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71" r:id="rId5"/>
    <p:sldId id="259" r:id="rId6"/>
    <p:sldId id="260" r:id="rId7"/>
    <p:sldId id="261" r:id="rId8"/>
    <p:sldId id="264" r:id="rId9"/>
    <p:sldId id="262" r:id="rId10"/>
    <p:sldId id="263" r:id="rId11"/>
    <p:sldId id="273" r:id="rId12"/>
    <p:sldId id="274" r:id="rId13"/>
    <p:sldId id="265" r:id="rId14"/>
    <p:sldId id="266" r:id="rId15"/>
    <p:sldId id="270" r:id="rId16"/>
    <p:sldId id="267" r:id="rId17"/>
    <p:sldId id="268" r:id="rId18"/>
    <p:sldId id="276" r:id="rId19"/>
    <p:sldId id="275" r:id="rId20"/>
    <p:sldId id="269" r:id="rId21"/>
    <p:sldId id="277" r:id="rId22"/>
    <p:sldId id="279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660"/>
  </p:normalViewPr>
  <p:slideViewPr>
    <p:cSldViewPr>
      <p:cViewPr>
        <p:scale>
          <a:sx n="60" d="100"/>
          <a:sy n="60" d="100"/>
        </p:scale>
        <p:origin x="-151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9410-0479-4AB2-8AE5-2DCF444335D7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AA2AA58-B8D4-4179-87AC-A4E39AE639F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9410-0479-4AB2-8AE5-2DCF444335D7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AA58-B8D4-4179-87AC-A4E39AE639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9410-0479-4AB2-8AE5-2DCF444335D7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AA58-B8D4-4179-87AC-A4E39AE639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9410-0479-4AB2-8AE5-2DCF444335D7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AA58-B8D4-4179-87AC-A4E39AE639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9410-0479-4AB2-8AE5-2DCF444335D7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AA58-B8D4-4179-87AC-A4E39AE639F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9410-0479-4AB2-8AE5-2DCF444335D7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AA58-B8D4-4179-87AC-A4E39AE639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9410-0479-4AB2-8AE5-2DCF444335D7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AA58-B8D4-4179-87AC-A4E39AE639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9410-0479-4AB2-8AE5-2DCF444335D7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AA58-B8D4-4179-87AC-A4E39AE639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9410-0479-4AB2-8AE5-2DCF444335D7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AA58-B8D4-4179-87AC-A4E39AE639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9410-0479-4AB2-8AE5-2DCF444335D7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AA58-B8D4-4179-87AC-A4E39AE639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9410-0479-4AB2-8AE5-2DCF444335D7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AA58-B8D4-4179-87AC-A4E39AE639F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3089410-0479-4AB2-8AE5-2DCF444335D7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AA2AA58-B8D4-4179-87AC-A4E39AE639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jpe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jpe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jpe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jpeg"/><Relationship Id="rId2" Type="http://schemas.openxmlformats.org/officeDocument/2006/relationships/image" Target="../media/image29.jpeg"/><Relationship Id="rId16" Type="http://schemas.openxmlformats.org/officeDocument/2006/relationships/image" Target="../media/image43.jpeg"/><Relationship Id="rId20" Type="http://schemas.openxmlformats.org/officeDocument/2006/relationships/image" Target="../media/image47.jpeg"/><Relationship Id="rId29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jpe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jpe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 air</a:t>
            </a:r>
            <a:endParaRPr lang="en-US" dirty="0"/>
          </a:p>
        </p:txBody>
      </p:sp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611560" y="4725144"/>
            <a:ext cx="6665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b="1" cap="none" dirty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</a:t>
            </a:r>
            <a:r>
              <a:rPr lang="id-ID" sz="1400" b="1" cap="none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tcinthia@yahoo.Com / putu.delis@fp.</a:t>
            </a:r>
            <a:r>
              <a:rPr lang="en-US" sz="1400" b="1" cap="none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u</a:t>
            </a:r>
            <a:r>
              <a:rPr lang="id-ID" sz="1400" b="1" cap="none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nila.</a:t>
            </a:r>
            <a:r>
              <a:rPr lang="en-US" sz="1400" b="1" cap="none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a</a:t>
            </a:r>
            <a:r>
              <a:rPr lang="id-ID" sz="1400" b="1" cap="none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c.</a:t>
            </a:r>
            <a:r>
              <a:rPr lang="en-US" sz="1400" b="1" cap="none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</a:t>
            </a:r>
            <a:r>
              <a:rPr lang="id-ID" sz="1400" b="1" cap="none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d </a:t>
            </a:r>
            <a:endParaRPr lang="id-ID" sz="1400" b="1" cap="none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84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150962" y="188640"/>
            <a:ext cx="8856984" cy="64807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FITOPLANKTON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50962" y="828328"/>
            <a:ext cx="8856984" cy="576902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dirty="0" err="1" smtClean="0"/>
              <a:t>Tumbuhan</a:t>
            </a:r>
            <a:r>
              <a:rPr lang="en-US" dirty="0" smtClean="0"/>
              <a:t> air (algae) </a:t>
            </a:r>
            <a:r>
              <a:rPr lang="en-US" dirty="0" err="1" smtClean="0"/>
              <a:t>terbagi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makroalga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mikroalga</a:t>
            </a:r>
            <a:r>
              <a:rPr lang="en-US" dirty="0" smtClean="0"/>
              <a:t>. </a:t>
            </a:r>
            <a:r>
              <a:rPr lang="en-US" dirty="0" err="1" smtClean="0"/>
              <a:t>Makroalga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 air </a:t>
            </a:r>
            <a:r>
              <a:rPr lang="en-US" dirty="0" err="1" smtClean="0"/>
              <a:t>makroskopis</a:t>
            </a:r>
            <a:r>
              <a:rPr lang="en-US" dirty="0" smtClean="0"/>
              <a:t> yang </a:t>
            </a:r>
            <a:r>
              <a:rPr lang="en-US" dirty="0" err="1" smtClean="0"/>
              <a:t>menempel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substrat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i="1" dirty="0" err="1" smtClean="0"/>
              <a:t>Sargasum</a:t>
            </a:r>
            <a:r>
              <a:rPr lang="en-US" i="1" dirty="0" smtClean="0"/>
              <a:t>, </a:t>
            </a:r>
            <a:r>
              <a:rPr lang="en-US" i="1" dirty="0" err="1" smtClean="0"/>
              <a:t>Caulerpa</a:t>
            </a:r>
            <a:r>
              <a:rPr lang="en-US" i="1" dirty="0" smtClean="0"/>
              <a:t>, </a:t>
            </a:r>
            <a:r>
              <a:rPr lang="en-US" i="1" dirty="0" err="1" smtClean="0"/>
              <a:t>Ulva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err="1" smtClean="0"/>
              <a:t>Chaetomorpha</a:t>
            </a:r>
            <a:r>
              <a:rPr lang="en-US" dirty="0" smtClean="0"/>
              <a:t>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err="1" smtClean="0"/>
              <a:t>Fitoplankton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mikroalga</a:t>
            </a:r>
            <a:r>
              <a:rPr lang="en-US" dirty="0" smtClean="0"/>
              <a:t> yang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melayang-layang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air,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fototaksis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fotosintesis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memanfaatkan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anorganik</a:t>
            </a:r>
            <a:r>
              <a:rPr lang="en-US" dirty="0" smtClean="0"/>
              <a:t> </a:t>
            </a:r>
            <a:r>
              <a:rPr lang="en-US" dirty="0" err="1" smtClean="0"/>
              <a:t>sebagaisumber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fitoplankton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budidaya</a:t>
            </a:r>
            <a:r>
              <a:rPr lang="en-US" dirty="0" smtClean="0"/>
              <a:t> </a:t>
            </a:r>
            <a:r>
              <a:rPr lang="en-US" dirty="0" err="1" smtClean="0"/>
              <a:t>perairan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lain:</a:t>
            </a:r>
          </a:p>
          <a:p>
            <a:pPr marL="571500" indent="-457200">
              <a:buAutoNum type="arabicPeriod"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pakan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endParaRPr lang="en-US" dirty="0" smtClean="0"/>
          </a:p>
          <a:p>
            <a:pPr marL="571500" indent="-457200">
              <a:buAutoNum type="arabicPeriod"/>
            </a:pPr>
            <a:r>
              <a:rPr lang="en-US" dirty="0" err="1" smtClean="0"/>
              <a:t>Penghasil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 </a:t>
            </a:r>
            <a:r>
              <a:rPr lang="en-US" dirty="0" err="1" smtClean="0"/>
              <a:t>terlarut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siang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endParaRPr lang="en-US" dirty="0" smtClean="0"/>
          </a:p>
          <a:p>
            <a:pPr marL="571500" indent="-457200">
              <a:buAutoNum type="arabicPeriod"/>
            </a:pPr>
            <a:r>
              <a:rPr lang="en-US" dirty="0" err="1" smtClean="0"/>
              <a:t>Menyerap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beracun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air (</a:t>
            </a:r>
            <a:r>
              <a:rPr lang="en-US" dirty="0" err="1" smtClean="0"/>
              <a:t>misal</a:t>
            </a:r>
            <a:r>
              <a:rPr lang="en-US" dirty="0" smtClean="0"/>
              <a:t> </a:t>
            </a:r>
            <a:r>
              <a:rPr lang="en-US" dirty="0" err="1" smtClean="0"/>
              <a:t>amoniak</a:t>
            </a:r>
            <a:r>
              <a:rPr lang="en-US" dirty="0" smtClean="0"/>
              <a:t>)</a:t>
            </a:r>
          </a:p>
          <a:p>
            <a:pPr marL="571500" indent="-457200">
              <a:buAutoNum type="arabicPeriod"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peneduh</a:t>
            </a:r>
            <a:r>
              <a:rPr lang="en-US" dirty="0" smtClean="0"/>
              <a:t> (shading)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r>
              <a:rPr lang="en-US" dirty="0" smtClean="0"/>
              <a:t>/</a:t>
            </a:r>
            <a:r>
              <a:rPr lang="en-US" dirty="0" err="1" smtClean="0"/>
              <a:t>udang</a:t>
            </a:r>
            <a:endParaRPr lang="en-US" dirty="0" smtClean="0"/>
          </a:p>
          <a:p>
            <a:pPr marL="571500" indent="-457200">
              <a:buAutoNum type="arabicPeriod"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indikator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468313" y="476250"/>
            <a:ext cx="1665287" cy="360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b="1">
                <a:latin typeface="Arial" charset="0"/>
                <a:cs typeface="Arial" charset="0"/>
              </a:rPr>
              <a:t>Bacillariophyceae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7842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258888" y="3068638"/>
            <a:ext cx="10810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00" i="1">
                <a:latin typeface="Arial" charset="0"/>
                <a:cs typeface="Arial" charset="0"/>
              </a:rPr>
              <a:t>Phaeodactylum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476375" y="1989138"/>
            <a:ext cx="86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00" i="1">
                <a:latin typeface="Arial" charset="0"/>
                <a:cs typeface="Arial" charset="0"/>
              </a:rPr>
              <a:t>Thallasiosira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2422525" y="2008188"/>
            <a:ext cx="86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00" i="1">
                <a:latin typeface="Arial" charset="0"/>
                <a:cs typeface="Arial" charset="0"/>
              </a:rPr>
              <a:t>Chaetoceros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349250" y="5006975"/>
            <a:ext cx="1511300" cy="360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b="1">
                <a:latin typeface="Arial" charset="0"/>
                <a:cs typeface="Arial" charset="0"/>
              </a:rPr>
              <a:t>Euglenophyceae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419100" y="1974850"/>
            <a:ext cx="10080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00" i="1">
                <a:latin typeface="Arial" charset="0"/>
                <a:cs typeface="Arial" charset="0"/>
              </a:rPr>
              <a:t>Coscinodiscus</a:t>
            </a:r>
          </a:p>
        </p:txBody>
      </p:sp>
      <p:pic>
        <p:nvPicPr>
          <p:cNvPr id="7373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052513"/>
            <a:ext cx="9366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052513"/>
            <a:ext cx="8636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10200"/>
            <a:ext cx="779463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5486400" y="6248400"/>
            <a:ext cx="7207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00" i="1">
                <a:latin typeface="Arial" charset="0"/>
                <a:cs typeface="Arial" charset="0"/>
              </a:rPr>
              <a:t>Peridinium</a:t>
            </a:r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4572000" y="6248400"/>
            <a:ext cx="8651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00" i="1">
                <a:latin typeface="Arial" charset="0"/>
                <a:cs typeface="Arial" charset="0"/>
              </a:rPr>
              <a:t>Ceratium</a:t>
            </a:r>
          </a:p>
        </p:txBody>
      </p:sp>
      <p:pic>
        <p:nvPicPr>
          <p:cNvPr id="7374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10200"/>
            <a:ext cx="623888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99100"/>
            <a:ext cx="1062038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4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527050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5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2420938"/>
            <a:ext cx="887413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6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420938"/>
            <a:ext cx="1130300" cy="77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7" name="Picture 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420938"/>
            <a:ext cx="1296987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495300" y="6261100"/>
            <a:ext cx="6477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00" i="1">
                <a:latin typeface="Arial" charset="0"/>
                <a:cs typeface="Arial" charset="0"/>
              </a:rPr>
              <a:t>Euglena</a:t>
            </a:r>
          </a:p>
        </p:txBody>
      </p:sp>
      <p:pic>
        <p:nvPicPr>
          <p:cNvPr id="73749" name="Picture 2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052513"/>
            <a:ext cx="86995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0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052513"/>
            <a:ext cx="10048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1" name="Picture 2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052513"/>
            <a:ext cx="835025" cy="9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2" name="Picture 2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789363"/>
            <a:ext cx="712788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3" name="Picture 2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492375"/>
            <a:ext cx="1163637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4" name="Picture 2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052513"/>
            <a:ext cx="44926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5" name="Picture 2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789363"/>
            <a:ext cx="749300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6" name="Picture 2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789363"/>
            <a:ext cx="895350" cy="87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7" name="Picture 2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977900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8" name="Picture 3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052513"/>
            <a:ext cx="547688" cy="15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9" name="Picture 3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789363"/>
            <a:ext cx="70961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60" name="Picture 3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492375"/>
            <a:ext cx="10795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61" name="Rectangle 33"/>
          <p:cNvSpPr>
            <a:spLocks noChangeArrowheads="1"/>
          </p:cNvSpPr>
          <p:nvPr/>
        </p:nvSpPr>
        <p:spPr bwMode="auto">
          <a:xfrm>
            <a:off x="3468688" y="2008188"/>
            <a:ext cx="86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00" i="1">
                <a:latin typeface="Arial" charset="0"/>
                <a:cs typeface="Arial" charset="0"/>
              </a:rPr>
              <a:t>Rhizosolenia</a:t>
            </a:r>
          </a:p>
        </p:txBody>
      </p:sp>
      <p:sp>
        <p:nvSpPr>
          <p:cNvPr id="73762" name="Rectangle 34"/>
          <p:cNvSpPr>
            <a:spLocks noChangeArrowheads="1"/>
          </p:cNvSpPr>
          <p:nvPr/>
        </p:nvSpPr>
        <p:spPr bwMode="auto">
          <a:xfrm>
            <a:off x="4437063" y="1989138"/>
            <a:ext cx="86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00" i="1">
                <a:latin typeface="Arial" charset="0"/>
                <a:cs typeface="Arial" charset="0"/>
              </a:rPr>
              <a:t>Bacteriastrum</a:t>
            </a:r>
          </a:p>
        </p:txBody>
      </p:sp>
      <p:sp>
        <p:nvSpPr>
          <p:cNvPr id="73763" name="Rectangle 35"/>
          <p:cNvSpPr>
            <a:spLocks noChangeArrowheads="1"/>
          </p:cNvSpPr>
          <p:nvPr/>
        </p:nvSpPr>
        <p:spPr bwMode="auto">
          <a:xfrm>
            <a:off x="468313" y="3429000"/>
            <a:ext cx="86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00" i="1">
                <a:latin typeface="Arial" charset="0"/>
                <a:cs typeface="Arial" charset="0"/>
              </a:rPr>
              <a:t>Navicula</a:t>
            </a:r>
          </a:p>
        </p:txBody>
      </p:sp>
      <p:sp>
        <p:nvSpPr>
          <p:cNvPr id="73764" name="Rectangle 36"/>
          <p:cNvSpPr>
            <a:spLocks noChangeArrowheads="1"/>
          </p:cNvSpPr>
          <p:nvPr/>
        </p:nvSpPr>
        <p:spPr bwMode="auto">
          <a:xfrm>
            <a:off x="5795963" y="2060575"/>
            <a:ext cx="5762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00" i="1">
                <a:latin typeface="Arial" charset="0"/>
                <a:cs typeface="Arial" charset="0"/>
              </a:rPr>
              <a:t>Dytilum</a:t>
            </a:r>
          </a:p>
        </p:txBody>
      </p:sp>
      <p:sp>
        <p:nvSpPr>
          <p:cNvPr id="73765" name="Rectangle 37"/>
          <p:cNvSpPr>
            <a:spLocks noChangeArrowheads="1"/>
          </p:cNvSpPr>
          <p:nvPr/>
        </p:nvSpPr>
        <p:spPr bwMode="auto">
          <a:xfrm>
            <a:off x="2555875" y="4652963"/>
            <a:ext cx="10810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00" i="1">
                <a:latin typeface="Arial" charset="0"/>
                <a:cs typeface="Arial" charset="0"/>
              </a:rPr>
              <a:t>Thallassionema</a:t>
            </a:r>
          </a:p>
        </p:txBody>
      </p:sp>
      <p:pic>
        <p:nvPicPr>
          <p:cNvPr id="73766" name="Picture 38" descr="Haslea ostrearia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1168400"/>
            <a:ext cx="652462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67" name="Picture 39" descr="sg6_1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962400"/>
            <a:ext cx="952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68" name="Text Box 40"/>
          <p:cNvSpPr txBox="1">
            <a:spLocks noChangeArrowheads="1"/>
          </p:cNvSpPr>
          <p:nvPr/>
        </p:nvSpPr>
        <p:spPr bwMode="auto">
          <a:xfrm>
            <a:off x="6096000" y="3505200"/>
            <a:ext cx="16002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Chrysophyceae</a:t>
            </a:r>
          </a:p>
        </p:txBody>
      </p:sp>
      <p:pic>
        <p:nvPicPr>
          <p:cNvPr id="73769" name="Picture 41" descr="sg1_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86400"/>
            <a:ext cx="952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70" name="Text Box 42"/>
          <p:cNvSpPr txBox="1">
            <a:spLocks noChangeArrowheads="1"/>
          </p:cNvSpPr>
          <p:nvPr/>
        </p:nvSpPr>
        <p:spPr bwMode="auto">
          <a:xfrm>
            <a:off x="3505200" y="5029200"/>
            <a:ext cx="12954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Dinophyceae</a:t>
            </a:r>
          </a:p>
        </p:txBody>
      </p:sp>
      <p:sp>
        <p:nvSpPr>
          <p:cNvPr id="73771" name="Text Box 43"/>
          <p:cNvSpPr txBox="1">
            <a:spLocks noChangeArrowheads="1"/>
          </p:cNvSpPr>
          <p:nvPr/>
        </p:nvSpPr>
        <p:spPr bwMode="auto">
          <a:xfrm>
            <a:off x="3581400" y="6226175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i="1">
                <a:latin typeface="Arial" charset="0"/>
              </a:rPr>
              <a:t>Noctiluca</a:t>
            </a:r>
          </a:p>
        </p:txBody>
      </p:sp>
    </p:spTree>
    <p:extLst>
      <p:ext uri="{BB962C8B-B14F-4D97-AF65-F5344CB8AC3E}">
        <p14:creationId xmlns:p14="http://schemas.microsoft.com/office/powerpoint/2010/main" val="344030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250825" y="404813"/>
            <a:ext cx="1511300" cy="3603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b="1">
                <a:latin typeface="Arial" charset="0"/>
                <a:cs typeface="Arial" charset="0"/>
              </a:rPr>
              <a:t>Chlorophyceae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5192713"/>
            <a:ext cx="67945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116513"/>
            <a:ext cx="1196975" cy="68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79388" y="4508500"/>
            <a:ext cx="15827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latin typeface="Arial" charset="0"/>
                <a:cs typeface="Arial" charset="0"/>
              </a:rPr>
              <a:t>Cyanophyceae</a:t>
            </a:r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4964113"/>
            <a:ext cx="981075" cy="9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5192713"/>
            <a:ext cx="67945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116513"/>
            <a:ext cx="1196975" cy="68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179388" y="4508500"/>
            <a:ext cx="1420812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b="1">
                <a:latin typeface="Arial" charset="0"/>
                <a:cs typeface="Arial" charset="0"/>
              </a:rPr>
              <a:t>Cyanophyceae</a:t>
            </a:r>
          </a:p>
        </p:txBody>
      </p:sp>
      <p:pic>
        <p:nvPicPr>
          <p:cNvPr id="7476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93662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79488"/>
            <a:ext cx="936625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1075"/>
            <a:ext cx="1008062" cy="71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5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81075"/>
            <a:ext cx="1008062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6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981075"/>
            <a:ext cx="936625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3708400" y="1916113"/>
            <a:ext cx="865188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00" i="1">
                <a:latin typeface="Arial" charset="0"/>
                <a:cs typeface="Arial" charset="0"/>
              </a:rPr>
              <a:t>Pediastrum</a:t>
            </a:r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322263" y="1916113"/>
            <a:ext cx="936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00" i="1">
                <a:latin typeface="Arial" charset="0"/>
                <a:cs typeface="Arial" charset="0"/>
              </a:rPr>
              <a:t>Scenedesmus</a:t>
            </a:r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4787900" y="1844675"/>
            <a:ext cx="863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00" i="1">
                <a:latin typeface="Arial" charset="0"/>
                <a:cs typeface="Arial" charset="0"/>
              </a:rPr>
              <a:t>Micrasterias</a:t>
            </a:r>
          </a:p>
        </p:txBody>
      </p:sp>
      <p:pic>
        <p:nvPicPr>
          <p:cNvPr id="74770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81075"/>
            <a:ext cx="600075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1" name="Picture 1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981075"/>
            <a:ext cx="477838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2" name="Picture 2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92375"/>
            <a:ext cx="863600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3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981075"/>
            <a:ext cx="103505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4" name="Picture 2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492375"/>
            <a:ext cx="725488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5" name="Picture 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941888"/>
            <a:ext cx="684212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6" name="Picture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013325"/>
            <a:ext cx="8318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7" name="Picture 2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492375"/>
            <a:ext cx="108585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8" name="Picture 2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981075"/>
            <a:ext cx="633413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9" name="Picture 2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492375"/>
            <a:ext cx="1093788" cy="6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80" name="Picture 2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981075"/>
            <a:ext cx="720725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81" name="Picture 29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492375"/>
            <a:ext cx="8636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82" name="Picture 3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492375"/>
            <a:ext cx="949325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83" name="Rectangle 31"/>
          <p:cNvSpPr>
            <a:spLocks noChangeArrowheads="1"/>
          </p:cNvSpPr>
          <p:nvPr/>
        </p:nvSpPr>
        <p:spPr bwMode="auto">
          <a:xfrm>
            <a:off x="1331913" y="1844675"/>
            <a:ext cx="936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00" i="1">
                <a:latin typeface="Arial" charset="0"/>
                <a:cs typeface="Arial" charset="0"/>
              </a:rPr>
              <a:t>Scenedesmus</a:t>
            </a:r>
          </a:p>
        </p:txBody>
      </p:sp>
      <p:sp>
        <p:nvSpPr>
          <p:cNvPr id="74784" name="Rectangle 32"/>
          <p:cNvSpPr>
            <a:spLocks noChangeArrowheads="1"/>
          </p:cNvSpPr>
          <p:nvPr/>
        </p:nvSpPr>
        <p:spPr bwMode="auto">
          <a:xfrm>
            <a:off x="323850" y="3357563"/>
            <a:ext cx="6477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00" i="1">
                <a:latin typeface="Arial" charset="0"/>
                <a:cs typeface="Arial" charset="0"/>
              </a:rPr>
              <a:t>Palmella</a:t>
            </a:r>
          </a:p>
        </p:txBody>
      </p:sp>
      <p:pic>
        <p:nvPicPr>
          <p:cNvPr id="74785" name="Picture 33" descr="Spirogyra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605213"/>
            <a:ext cx="901700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86" name="Picture 34" descr="Mougeotia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3594100"/>
            <a:ext cx="9366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87" name="Picture 35" descr="Netrium digitus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349500"/>
            <a:ext cx="698500" cy="83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88" name="Picture 36" descr="cyano 3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4897438"/>
            <a:ext cx="754062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89" name="Picture 37" descr="Chroococcus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5127625"/>
            <a:ext cx="865187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90" name="Picture 38" descr="cyano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897438"/>
            <a:ext cx="7508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56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150962" y="188640"/>
            <a:ext cx="8856984" cy="640871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dirty="0" err="1" smtClean="0"/>
              <a:t>Fitoplankton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yang </a:t>
            </a:r>
            <a:r>
              <a:rPr lang="en-US" dirty="0" err="1" smtClean="0"/>
              <a:t>autotrof</a:t>
            </a:r>
            <a:r>
              <a:rPr lang="en-US" dirty="0" smtClean="0"/>
              <a:t>,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merubah</a:t>
            </a:r>
            <a:r>
              <a:rPr lang="en-US" dirty="0" smtClean="0"/>
              <a:t> </a:t>
            </a:r>
            <a:r>
              <a:rPr lang="en-US" dirty="0" err="1" smtClean="0"/>
              <a:t>hara</a:t>
            </a:r>
            <a:r>
              <a:rPr lang="en-US" dirty="0" smtClean="0"/>
              <a:t> </a:t>
            </a:r>
            <a:r>
              <a:rPr lang="en-US" dirty="0" err="1" smtClean="0"/>
              <a:t>anorganik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penghasil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mutlak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tingkatannya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kelimpahan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dominasi</a:t>
            </a:r>
            <a:r>
              <a:rPr lang="en-US" dirty="0" smtClean="0"/>
              <a:t> </a:t>
            </a:r>
            <a:r>
              <a:rPr lang="en-US" dirty="0" err="1" smtClean="0"/>
              <a:t>fitoplankton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lain </a:t>
            </a:r>
            <a:r>
              <a:rPr lang="en-US" b="1" dirty="0" err="1" smtClean="0"/>
              <a:t>cahaya</a:t>
            </a:r>
            <a:r>
              <a:rPr lang="en-US" b="1" dirty="0"/>
              <a:t> </a:t>
            </a:r>
            <a:r>
              <a:rPr lang="en-US" b="1" dirty="0" err="1" smtClean="0"/>
              <a:t>matahari</a:t>
            </a:r>
            <a:r>
              <a:rPr lang="en-US" b="1" dirty="0" smtClean="0"/>
              <a:t>, </a:t>
            </a:r>
            <a:r>
              <a:rPr lang="en-US" b="1" dirty="0" err="1" smtClean="0"/>
              <a:t>nutrien</a:t>
            </a:r>
            <a:r>
              <a:rPr lang="en-US" b="1" dirty="0" smtClean="0"/>
              <a:t>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alkalinitas</a:t>
            </a:r>
            <a:r>
              <a:rPr lang="en-US" b="1" dirty="0" smtClean="0"/>
              <a:t>. 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dirty="0" err="1" smtClean="0"/>
              <a:t>Fitoplankton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b="1" dirty="0" err="1" smtClean="0"/>
              <a:t>cahaya</a:t>
            </a:r>
            <a:r>
              <a:rPr lang="en-US" b="1" dirty="0" smtClean="0"/>
              <a:t> </a:t>
            </a:r>
            <a:r>
              <a:rPr lang="en-US" b="1" dirty="0" err="1" smtClean="0"/>
              <a:t>matahari</a:t>
            </a:r>
            <a:r>
              <a:rPr lang="en-US" b="1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fotosintesis</a:t>
            </a:r>
            <a:r>
              <a:rPr lang="en-US" dirty="0" smtClean="0"/>
              <a:t>.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nantinya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yang </a:t>
            </a:r>
            <a:r>
              <a:rPr lang="en-US" dirty="0" err="1" smtClean="0"/>
              <a:t>tersimpan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gula</a:t>
            </a:r>
            <a:r>
              <a:rPr lang="en-US" dirty="0" smtClean="0"/>
              <a:t>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fotoseintesis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</a:t>
            </a:r>
            <a:r>
              <a:rPr lang="en-US" dirty="0" err="1" smtClean="0"/>
              <a:t>berkurang</a:t>
            </a:r>
            <a:r>
              <a:rPr lang="en-US" dirty="0" smtClean="0"/>
              <a:t>. </a:t>
            </a:r>
            <a:r>
              <a:rPr lang="en-US" dirty="0" err="1" smtClean="0"/>
              <a:t>Kelimpahan</a:t>
            </a:r>
            <a:r>
              <a:rPr lang="en-US" dirty="0" smtClean="0"/>
              <a:t> </a:t>
            </a:r>
            <a:r>
              <a:rPr lang="en-US" dirty="0" err="1" smtClean="0"/>
              <a:t>fitoplankton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yang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fito-oksidatif</a:t>
            </a:r>
            <a:r>
              <a:rPr lang="en-US" dirty="0" smtClean="0"/>
              <a:t> </a:t>
            </a:r>
            <a:r>
              <a:rPr lang="en-US" dirty="0" err="1" smtClean="0"/>
              <a:t>fitoplankton</a:t>
            </a:r>
            <a:r>
              <a:rPr lang="en-US" dirty="0" smtClean="0"/>
              <a:t> </a:t>
            </a:r>
            <a:r>
              <a:rPr lang="en-US" dirty="0" err="1" smtClean="0"/>
              <a:t>akibatnya</a:t>
            </a:r>
            <a:r>
              <a:rPr lang="en-US" dirty="0" smtClean="0"/>
              <a:t> </a:t>
            </a:r>
            <a:r>
              <a:rPr lang="en-US" dirty="0" err="1" smtClean="0"/>
              <a:t>fitoplankton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.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fitoplankton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Cyanophyceae</a:t>
            </a:r>
            <a:r>
              <a:rPr lang="en-US" dirty="0" smtClean="0"/>
              <a:t> (Blue green alga-BGA)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yang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Chlorophyceae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Diatom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penghambat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150962" y="188640"/>
            <a:ext cx="8856984" cy="640871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dirty="0" err="1" smtClean="0"/>
              <a:t>Nutrien</a:t>
            </a: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fitoplankton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r>
              <a:rPr lang="en-US" dirty="0" smtClean="0"/>
              <a:t>. </a:t>
            </a:r>
            <a:r>
              <a:rPr lang="en-US" dirty="0" err="1" smtClean="0"/>
              <a:t>Nutrien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fitoplankton</a:t>
            </a:r>
            <a:r>
              <a:rPr lang="en-US" dirty="0" smtClean="0"/>
              <a:t> </a:t>
            </a:r>
            <a:r>
              <a:rPr lang="en-US" dirty="0" err="1" smtClean="0"/>
              <a:t>diantaranya</a:t>
            </a:r>
            <a:r>
              <a:rPr lang="en-US" dirty="0" smtClean="0"/>
              <a:t> </a:t>
            </a:r>
            <a:r>
              <a:rPr lang="en-US" dirty="0" err="1" smtClean="0"/>
              <a:t>karbon</a:t>
            </a:r>
            <a:r>
              <a:rPr lang="en-US" dirty="0" smtClean="0"/>
              <a:t>, nitrogen, </a:t>
            </a:r>
            <a:r>
              <a:rPr lang="en-US" dirty="0" err="1" smtClean="0"/>
              <a:t>fosfor</a:t>
            </a:r>
            <a:r>
              <a:rPr lang="en-US" dirty="0" smtClean="0"/>
              <a:t>, </a:t>
            </a:r>
            <a:r>
              <a:rPr lang="en-US" dirty="0" err="1" smtClean="0"/>
              <a:t>kalium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silika</a:t>
            </a:r>
            <a:r>
              <a:rPr lang="en-US" dirty="0" smtClean="0"/>
              <a:t>. 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Nitrogen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fosfor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pembatas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fitoplankton</a:t>
            </a:r>
            <a:r>
              <a:rPr lang="en-US" dirty="0" smtClean="0"/>
              <a:t>. </a:t>
            </a:r>
            <a:r>
              <a:rPr lang="en-US" dirty="0" err="1" smtClean="0"/>
              <a:t>Rasio</a:t>
            </a:r>
            <a:r>
              <a:rPr lang="en-US" dirty="0" smtClean="0"/>
              <a:t> N:P yang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fitoplankton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 pula.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err="1" smtClean="0"/>
              <a:t>Menurut</a:t>
            </a:r>
            <a:r>
              <a:rPr lang="en-US" dirty="0" smtClean="0"/>
              <a:t> Boyd (2009), </a:t>
            </a: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rasio</a:t>
            </a:r>
            <a:r>
              <a:rPr lang="en-US" dirty="0" smtClean="0"/>
              <a:t> N:P yang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menumbuhakan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Chlorophyceae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Bacillariophyceae</a:t>
            </a:r>
            <a:r>
              <a:rPr lang="en-US" dirty="0" smtClean="0"/>
              <a:t> (Diatom) </a:t>
            </a:r>
            <a:r>
              <a:rPr lang="en-US" dirty="0" err="1" smtClean="0"/>
              <a:t>adalah</a:t>
            </a:r>
            <a:r>
              <a:rPr lang="en-US" dirty="0" smtClean="0"/>
              <a:t> 10-20.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err="1" smtClean="0"/>
              <a:t>Perbandingan</a:t>
            </a:r>
            <a:r>
              <a:rPr lang="en-US" dirty="0" smtClean="0"/>
              <a:t> N:P yang </a:t>
            </a:r>
            <a:r>
              <a:rPr lang="en-US" dirty="0" err="1" smtClean="0"/>
              <a:t>rendah</a:t>
            </a:r>
            <a:r>
              <a:rPr lang="en-US" dirty="0" smtClean="0"/>
              <a:t> (&lt;10)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menumbuhkan</a:t>
            </a:r>
            <a:r>
              <a:rPr lang="en-US" dirty="0" smtClean="0"/>
              <a:t> </a:t>
            </a:r>
            <a:r>
              <a:rPr lang="en-US" dirty="0" err="1" smtClean="0"/>
              <a:t>Cyanophyta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blue green algae.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N:P 10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Dinnoflagellata</a:t>
            </a:r>
            <a:r>
              <a:rPr lang="en-US" dirty="0" smtClean="0"/>
              <a:t> yang </a:t>
            </a:r>
            <a:r>
              <a:rPr lang="en-US" dirty="0" err="1" smtClean="0"/>
              <a:t>menyebabkan</a:t>
            </a:r>
            <a:r>
              <a:rPr lang="en-US" dirty="0" smtClean="0"/>
              <a:t> air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racun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28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ed t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42980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red t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46381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e result for dinoflagellates pyrrophyta"/>
          <p:cNvSpPr>
            <a:spLocks noChangeAspect="1" noChangeArrowheads="1"/>
          </p:cNvSpPr>
          <p:nvPr/>
        </p:nvSpPr>
        <p:spPr bwMode="auto">
          <a:xfrm>
            <a:off x="155575" y="-647700"/>
            <a:ext cx="33432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9040"/>
            <a:ext cx="636288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168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150962" y="188640"/>
            <a:ext cx="8856984" cy="64087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endParaRPr lang="en-US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03362" y="341040"/>
            <a:ext cx="8856984" cy="64087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dirty="0" err="1" smtClean="0"/>
              <a:t>Silika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Kalium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Diatom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frustula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Bacillariophyceae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asimilasi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err="1" smtClean="0"/>
              <a:t>Ketersediaan</a:t>
            </a:r>
            <a:r>
              <a:rPr lang="en-US" dirty="0" smtClean="0"/>
              <a:t> </a:t>
            </a:r>
            <a:r>
              <a:rPr lang="en-US" dirty="0" err="1" smtClean="0"/>
              <a:t>alkalinitas</a:t>
            </a: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r>
              <a:rPr lang="en-US" dirty="0" smtClean="0"/>
              <a:t> </a:t>
            </a:r>
            <a:r>
              <a:rPr lang="en-US" dirty="0" err="1" smtClean="0"/>
              <a:t>fitoplankton</a:t>
            </a:r>
            <a:r>
              <a:rPr lang="en-US" dirty="0" smtClean="0"/>
              <a:t>. </a:t>
            </a:r>
            <a:r>
              <a:rPr lang="en-US" dirty="0" err="1" smtClean="0"/>
              <a:t>Alkalinitas</a:t>
            </a:r>
            <a:r>
              <a:rPr lang="en-US" dirty="0" smtClean="0"/>
              <a:t> </a:t>
            </a:r>
            <a:r>
              <a:rPr lang="en-US" dirty="0" err="1" smtClean="0"/>
              <a:t>beperan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.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kandungan</a:t>
            </a:r>
            <a:r>
              <a:rPr lang="en-US" dirty="0" smtClean="0"/>
              <a:t> </a:t>
            </a:r>
            <a:r>
              <a:rPr lang="en-US" dirty="0" err="1" smtClean="0"/>
              <a:t>alkalinitas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pula </a:t>
            </a:r>
            <a:r>
              <a:rPr lang="en-US" dirty="0" err="1" smtClean="0"/>
              <a:t>produktivitas</a:t>
            </a:r>
            <a:r>
              <a:rPr lang="en-US" dirty="0" smtClean="0"/>
              <a:t> </a:t>
            </a:r>
            <a:r>
              <a:rPr lang="en-US" dirty="0" err="1" smtClean="0"/>
              <a:t>fitoplankton</a:t>
            </a:r>
            <a:r>
              <a:rPr lang="en-US" dirty="0" smtClean="0"/>
              <a:t>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26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150962" y="188640"/>
            <a:ext cx="8856984" cy="5040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Zooplankton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50962" y="828328"/>
            <a:ext cx="8856984" cy="57690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dirty="0" smtClean="0"/>
              <a:t>Di </a:t>
            </a:r>
            <a:r>
              <a:rPr lang="en-US" dirty="0" err="1" smtClean="0"/>
              <a:t>perairan</a:t>
            </a:r>
            <a:r>
              <a:rPr lang="en-US" dirty="0" smtClean="0"/>
              <a:t> </a:t>
            </a:r>
            <a:r>
              <a:rPr lang="en-US" dirty="0" err="1" smtClean="0"/>
              <a:t>budidaya</a:t>
            </a:r>
            <a:r>
              <a:rPr lang="en-US" dirty="0" smtClean="0"/>
              <a:t>, </a:t>
            </a:r>
            <a:r>
              <a:rPr lang="en-US" dirty="0" err="1" smtClean="0"/>
              <a:t>kebanyakan</a:t>
            </a:r>
            <a:r>
              <a:rPr lang="en-US" dirty="0" smtClean="0"/>
              <a:t> zooplankton yang </a:t>
            </a:r>
            <a:r>
              <a:rPr lang="en-US" dirty="0" err="1" smtClean="0"/>
              <a:t>dijumpai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holoplankton</a:t>
            </a:r>
            <a:r>
              <a:rPr lang="en-US" dirty="0" smtClean="0"/>
              <a:t> yang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film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invertebratae</a:t>
            </a:r>
            <a:r>
              <a:rPr lang="en-US" dirty="0" smtClean="0"/>
              <a:t>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err="1" smtClean="0"/>
              <a:t>Terdapat</a:t>
            </a:r>
            <a:r>
              <a:rPr lang="en-US" dirty="0" smtClean="0"/>
              <a:t> 11 </a:t>
            </a:r>
            <a:r>
              <a:rPr lang="en-US" dirty="0" err="1" smtClean="0"/>
              <a:t>jenis</a:t>
            </a:r>
            <a:r>
              <a:rPr lang="en-US" dirty="0" smtClean="0"/>
              <a:t> phylum zooplankton yang </a:t>
            </a:r>
            <a:r>
              <a:rPr lang="en-US" dirty="0" err="1" smtClean="0"/>
              <a:t>ada</a:t>
            </a:r>
            <a:r>
              <a:rPr lang="en-US" dirty="0" smtClean="0"/>
              <a:t> di </a:t>
            </a:r>
            <a:r>
              <a:rPr lang="en-US" dirty="0" err="1" smtClean="0"/>
              <a:t>perairan</a:t>
            </a:r>
            <a:r>
              <a:rPr lang="en-US" dirty="0" smtClean="0"/>
              <a:t>. </a:t>
            </a:r>
            <a:r>
              <a:rPr lang="en-US" dirty="0" err="1" smtClean="0"/>
              <a:t>Diperkirakan</a:t>
            </a:r>
            <a:r>
              <a:rPr lang="en-US" dirty="0" smtClean="0"/>
              <a:t> </a:t>
            </a:r>
            <a:r>
              <a:rPr lang="en-US" dirty="0" err="1" smtClean="0"/>
              <a:t>mayoritas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11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filum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invertebrata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zooplankton yang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holoplankton</a:t>
            </a:r>
            <a:r>
              <a:rPr lang="en-US" dirty="0" smtClean="0"/>
              <a:t> </a:t>
            </a:r>
            <a:r>
              <a:rPr lang="en-US" dirty="0" err="1" smtClean="0"/>
              <a:t>didominasi</a:t>
            </a:r>
            <a:r>
              <a:rPr lang="en-US" dirty="0" smtClean="0"/>
              <a:t> </a:t>
            </a:r>
            <a:r>
              <a:rPr lang="en-US" dirty="0" err="1" smtClean="0"/>
              <a:t>darigolongan</a:t>
            </a:r>
            <a:r>
              <a:rPr lang="en-US" dirty="0" smtClean="0"/>
              <a:t> protozoa, </a:t>
            </a:r>
            <a:r>
              <a:rPr lang="en-US" dirty="0" err="1" smtClean="0"/>
              <a:t>rotofera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krustasea</a:t>
            </a:r>
            <a:r>
              <a:rPr lang="en-US" dirty="0" smtClean="0"/>
              <a:t>. </a:t>
            </a:r>
            <a:r>
              <a:rPr lang="en-US" dirty="0" err="1" smtClean="0"/>
              <a:t>Karakteristik</a:t>
            </a:r>
            <a:r>
              <a:rPr lang="en-US" dirty="0" smtClean="0"/>
              <a:t> yang </a:t>
            </a:r>
            <a:r>
              <a:rPr lang="en-US" dirty="0" err="1" smtClean="0"/>
              <a:t>khas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zooplankton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gerak</a:t>
            </a:r>
            <a:r>
              <a:rPr lang="en-US" dirty="0" smtClean="0"/>
              <a:t> (</a:t>
            </a:r>
            <a:r>
              <a:rPr lang="en-US" dirty="0" err="1" smtClean="0"/>
              <a:t>flagel</a:t>
            </a:r>
            <a:r>
              <a:rPr lang="en-US" dirty="0" smtClean="0"/>
              <a:t>, </a:t>
            </a:r>
            <a:r>
              <a:rPr lang="en-US" dirty="0" err="1" smtClean="0"/>
              <a:t>silia</a:t>
            </a:r>
            <a:r>
              <a:rPr lang="en-US" dirty="0" smtClean="0"/>
              <a:t>, pseudopodia) </a:t>
            </a:r>
            <a:r>
              <a:rPr lang="en-US" dirty="0" err="1" smtClean="0"/>
              <a:t>walaupun</a:t>
            </a:r>
            <a:r>
              <a:rPr lang="en-US" dirty="0" smtClean="0"/>
              <a:t> </a:t>
            </a:r>
            <a:r>
              <a:rPr lang="en-US" dirty="0" err="1" smtClean="0"/>
              <a:t>pergerakannya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94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6"/>
          <a:stretch/>
        </p:blipFill>
        <p:spPr bwMode="auto">
          <a:xfrm>
            <a:off x="179512" y="383066"/>
            <a:ext cx="8784976" cy="614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38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5"/>
          <a:stretch/>
        </p:blipFill>
        <p:spPr bwMode="auto">
          <a:xfrm>
            <a:off x="-7337" y="283703"/>
            <a:ext cx="8964488" cy="624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99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0739" y="3140968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Meskipun</a:t>
            </a:r>
            <a:r>
              <a:rPr lang="en-US" sz="2000" dirty="0" smtClean="0"/>
              <a:t> </a:t>
            </a:r>
            <a:r>
              <a:rPr lang="en-US" sz="2000" dirty="0" err="1" smtClean="0"/>
              <a:t>seluruh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organisme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ekologis</a:t>
            </a:r>
            <a:r>
              <a:rPr lang="en-US" sz="2000" dirty="0" smtClean="0"/>
              <a:t>, </a:t>
            </a:r>
            <a:r>
              <a:rPr lang="en-US" sz="2000" dirty="0" err="1" smtClean="0"/>
              <a:t>fitoplankton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Bakteri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efek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kualita</a:t>
            </a:r>
            <a:r>
              <a:rPr lang="en-US" sz="2000" dirty="0" smtClean="0"/>
              <a:t> </a:t>
            </a:r>
            <a:r>
              <a:rPr lang="en-US" sz="2000" dirty="0" err="1" smtClean="0"/>
              <a:t>perairan</a:t>
            </a:r>
            <a:r>
              <a:rPr lang="en-US" sz="2000" dirty="0" smtClean="0"/>
              <a:t> </a:t>
            </a:r>
            <a:r>
              <a:rPr lang="en-US" sz="2000" dirty="0" err="1" smtClean="0"/>
              <a:t>dibandingkan</a:t>
            </a:r>
            <a:r>
              <a:rPr lang="en-US" sz="2000" dirty="0" smtClean="0"/>
              <a:t> </a:t>
            </a:r>
            <a:r>
              <a:rPr lang="en-US" sz="2000" dirty="0" err="1" smtClean="0"/>
              <a:t>mikroorganisme</a:t>
            </a:r>
            <a:r>
              <a:rPr lang="en-US" sz="2000" dirty="0" smtClean="0"/>
              <a:t> </a:t>
            </a:r>
            <a:r>
              <a:rPr lang="en-US" sz="2000" dirty="0" err="1" smtClean="0"/>
              <a:t>akuatik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. </a:t>
            </a:r>
            <a:r>
              <a:rPr lang="en-US" sz="2000" dirty="0" err="1" smtClean="0"/>
              <a:t>Fitoplankton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produsen</a:t>
            </a:r>
            <a:r>
              <a:rPr lang="en-US" sz="2000" dirty="0" smtClean="0"/>
              <a:t> primer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sedangkan</a:t>
            </a:r>
            <a:r>
              <a:rPr lang="en-US" sz="2000" dirty="0" smtClean="0"/>
              <a:t> </a:t>
            </a:r>
            <a:r>
              <a:rPr lang="en-US" sz="2000" dirty="0" err="1" smtClean="0"/>
              <a:t>bakteri</a:t>
            </a:r>
            <a:r>
              <a:rPr lang="en-US" sz="2000" dirty="0" smtClean="0"/>
              <a:t> </a:t>
            </a:r>
            <a:r>
              <a:rPr lang="en-US" sz="2000" dirty="0" err="1" smtClean="0"/>
              <a:t>berperan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dekompopsisi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oragnik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siklus</a:t>
            </a:r>
            <a:r>
              <a:rPr lang="en-US" sz="2000" dirty="0" smtClean="0"/>
              <a:t> </a:t>
            </a:r>
            <a:r>
              <a:rPr lang="en-US" sz="2000" dirty="0" err="1" smtClean="0"/>
              <a:t>nutrien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74676" y="33265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Ekosistem</a:t>
            </a:r>
            <a:r>
              <a:rPr lang="en-US" sz="2000" dirty="0" smtClean="0"/>
              <a:t> </a:t>
            </a:r>
            <a:r>
              <a:rPr lang="en-US" sz="2000" dirty="0" err="1" smtClean="0"/>
              <a:t>perairan</a:t>
            </a:r>
            <a:r>
              <a:rPr lang="en-US" sz="2000" dirty="0" smtClean="0"/>
              <a:t> </a:t>
            </a:r>
            <a:r>
              <a:rPr lang="en-US" sz="2000" dirty="0" err="1" smtClean="0"/>
              <a:t>mengandung</a:t>
            </a:r>
            <a:r>
              <a:rPr lang="en-US" sz="2000" dirty="0" smtClean="0"/>
              <a:t> </a:t>
            </a:r>
            <a:r>
              <a:rPr lang="en-US" sz="2000" dirty="0" err="1" smtClean="0"/>
              <a:t>beragam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mikroorganisme</a:t>
            </a:r>
            <a:r>
              <a:rPr lang="en-US" sz="2000" dirty="0" smtClean="0"/>
              <a:t> </a:t>
            </a:r>
            <a:r>
              <a:rPr lang="en-US" sz="2000" dirty="0" err="1" smtClean="0"/>
              <a:t>termasuk</a:t>
            </a:r>
            <a:r>
              <a:rPr lang="en-US" sz="2000" dirty="0" smtClean="0"/>
              <a:t> </a:t>
            </a:r>
            <a:r>
              <a:rPr lang="en-US" sz="2000" dirty="0" err="1" smtClean="0"/>
              <a:t>diantaranya</a:t>
            </a:r>
            <a:r>
              <a:rPr lang="en-US" sz="2000" dirty="0" smtClean="0"/>
              <a:t> alga, </a:t>
            </a:r>
            <a:r>
              <a:rPr lang="en-US" sz="2000" dirty="0" err="1" smtClean="0"/>
              <a:t>bakteri</a:t>
            </a:r>
            <a:r>
              <a:rPr lang="en-US" sz="2000" dirty="0" smtClean="0"/>
              <a:t>, </a:t>
            </a:r>
            <a:r>
              <a:rPr lang="en-US" sz="2000" dirty="0" err="1" smtClean="0"/>
              <a:t>jamur</a:t>
            </a:r>
            <a:r>
              <a:rPr lang="en-US" sz="2000" dirty="0" smtClean="0"/>
              <a:t>, protozoa, </a:t>
            </a:r>
            <a:r>
              <a:rPr lang="en-US" sz="2000" dirty="0" err="1" smtClean="0"/>
              <a:t>rotifera</a:t>
            </a:r>
            <a:r>
              <a:rPr lang="en-US" sz="2000" dirty="0" smtClean="0"/>
              <a:t>, </a:t>
            </a:r>
            <a:r>
              <a:rPr lang="en-US" sz="2000" dirty="0" err="1" smtClean="0"/>
              <a:t>bryozoa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anthropoda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94928" y="1700808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Hewan-hewan</a:t>
            </a:r>
            <a:r>
              <a:rPr lang="en-US" sz="2000" dirty="0" smtClean="0"/>
              <a:t> </a:t>
            </a:r>
            <a:r>
              <a:rPr lang="en-US" sz="2000" dirty="0" err="1" smtClean="0"/>
              <a:t>mikroskopik</a:t>
            </a:r>
            <a:r>
              <a:rPr lang="en-US" sz="2000" dirty="0" smtClean="0"/>
              <a:t> </a:t>
            </a:r>
            <a:r>
              <a:rPr lang="en-US" sz="2000" dirty="0" err="1" smtClean="0"/>
              <a:t>memakan</a:t>
            </a:r>
            <a:r>
              <a:rPr lang="en-US" sz="2000" dirty="0" smtClean="0"/>
              <a:t> </a:t>
            </a:r>
            <a:r>
              <a:rPr lang="en-US" sz="2000" dirty="0" err="1" smtClean="0"/>
              <a:t>tumbuhan</a:t>
            </a:r>
            <a:r>
              <a:rPr lang="en-US" sz="2000" dirty="0" smtClean="0"/>
              <a:t> </a:t>
            </a:r>
            <a:r>
              <a:rPr lang="en-US" sz="2000" dirty="0" err="1" smtClean="0"/>
              <a:t>kecil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hewan</a:t>
            </a:r>
            <a:r>
              <a:rPr lang="en-US" sz="2000" dirty="0" smtClean="0"/>
              <a:t> </a:t>
            </a:r>
            <a:r>
              <a:rPr lang="en-US" sz="2000" dirty="0" err="1" smtClean="0"/>
              <a:t>kecil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material </a:t>
            </a:r>
            <a:r>
              <a:rPr lang="en-US" sz="2000" dirty="0" err="1" smtClean="0"/>
              <a:t>organik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mati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jaring-jaring</a:t>
            </a:r>
            <a:r>
              <a:rPr lang="en-US" sz="2000" dirty="0" smtClean="0"/>
              <a:t> </a:t>
            </a:r>
            <a:r>
              <a:rPr lang="en-US" sz="2000" dirty="0" err="1" smtClean="0"/>
              <a:t>makanan</a:t>
            </a:r>
            <a:r>
              <a:rPr lang="en-US" sz="2000" dirty="0" smtClean="0"/>
              <a:t> di </a:t>
            </a:r>
            <a:r>
              <a:rPr lang="en-US" sz="2000" dirty="0" err="1" smtClean="0"/>
              <a:t>ekosistem</a:t>
            </a:r>
            <a:r>
              <a:rPr lang="en-US" sz="2000" dirty="0" smtClean="0"/>
              <a:t> </a:t>
            </a:r>
            <a:r>
              <a:rPr lang="en-US" sz="2000" dirty="0" err="1" smtClean="0"/>
              <a:t>akuatik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68288" y="5114801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Bakteri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organisme</a:t>
            </a:r>
            <a:r>
              <a:rPr lang="en-US" sz="2000" dirty="0" smtClean="0"/>
              <a:t> </a:t>
            </a:r>
            <a:r>
              <a:rPr lang="en-US" sz="2000" dirty="0" err="1" smtClean="0"/>
              <a:t>mikroskopik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bersifat</a:t>
            </a:r>
            <a:r>
              <a:rPr lang="en-US" sz="2000" dirty="0" smtClean="0"/>
              <a:t> </a:t>
            </a:r>
            <a:r>
              <a:rPr lang="en-US" sz="2000" dirty="0" err="1" smtClean="0"/>
              <a:t>patogen</a:t>
            </a:r>
            <a:r>
              <a:rPr lang="en-US" sz="2000" dirty="0" smtClean="0"/>
              <a:t>.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spesies</a:t>
            </a:r>
            <a:r>
              <a:rPr lang="en-US" sz="2000" dirty="0" smtClean="0"/>
              <a:t> alga </a:t>
            </a:r>
            <a:r>
              <a:rPr lang="en-US" sz="2000" dirty="0" err="1" smtClean="0"/>
              <a:t>mengakibatkan</a:t>
            </a:r>
            <a:r>
              <a:rPr lang="en-US" sz="2000" dirty="0" smtClean="0"/>
              <a:t> rasa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bau</a:t>
            </a:r>
            <a:r>
              <a:rPr lang="en-US" sz="2000" dirty="0" smtClean="0"/>
              <a:t> </a:t>
            </a:r>
            <a:r>
              <a:rPr lang="en-US" sz="2000" dirty="0" err="1" smtClean="0"/>
              <a:t>perairan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buruk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2586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Produktivitas</a:t>
            </a:r>
            <a:r>
              <a:rPr lang="en-US" dirty="0" smtClean="0"/>
              <a:t> 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Produktivitas</a:t>
            </a:r>
            <a:r>
              <a:rPr lang="en-US" dirty="0" smtClean="0"/>
              <a:t> primer di </a:t>
            </a:r>
            <a:r>
              <a:rPr lang="en-US" dirty="0" err="1" smtClean="0"/>
              <a:t>perairan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yang </a:t>
            </a:r>
            <a:r>
              <a:rPr lang="en-US" dirty="0" err="1" smtClean="0"/>
              <a:t>diserap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produsen</a:t>
            </a:r>
            <a:r>
              <a:rPr lang="en-US" dirty="0" smtClean="0"/>
              <a:t> (</a:t>
            </a:r>
            <a:r>
              <a:rPr lang="en-US" dirty="0" err="1" smtClean="0"/>
              <a:t>fitoplankton</a:t>
            </a:r>
            <a:r>
              <a:rPr lang="en-US" dirty="0" smtClean="0"/>
              <a:t>/</a:t>
            </a:r>
            <a:r>
              <a:rPr lang="en-US" dirty="0" err="1" smtClean="0"/>
              <a:t>tumbuhan</a:t>
            </a:r>
            <a:r>
              <a:rPr lang="en-US" dirty="0" smtClean="0"/>
              <a:t> air)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(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), </a:t>
            </a:r>
            <a:r>
              <a:rPr lang="en-US" dirty="0" err="1" smtClean="0"/>
              <a:t>lewat</a:t>
            </a:r>
            <a:r>
              <a:rPr lang="en-US" dirty="0" smtClean="0"/>
              <a:t> </a:t>
            </a:r>
            <a:r>
              <a:rPr lang="en-US" dirty="0" err="1" smtClean="0"/>
              <a:t>proes</a:t>
            </a:r>
            <a:r>
              <a:rPr lang="en-US" dirty="0" smtClean="0"/>
              <a:t> </a:t>
            </a:r>
            <a:r>
              <a:rPr lang="en-US" dirty="0" err="1" smtClean="0"/>
              <a:t>fotosintesis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kemosintesis</a:t>
            </a:r>
            <a:r>
              <a:rPr lang="en-US" dirty="0" smtClean="0"/>
              <a:t>,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r>
              <a:rPr lang="en-US" dirty="0" smtClean="0"/>
              <a:t> primer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organisme-organisme</a:t>
            </a:r>
            <a:r>
              <a:rPr lang="en-US" dirty="0" smtClean="0"/>
              <a:t> </a:t>
            </a:r>
            <a:r>
              <a:rPr lang="en-US" dirty="0" err="1" smtClean="0"/>
              <a:t>autotrop</a:t>
            </a:r>
            <a:r>
              <a:rPr lang="en-US" dirty="0" smtClean="0"/>
              <a:t> di </a:t>
            </a:r>
            <a:r>
              <a:rPr lang="en-US" dirty="0" err="1" smtClean="0"/>
              <a:t>perairan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diduga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fotosintesis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Ada 3 </a:t>
            </a:r>
            <a:r>
              <a:rPr lang="en-US" dirty="0" err="1" smtClean="0"/>
              <a:t>metode</a:t>
            </a:r>
            <a:r>
              <a:rPr lang="en-US" dirty="0" smtClean="0"/>
              <a:t> yang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menduga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r>
              <a:rPr lang="en-US" dirty="0" smtClean="0"/>
              <a:t> primer,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, </a:t>
            </a:r>
            <a:r>
              <a:rPr lang="en-US" dirty="0" err="1" smtClean="0"/>
              <a:t>metode</a:t>
            </a:r>
            <a:r>
              <a:rPr lang="en-US" dirty="0" smtClean="0"/>
              <a:t> 14C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klorofil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60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Klorofil</a:t>
            </a:r>
            <a:r>
              <a:rPr lang="en-US" dirty="0" smtClean="0"/>
              <a:t>-a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52600"/>
            <a:ext cx="8712968" cy="4988768"/>
          </a:xfrm>
        </p:spPr>
        <p:txBody>
          <a:bodyPr>
            <a:normAutofit/>
          </a:bodyPr>
          <a:lstStyle/>
          <a:p>
            <a:r>
              <a:rPr lang="en-US" dirty="0" err="1"/>
              <a:t>Klorofil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pigmen</a:t>
            </a:r>
            <a:r>
              <a:rPr lang="en-US" dirty="0"/>
              <a:t> </a:t>
            </a:r>
            <a:r>
              <a:rPr lang="en-US" dirty="0" err="1"/>
              <a:t>fotosintesis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tumbuhan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menyerap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, </a:t>
            </a:r>
            <a:r>
              <a:rPr lang="en-US" dirty="0" err="1"/>
              <a:t>biru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ungu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merefleksikan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hijau</a:t>
            </a:r>
            <a:r>
              <a:rPr lang="en-US" dirty="0"/>
              <a:t>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tumbuhan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warnanya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Klorofil</a:t>
            </a:r>
            <a:r>
              <a:rPr lang="en-US" dirty="0" smtClean="0"/>
              <a:t>-a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klorofil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tumbuhan</a:t>
            </a:r>
            <a:r>
              <a:rPr lang="en-US" dirty="0"/>
              <a:t> </a:t>
            </a:r>
            <a:r>
              <a:rPr lang="en-US" dirty="0" err="1"/>
              <a:t>autotrof</a:t>
            </a:r>
            <a:r>
              <a:rPr lang="en-US" dirty="0"/>
              <a:t>. Proses </a:t>
            </a:r>
            <a:r>
              <a:rPr lang="en-US" dirty="0" err="1"/>
              <a:t>fotosintesis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klorofil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kandungan</a:t>
            </a:r>
            <a:r>
              <a:rPr lang="en-US" dirty="0"/>
              <a:t> </a:t>
            </a:r>
            <a:r>
              <a:rPr lang="en-US" dirty="0" err="1"/>
              <a:t>klorofil</a:t>
            </a:r>
            <a:r>
              <a:rPr lang="en-US" dirty="0"/>
              <a:t>-a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fitoplankton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rendahnya</a:t>
            </a:r>
            <a:r>
              <a:rPr lang="en-US" dirty="0"/>
              <a:t> </a:t>
            </a:r>
            <a:r>
              <a:rPr lang="en-US" dirty="0" err="1"/>
              <a:t>produktivitas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 smtClean="0"/>
              <a:t>perairan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4756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95536" y="332656"/>
            <a:ext cx="8496944" cy="56166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Kandungan</a:t>
            </a:r>
            <a:r>
              <a:rPr lang="en-US" dirty="0"/>
              <a:t> </a:t>
            </a:r>
            <a:r>
              <a:rPr lang="en-US" dirty="0" err="1"/>
              <a:t>pigmen</a:t>
            </a:r>
            <a:r>
              <a:rPr lang="en-US" dirty="0"/>
              <a:t> </a:t>
            </a:r>
            <a:r>
              <a:rPr lang="en-US" dirty="0" err="1"/>
              <a:t>fotosintesis</a:t>
            </a:r>
            <a:r>
              <a:rPr lang="en-US" dirty="0"/>
              <a:t> (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klorofil</a:t>
            </a:r>
            <a:r>
              <a:rPr lang="en-US" dirty="0"/>
              <a:t>-a) </a:t>
            </a:r>
            <a:r>
              <a:rPr lang="en-US" dirty="0" err="1"/>
              <a:t>dalam</a:t>
            </a:r>
            <a:r>
              <a:rPr lang="en-US" dirty="0"/>
              <a:t> air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biomassa</a:t>
            </a:r>
            <a:r>
              <a:rPr lang="en-US" dirty="0"/>
              <a:t> </a:t>
            </a:r>
            <a:r>
              <a:rPr lang="en-US" dirty="0" err="1"/>
              <a:t>fitoplankton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perairan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Klorofil</a:t>
            </a:r>
            <a:r>
              <a:rPr lang="en-US" dirty="0"/>
              <a:t>-a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pigmen</a:t>
            </a:r>
            <a:r>
              <a:rPr lang="en-US" dirty="0"/>
              <a:t> yang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fitoplankton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organisme</a:t>
            </a:r>
            <a:r>
              <a:rPr lang="en-US" dirty="0"/>
              <a:t> </a:t>
            </a:r>
            <a:r>
              <a:rPr lang="en-US" dirty="0" err="1"/>
              <a:t>autotrof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pigmen</a:t>
            </a:r>
            <a:r>
              <a:rPr lang="en-US" dirty="0"/>
              <a:t> yang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(</a:t>
            </a:r>
            <a:r>
              <a:rPr lang="en-US" dirty="0" err="1"/>
              <a:t>pigmen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)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fotosintesis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klorofil</a:t>
            </a:r>
            <a:r>
              <a:rPr lang="en-US" dirty="0"/>
              <a:t>-a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fitoplankton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fitoplankton</a:t>
            </a:r>
            <a:r>
              <a:rPr lang="en-US" dirty="0"/>
              <a:t>,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fitoplankton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kandungan</a:t>
            </a:r>
            <a:r>
              <a:rPr lang="en-US" dirty="0"/>
              <a:t> </a:t>
            </a:r>
            <a:r>
              <a:rPr lang="en-US" dirty="0" err="1"/>
              <a:t>klorofil</a:t>
            </a:r>
            <a:r>
              <a:rPr lang="en-US" dirty="0"/>
              <a:t>-a di </a:t>
            </a:r>
            <a:r>
              <a:rPr lang="en-US" dirty="0" err="1"/>
              <a:t>perairan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91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BAKTERI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mikroskopik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nukleus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tetutup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memberan</a:t>
            </a:r>
            <a:r>
              <a:rPr lang="en-US" dirty="0" smtClean="0"/>
              <a:t> (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prokariotik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uniselular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berfilamen</a:t>
            </a:r>
            <a:r>
              <a:rPr lang="en-US" dirty="0" smtClean="0"/>
              <a:t>,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bulat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batang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bebeas</a:t>
            </a:r>
            <a:r>
              <a:rPr lang="en-US" dirty="0" smtClean="0"/>
              <a:t> di </a:t>
            </a:r>
            <a:r>
              <a:rPr lang="en-US" dirty="0" err="1" smtClean="0"/>
              <a:t>kolom</a:t>
            </a:r>
            <a:r>
              <a:rPr lang="en-US" dirty="0" smtClean="0"/>
              <a:t> air, </a:t>
            </a:r>
            <a:r>
              <a:rPr lang="en-US" dirty="0" err="1" smtClean="0"/>
              <a:t>menempel</a:t>
            </a:r>
            <a:r>
              <a:rPr lang="en-US" dirty="0" smtClean="0"/>
              <a:t> di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, </a:t>
            </a:r>
            <a:r>
              <a:rPr lang="en-US" dirty="0" err="1" smtClean="0"/>
              <a:t>hewan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3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bakteri prokariot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89960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292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23528" y="260648"/>
            <a:ext cx="8568952" cy="63367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Ada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 </a:t>
            </a:r>
            <a:r>
              <a:rPr lang="en-US" dirty="0" err="1" smtClean="0"/>
              <a:t>yaitu</a:t>
            </a:r>
            <a:r>
              <a:rPr lang="en-US" dirty="0" smtClean="0"/>
              <a:t> yang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heterotrophdan</a:t>
            </a:r>
            <a:r>
              <a:rPr lang="en-US" dirty="0" smtClean="0"/>
              <a:t> autotroph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aerobik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,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anaerobik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. </a:t>
            </a:r>
            <a:r>
              <a:rPr lang="en-US" dirty="0" err="1" smtClean="0"/>
              <a:t>Bakteri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fakultative</a:t>
            </a:r>
            <a:r>
              <a:rPr lang="en-US" dirty="0" smtClean="0"/>
              <a:t> </a:t>
            </a:r>
            <a:r>
              <a:rPr lang="en-US" dirty="0" err="1" smtClean="0"/>
              <a:t>anaerobik</a:t>
            </a:r>
            <a:r>
              <a:rPr lang="en-US" dirty="0" smtClean="0"/>
              <a:t>.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nitrat</a:t>
            </a:r>
            <a:r>
              <a:rPr lang="en-US" dirty="0" smtClean="0"/>
              <a:t>, </a:t>
            </a:r>
            <a:r>
              <a:rPr lang="en-US" dirty="0" err="1" smtClean="0"/>
              <a:t>sulfat</a:t>
            </a:r>
            <a:r>
              <a:rPr lang="en-US" dirty="0" smtClean="0"/>
              <a:t>, </a:t>
            </a:r>
            <a:r>
              <a:rPr lang="en-US" dirty="0" err="1" smtClean="0"/>
              <a:t>karbon</a:t>
            </a:r>
            <a:r>
              <a:rPr lang="en-US" dirty="0" smtClean="0"/>
              <a:t> </a:t>
            </a:r>
            <a:r>
              <a:rPr lang="en-US" dirty="0" err="1" smtClean="0"/>
              <a:t>dioksida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anorganik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perairan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mendekomposisi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mendaur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anorganik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karbon</a:t>
            </a:r>
            <a:r>
              <a:rPr lang="en-US" dirty="0" smtClean="0"/>
              <a:t> </a:t>
            </a:r>
            <a:r>
              <a:rPr lang="en-US" dirty="0" err="1" smtClean="0"/>
              <a:t>dioksida</a:t>
            </a:r>
            <a:r>
              <a:rPr lang="en-US" dirty="0" smtClean="0"/>
              <a:t>, </a:t>
            </a:r>
            <a:r>
              <a:rPr lang="en-US" dirty="0" err="1" smtClean="0"/>
              <a:t>amonia</a:t>
            </a:r>
            <a:r>
              <a:rPr lang="en-US" dirty="0" smtClean="0"/>
              <a:t>, </a:t>
            </a:r>
            <a:r>
              <a:rPr lang="en-US" dirty="0" err="1" smtClean="0"/>
              <a:t>fosfat</a:t>
            </a:r>
            <a:r>
              <a:rPr lang="en-US" dirty="0" smtClean="0"/>
              <a:t>, </a:t>
            </a:r>
            <a:r>
              <a:rPr lang="en-US" dirty="0" err="1" smtClean="0"/>
              <a:t>sulfat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mineral </a:t>
            </a:r>
            <a:r>
              <a:rPr lang="en-US" dirty="0" err="1" smtClean="0"/>
              <a:t>lainnya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3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260648"/>
            <a:ext cx="8229600" cy="63367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413048"/>
            <a:ext cx="8229600" cy="63367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1141" y="188640"/>
            <a:ext cx="8229600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 smtClean="0"/>
          </a:p>
          <a:p>
            <a:pPr marL="895350" indent="-78105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respirasi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, </a:t>
            </a:r>
            <a:r>
              <a:rPr lang="en-US" dirty="0" err="1" smtClean="0"/>
              <a:t>suplai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, </a:t>
            </a:r>
            <a:r>
              <a:rPr lang="en-US" dirty="0" err="1" smtClean="0"/>
              <a:t>kelembaban</a:t>
            </a:r>
            <a:r>
              <a:rPr lang="en-US" dirty="0" smtClean="0"/>
              <a:t>, pH, mineral </a:t>
            </a:r>
            <a:r>
              <a:rPr lang="en-US" dirty="0" err="1" smtClean="0"/>
              <a:t>nutrien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ketersediaan</a:t>
            </a:r>
            <a:r>
              <a:rPr lang="en-US" dirty="0" smtClean="0"/>
              <a:t> </a:t>
            </a:r>
            <a:r>
              <a:rPr lang="en-US" dirty="0" err="1" smtClean="0"/>
              <a:t>substrat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. </a:t>
            </a:r>
          </a:p>
          <a:p>
            <a:pPr marL="895350" indent="-78105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895350" indent="-78105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1" t="39585" r="23425" b="9812"/>
          <a:stretch/>
        </p:blipFill>
        <p:spPr bwMode="auto">
          <a:xfrm>
            <a:off x="2134022" y="2636912"/>
            <a:ext cx="5184576" cy="402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126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31141" y="188640"/>
            <a:ext cx="8229600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5350" indent="-78105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895350" indent="-78105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PLANKTON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752600"/>
            <a:ext cx="8856984" cy="484475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Istilah</a:t>
            </a:r>
            <a:r>
              <a:rPr lang="en-US" dirty="0" smtClean="0"/>
              <a:t> plankton </a:t>
            </a:r>
            <a:r>
              <a:rPr lang="en-US" dirty="0" err="1" smtClean="0"/>
              <a:t>pertama</a:t>
            </a:r>
            <a:r>
              <a:rPr lang="en-US" dirty="0" smtClean="0"/>
              <a:t> kali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Victor </a:t>
            </a:r>
            <a:r>
              <a:rPr lang="en-US" dirty="0" err="1" smtClean="0"/>
              <a:t>Hensen</a:t>
            </a:r>
            <a:r>
              <a:rPr lang="en-US" dirty="0" smtClean="0"/>
              <a:t> (1889),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Yunani</a:t>
            </a:r>
            <a:r>
              <a:rPr lang="en-US" dirty="0" smtClean="0"/>
              <a:t> “</a:t>
            </a:r>
            <a:r>
              <a:rPr lang="en-US" dirty="0" err="1" smtClean="0"/>
              <a:t>planktos</a:t>
            </a:r>
            <a:r>
              <a:rPr lang="en-US" dirty="0" smtClean="0"/>
              <a:t>” yang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mengembara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berkeliaran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Plankton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,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(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berukuran</a:t>
            </a:r>
            <a:r>
              <a:rPr lang="en-US" dirty="0" smtClean="0"/>
              <a:t> </a:t>
            </a:r>
            <a:r>
              <a:rPr lang="en-US" dirty="0" err="1" smtClean="0"/>
              <a:t>mikro</a:t>
            </a:r>
            <a:r>
              <a:rPr lang="en-US" dirty="0" smtClean="0"/>
              <a:t>), yang </a:t>
            </a:r>
            <a:r>
              <a:rPr lang="en-US" dirty="0" err="1" smtClean="0"/>
              <a:t>diwakili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produser</a:t>
            </a:r>
            <a:r>
              <a:rPr lang="en-US" dirty="0" smtClean="0"/>
              <a:t> primer, </a:t>
            </a:r>
            <a:r>
              <a:rPr lang="en-US" dirty="0" err="1" smtClean="0"/>
              <a:t>herbivor</a:t>
            </a:r>
            <a:r>
              <a:rPr lang="en-US" dirty="0" smtClean="0"/>
              <a:t>, </a:t>
            </a:r>
            <a:r>
              <a:rPr lang="en-US" dirty="0" err="1" smtClean="0"/>
              <a:t>karnivor</a:t>
            </a:r>
            <a:r>
              <a:rPr lang="en-US" dirty="0" smtClean="0"/>
              <a:t>,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transformer (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air </a:t>
            </a:r>
            <a:r>
              <a:rPr lang="en-US" dirty="0" err="1" smtClean="0"/>
              <a:t>terapung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pasif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hanyut</a:t>
            </a:r>
            <a:r>
              <a:rPr lang="en-US" dirty="0" smtClean="0"/>
              <a:t>. </a:t>
            </a:r>
            <a:r>
              <a:rPr lang="en-US" dirty="0" err="1" smtClean="0"/>
              <a:t>Kalaupun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organ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pergerakannya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lemah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43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150962" y="188640"/>
            <a:ext cx="8856984" cy="64807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Margalef</a:t>
            </a:r>
            <a:r>
              <a:rPr lang="en-US" dirty="0" smtClean="0"/>
              <a:t> (1955)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Dussart</a:t>
            </a:r>
            <a:r>
              <a:rPr lang="en-US" dirty="0" smtClean="0"/>
              <a:t> (1965)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penggolongan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klasifikasi</a:t>
            </a:r>
            <a:r>
              <a:rPr lang="en-US" dirty="0" smtClean="0"/>
              <a:t> plankton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ukurannya</a:t>
            </a:r>
            <a:r>
              <a:rPr lang="en-US" dirty="0" smtClean="0"/>
              <a:t>,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073977"/>
              </p:ext>
            </p:extLst>
          </p:nvPr>
        </p:nvGraphicFramePr>
        <p:xfrm>
          <a:off x="611560" y="1700808"/>
          <a:ext cx="7920879" cy="366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/>
                <a:gridCol w="2640293"/>
                <a:gridCol w="264029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Klasifikasi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Margalef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plankton air </a:t>
                      </a:r>
                      <a:r>
                        <a:rPr lang="en-US" dirty="0" err="1" smtClean="0"/>
                        <a:t>tawar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Dussart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plankton air </a:t>
                      </a:r>
                      <a:r>
                        <a:rPr lang="en-US" dirty="0" err="1" smtClean="0"/>
                        <a:t>laut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Ultraplankton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5 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Ultrananoplankton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2 µ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Nanoplankton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5-50 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2-20 µ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Microplankton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50-500 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20-200 µ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Mesoplankton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500-1000 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200-2000 µ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Macroplankton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1000 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Megaplankton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2000 µ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270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150962" y="188640"/>
            <a:ext cx="8856984" cy="64807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Plankton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dibedakan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Fitoplankton</a:t>
            </a:r>
            <a:r>
              <a:rPr lang="en-US" dirty="0" smtClean="0"/>
              <a:t>: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 </a:t>
            </a:r>
            <a:r>
              <a:rPr lang="en-US" dirty="0" err="1" smtClean="0"/>
              <a:t>berklorofil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berfotosintesis</a:t>
            </a:r>
            <a:r>
              <a:rPr lang="en-US" dirty="0" smtClean="0"/>
              <a:t>, </a:t>
            </a:r>
            <a:r>
              <a:rPr lang="en-US" dirty="0" err="1" smtClean="0"/>
              <a:t>didominasi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alga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Zooplankton: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yang </a:t>
            </a:r>
            <a:r>
              <a:rPr lang="en-US" dirty="0" err="1" smtClean="0"/>
              <a:t>didominasi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crustacea</a:t>
            </a:r>
            <a:r>
              <a:rPr lang="en-US" dirty="0" smtClean="0"/>
              <a:t>, </a:t>
            </a:r>
            <a:r>
              <a:rPr lang="en-US" dirty="0" err="1" smtClean="0"/>
              <a:t>rotifera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protozoa.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289</TotalTime>
  <Words>1195</Words>
  <Application>Microsoft Office PowerPoint</Application>
  <PresentationFormat>On-screen Show (4:3)</PresentationFormat>
  <Paragraphs>134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Apothecary</vt:lpstr>
      <vt:lpstr>Faktor biologi air</vt:lpstr>
      <vt:lpstr>PowerPoint Presentation</vt:lpstr>
      <vt:lpstr>BAKTERI</vt:lpstr>
      <vt:lpstr>PowerPoint Presentation</vt:lpstr>
      <vt:lpstr>PowerPoint Presentation</vt:lpstr>
      <vt:lpstr>PowerPoint Presentation</vt:lpstr>
      <vt:lpstr>PLANKTON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Produktivitas Primer</vt:lpstr>
      <vt:lpstr>Klorofil-a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Faktor biologi air</dc:title>
  <dc:creator>User's</dc:creator>
  <cp:lastModifiedBy>User's</cp:lastModifiedBy>
  <cp:revision>24</cp:revision>
  <dcterms:created xsi:type="dcterms:W3CDTF">2019-10-02T08:10:55Z</dcterms:created>
  <dcterms:modified xsi:type="dcterms:W3CDTF">2019-10-03T01:26:01Z</dcterms:modified>
</cp:coreProperties>
</file>