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2860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PENGANTAR: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KETERKAITAN MASALAH, KEBIJAKAN PUBLIK DAN </a:t>
            </a:r>
            <a:r>
              <a:rPr lang="en-US" sz="2800" i="1" dirty="0" smtClean="0"/>
              <a:t>PENGAMBILAN KEPUTUSAN</a:t>
            </a: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33800"/>
            <a:ext cx="6705600" cy="1981200"/>
          </a:xfrm>
        </p:spPr>
        <p:txBody>
          <a:bodyPr/>
          <a:lstStyle/>
          <a:p>
            <a:r>
              <a:rPr lang="en-US" dirty="0" smtClean="0"/>
              <a:t>PERTEMUAN 1 (REGULER A,B&amp;PARALEL)</a:t>
            </a:r>
          </a:p>
          <a:p>
            <a:r>
              <a:rPr lang="en-US" dirty="0" smtClean="0"/>
              <a:t>Dr. </a:t>
            </a:r>
            <a:r>
              <a:rPr lang="en-US" dirty="0" smtClean="0"/>
              <a:t>NOVERMAN DUADJI </a:t>
            </a:r>
            <a:endParaRPr lang="en-US" dirty="0" smtClean="0"/>
          </a:p>
          <a:p>
            <a:r>
              <a:rPr lang="en-US" dirty="0" smtClean="0"/>
              <a:t>25 MEI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30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0047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Kemanakah</a:t>
            </a:r>
            <a:r>
              <a:rPr lang="en-US" dirty="0" smtClean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kelihatannya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?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agar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di </a:t>
            </a:r>
            <a:r>
              <a:rPr lang="en-US" dirty="0" err="1" smtClean="0"/>
              <a:t>lakukan</a:t>
            </a:r>
            <a:r>
              <a:rPr lang="en-US" dirty="0" smtClean="0"/>
              <a:t> ?</a:t>
            </a:r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dilibatkan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Bgm</a:t>
            </a:r>
            <a:r>
              <a:rPr lang="en-US" dirty="0" smtClean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sasaran-sasaran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agar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menditeksi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kpd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hrs</a:t>
            </a:r>
            <a:r>
              <a:rPr lang="en-US" dirty="0"/>
              <a:t> </a:t>
            </a:r>
            <a:r>
              <a:rPr lang="en-US" dirty="0" err="1"/>
              <a:t>dipersiapkan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dg </a:t>
            </a:r>
            <a:r>
              <a:rPr lang="en-US" dirty="0" err="1"/>
              <a:t>tepat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bgm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agar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arenR" startAt="6"/>
            </a:pPr>
            <a:r>
              <a:rPr lang="en-US" dirty="0" err="1" smtClean="0"/>
              <a:t>Bgm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agar </a:t>
            </a:r>
            <a:r>
              <a:rPr lang="en-US" dirty="0" err="1"/>
              <a:t>tk</a:t>
            </a:r>
            <a:r>
              <a:rPr lang="en-US" dirty="0"/>
              <a:t> </a:t>
            </a:r>
            <a:r>
              <a:rPr lang="en-US" dirty="0" err="1"/>
              <a:t>ketercapaian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bias.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 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82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en-US" dirty="0" smtClean="0"/>
              <a:t>MEMAHAMI MASALAH DALAM KONTEKS KEBIJAKAN PUBLIK</a:t>
            </a:r>
          </a:p>
          <a:p>
            <a:pPr marL="109728" indent="0">
              <a:buNone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MEMAHAMI KETERKAITAN KEBIJAKAN PUBLIK (FORMULASI KEBIJAKAN PUBLIK) DENGAN PENGAMBILAN KEPUTUSAN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CAPAIAN PEMBELAJARAN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1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MASALAH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MENYENTUH KEPENTINGAN ORANG BANYAK ATAU PUBLIK BILA MASALAH INI TIDAK DICARIKAN SOLUSI MAKA AKAN BERKEMBANG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SEDEMIKIAN  RUPA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SEMAKIN MERUGIKAN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PUBLIK</a:t>
            </a:r>
          </a:p>
          <a:p>
            <a:pPr marL="109728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MASALAH MENDASAR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ITU SEPERTI: KELANGKAAN BBM,KENAIKAN HARGA YANG TAK TERKENDALI, MAHALNYA BIAYA PENDIDIKAN, KEMISKINAN DALAM PENDIDIKAN, INFRASTRUKTUR PENDIDIKAN YANG RUSAK DAN TIDAK LAYAK PAKAI MASALAH TERSEBUT MEMERLUKAN SOLUSI DALAM BENTUK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KEBIJAKAN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PUBLIK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MAKNA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MASALAH DAPAT DIIDENTIFIKASI MELALUI ANALISIS TERHADAP INFORMASI YANG KREDIBLE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MELALUI: </a:t>
            </a:r>
            <a:r>
              <a:rPr lang="en-US" dirty="0">
                <a:latin typeface="Calibri" pitchFamily="34" charset="0"/>
                <a:cs typeface="Calibri" pitchFamily="34" charset="0"/>
              </a:rPr>
              <a:t>PENGAMATAN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LANGSUNG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SURVEY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RESEARCH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LAPORAN-LAPORAN.</a:t>
            </a:r>
          </a:p>
          <a:p>
            <a:pPr marL="109728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NFORMASI </a:t>
            </a:r>
            <a:r>
              <a:rPr lang="en-US" dirty="0">
                <a:latin typeface="Calibri" pitchFamily="34" charset="0"/>
                <a:cs typeface="Calibri" pitchFamily="34" charset="0"/>
              </a:rPr>
              <a:t>HASIL ASSESMENT DIKAJI UNTUK MENEMUKAN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MASALAH MENDASAR </a:t>
            </a:r>
            <a:r>
              <a:rPr lang="en-US" dirty="0">
                <a:latin typeface="Calibri" pitchFamily="34" charset="0"/>
                <a:cs typeface="Calibri" pitchFamily="34" charset="0"/>
              </a:rPr>
              <a:t>YANG MENYENTUH KEPENTINGAN PUBLIK MASALAH-MASALAH TERSEBUT DIBUAT DALAM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LONG LIST DAN DISARING MENJADI SHORT LIST </a:t>
            </a:r>
            <a:r>
              <a:rPr lang="en-US" dirty="0">
                <a:latin typeface="Calibri" pitchFamily="34" charset="0"/>
                <a:cs typeface="Calibri" pitchFamily="34" charset="0"/>
              </a:rPr>
              <a:t>MASALAH TSB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DIPILIH MANA YG PALING PRIORITAS.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IDENTIFIKASI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950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PERNYATAAN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MASALAH DAN URAIAN MASALAH DENGAN DATA </a:t>
            </a:r>
            <a:r>
              <a:rPr lang="en-US" sz="3200" dirty="0" err="1">
                <a:latin typeface="Calibri" pitchFamily="34" charset="0"/>
                <a:cs typeface="Calibri" pitchFamily="34" charset="0"/>
              </a:rPr>
              <a:t>DATA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DAPAT DISAJIKAN DALAM GRAFIK DAN ATAU TABEL DATA HARUS DISEBUTKAN SUMBERNYA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RUMUSAN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11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b="1" dirty="0" smtClean="0"/>
              <a:t>ADALAH</a:t>
            </a:r>
            <a:r>
              <a:rPr lang="en-US" b="1" dirty="0"/>
              <a:t>: </a:t>
            </a:r>
            <a:endParaRPr lang="en-US" b="1" dirty="0" smtClean="0"/>
          </a:p>
          <a:p>
            <a:pPr marL="624078" indent="-514350">
              <a:buFont typeface="+mj-lt"/>
              <a:buAutoNum type="arabicParenR"/>
            </a:pPr>
            <a:r>
              <a:rPr lang="en-US" b="1" dirty="0" smtClean="0"/>
              <a:t>MENYENTUH </a:t>
            </a:r>
            <a:r>
              <a:rPr lang="en-US" b="1" dirty="0"/>
              <a:t>KEPENTINGAN </a:t>
            </a:r>
            <a:r>
              <a:rPr lang="en-US" b="1" dirty="0" smtClean="0"/>
              <a:t>PUBLIK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JELAS </a:t>
            </a:r>
            <a:r>
              <a:rPr lang="en-US" dirty="0"/>
              <a:t>DAN SPESIFIK,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DIRUMUSKAN </a:t>
            </a:r>
            <a:r>
              <a:rPr lang="en-US" dirty="0"/>
              <a:t>DALAM BAHASA YANG BAIK DAN BENAR,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SUBSTANSI </a:t>
            </a:r>
            <a:r>
              <a:rPr lang="en-US" dirty="0"/>
              <a:t>JELAS DAN SPESIFIK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KATA-KATA </a:t>
            </a:r>
            <a:r>
              <a:rPr lang="en-US" dirty="0"/>
              <a:t>YANG DIPILIH LUGAS DAN MUDAH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DIMENGERTI </a:t>
            </a:r>
            <a:r>
              <a:rPr lang="en-US" dirty="0"/>
              <a:t>MENGANDUNG DAMPAK JANGKA JAUH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KRITERIA MASALAH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14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TUJUAN HARUS DICAPAI BILA SOLUSI TERHADAP MASALAH DITEMUKAN DAN DAPAT DILAKSA-NAKAN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HARUS DIRUMUSKAN JELAS DAN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SPESIFIK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DAPAT DIURAIKAN KE DALAM OBJEK DAN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SASARAN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TUJUAN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HARUS BERMAKNA BAGI PUBLIK TUJUAN 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BILA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DIUKUR DAN DI MATCH DENGAN MASALAH, MAKA MASALAH ITU MEMANG TERSELESAIKAN, BAIK SEBAGIAN MAUPUN SELURUHNYA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sz="3400" dirty="0" err="1" smtClean="0"/>
              <a:t>Secara</a:t>
            </a:r>
            <a:r>
              <a:rPr lang="en-US" sz="3400" dirty="0" smtClean="0"/>
              <a:t> </a:t>
            </a:r>
            <a:r>
              <a:rPr lang="en-US" sz="3400" dirty="0" err="1"/>
              <a:t>konseptual</a:t>
            </a:r>
            <a:r>
              <a:rPr lang="en-US" sz="3400" dirty="0"/>
              <a:t> </a:t>
            </a:r>
            <a:r>
              <a:rPr lang="en-US" sz="3400" dirty="0" err="1"/>
              <a:t>kebijakan</a:t>
            </a:r>
            <a:r>
              <a:rPr lang="en-US" sz="3400" dirty="0"/>
              <a:t> </a:t>
            </a:r>
            <a:r>
              <a:rPr lang="en-US" sz="3400" dirty="0" err="1"/>
              <a:t>hrs</a:t>
            </a:r>
            <a:r>
              <a:rPr lang="en-US" sz="3400" dirty="0"/>
              <a:t> </a:t>
            </a:r>
            <a:r>
              <a:rPr lang="en-US" sz="3400" dirty="0" err="1"/>
              <a:t>dpt</a:t>
            </a:r>
            <a:r>
              <a:rPr lang="en-US" sz="3400" dirty="0"/>
              <a:t> </a:t>
            </a:r>
            <a:r>
              <a:rPr lang="en-US" sz="3400" dirty="0" err="1"/>
              <a:t>membantu</a:t>
            </a:r>
            <a:r>
              <a:rPr lang="en-US" sz="3400" dirty="0"/>
              <a:t> </a:t>
            </a:r>
            <a:r>
              <a:rPr lang="en-US" sz="3400" dirty="0" err="1"/>
              <a:t>merealisasikan</a:t>
            </a:r>
            <a:r>
              <a:rPr lang="en-US" sz="3400" dirty="0"/>
              <a:t> </a:t>
            </a:r>
            <a:r>
              <a:rPr lang="en-US" sz="3400" dirty="0" err="1"/>
              <a:t>tuntutan</a:t>
            </a:r>
            <a:r>
              <a:rPr lang="en-US" sz="3400" dirty="0"/>
              <a:t> / </a:t>
            </a:r>
            <a:r>
              <a:rPr lang="en-US" sz="3400" dirty="0" err="1"/>
              <a:t>kebutuhan</a:t>
            </a:r>
            <a:r>
              <a:rPr lang="en-US" sz="3400" dirty="0"/>
              <a:t> </a:t>
            </a:r>
            <a:r>
              <a:rPr lang="en-US" sz="3400" dirty="0" err="1"/>
              <a:t>manusia</a:t>
            </a:r>
            <a:r>
              <a:rPr lang="en-US" sz="3400" dirty="0"/>
              <a:t>, </a:t>
            </a:r>
            <a:r>
              <a:rPr lang="en-US" sz="3400" dirty="0" err="1"/>
              <a:t>a.l</a:t>
            </a:r>
            <a:r>
              <a:rPr lang="en-US" sz="3400" dirty="0" smtClean="0"/>
              <a:t>.</a:t>
            </a:r>
          </a:p>
          <a:p>
            <a:pPr marL="109728" indent="0">
              <a:buNone/>
            </a:pPr>
            <a:r>
              <a:rPr lang="en-US" sz="3400" dirty="0" smtClean="0"/>
              <a:t>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/>
              <a:t>( POWER ):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keikut</a:t>
            </a:r>
            <a:r>
              <a:rPr lang="en-US" dirty="0"/>
              <a:t> </a:t>
            </a:r>
            <a:r>
              <a:rPr lang="en-US" dirty="0" err="1"/>
              <a:t>sertaan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Pencerahan</a:t>
            </a:r>
            <a:r>
              <a:rPr lang="en-US" dirty="0" smtClean="0"/>
              <a:t>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kebodohan</a:t>
            </a:r>
            <a:r>
              <a:rPr lang="en-US" dirty="0"/>
              <a:t> (ENLIGHTENMENT),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;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/>
              <a:t>(WEALTH),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pengha-silan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/>
              <a:t>( WELL-BEING),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rasa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Keterampilan</a:t>
            </a:r>
            <a:r>
              <a:rPr lang="en-US" dirty="0" smtClean="0"/>
              <a:t> </a:t>
            </a:r>
            <a:r>
              <a:rPr lang="en-US" dirty="0"/>
              <a:t>(SKILL),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kemahiran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;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(AFFECTION),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, </a:t>
            </a:r>
            <a:r>
              <a:rPr lang="en-US" dirty="0" err="1"/>
              <a:t>persahabatan</a:t>
            </a:r>
            <a:r>
              <a:rPr lang="en-US" dirty="0"/>
              <a:t>, </a:t>
            </a:r>
            <a:r>
              <a:rPr lang="en-US" dirty="0" err="1"/>
              <a:t>kesetiaan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solidaritas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err="1" smtClean="0"/>
              <a:t>Penghargaan</a:t>
            </a:r>
            <a:r>
              <a:rPr lang="en-US" dirty="0" smtClean="0"/>
              <a:t> </a:t>
            </a:r>
            <a:r>
              <a:rPr lang="en-US" dirty="0"/>
              <a:t>(RESPECT),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kehormatan</a:t>
            </a:r>
            <a:r>
              <a:rPr lang="en-US" dirty="0"/>
              <a:t>, status, </a:t>
            </a:r>
            <a:r>
              <a:rPr lang="en-US" dirty="0" err="1"/>
              <a:t>reputasi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nondiskriminasi</a:t>
            </a:r>
            <a:r>
              <a:rPr lang="en-US" dirty="0"/>
              <a:t>; </a:t>
            </a:r>
            <a:endParaRPr lang="en-US" dirty="0" smtClean="0"/>
          </a:p>
          <a:p>
            <a:pPr marL="624078" indent="-514350">
              <a:buFont typeface="+mj-lt"/>
              <a:buAutoNum type="arabicParenR"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dirty="0" err="1"/>
              <a:t>Kejujuran</a:t>
            </a:r>
            <a:r>
              <a:rPr lang="en-US" dirty="0"/>
              <a:t> (RECTITUDE),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 dg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KEBIJAKAN PUBLIK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2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K</a:t>
            </a:r>
            <a:r>
              <a:rPr lang="en-US" dirty="0" err="1" smtClean="0"/>
              <a:t>ekomprehensipan</a:t>
            </a:r>
            <a:r>
              <a:rPr lang="en-US" dirty="0" smtClean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dimanifestasikan</a:t>
            </a:r>
            <a:r>
              <a:rPr lang="en-US" dirty="0" smtClean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smtClean="0"/>
              <a:t>?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Dimanakah</a:t>
            </a:r>
            <a:r>
              <a:rPr lang="en-US" dirty="0" smtClean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?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POLICY </a:t>
            </a:r>
            <a:r>
              <a:rPr lang="en-US" b="1" dirty="0" smtClean="0"/>
              <a:t>COMPREHENSIVENESS</a:t>
            </a:r>
            <a:br>
              <a:rPr lang="en-US" b="1" dirty="0" smtClean="0"/>
            </a:br>
            <a:r>
              <a:rPr lang="en-US" dirty="0" smtClean="0"/>
              <a:t>(</a:t>
            </a:r>
            <a:r>
              <a:rPr lang="en-US" dirty="0" err="1" smtClean="0"/>
              <a:t>Tujuan</a:t>
            </a:r>
            <a:r>
              <a:rPr lang="en-US" dirty="0" smtClean="0"/>
              <a:t>/Output)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30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</TotalTime>
  <Words>545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Lucida Sans Unicode</vt:lpstr>
      <vt:lpstr>Verdana</vt:lpstr>
      <vt:lpstr>Wingdings 2</vt:lpstr>
      <vt:lpstr>Wingdings 3</vt:lpstr>
      <vt:lpstr>Concourse</vt:lpstr>
      <vt:lpstr>PENGANTAR:  KETERKAITAN MASALAH, KEBIJAKAN PUBLIK DAN PENGAMBILAN KEPUTUSAN</vt:lpstr>
      <vt:lpstr>CAPAIAN PEMBELAJARAN</vt:lpstr>
      <vt:lpstr>MAKNA MASALAH</vt:lpstr>
      <vt:lpstr>IDENTIFIKASI MASALAH</vt:lpstr>
      <vt:lpstr>RUMUSAN MASALAH</vt:lpstr>
      <vt:lpstr>KRITERIA MASALAH</vt:lpstr>
      <vt:lpstr>TUJUAN</vt:lpstr>
      <vt:lpstr>KEBIJAKAN PUBLIK</vt:lpstr>
      <vt:lpstr>POLICY COMPREHENSIVENESS (Tujuan/Output)</vt:lpstr>
      <vt:lpstr>LANJUTAN …….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6</cp:revision>
  <dcterms:created xsi:type="dcterms:W3CDTF">2006-08-16T00:00:00Z</dcterms:created>
  <dcterms:modified xsi:type="dcterms:W3CDTF">2021-03-15T00:37:51Z</dcterms:modified>
</cp:coreProperties>
</file>