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62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E3688FC-68B8-4C50-B1B6-078AED5235DE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433C198-A048-4634-8FC5-53D961C90D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3688FC-68B8-4C50-B1B6-078AED5235DE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33C198-A048-4634-8FC5-53D961C90D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2E3688FC-68B8-4C50-B1B6-078AED5235DE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433C198-A048-4634-8FC5-53D961C90D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3688FC-68B8-4C50-B1B6-078AED5235DE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33C198-A048-4634-8FC5-53D961C90D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E3688FC-68B8-4C50-B1B6-078AED5235DE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4433C198-A048-4634-8FC5-53D961C90D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3688FC-68B8-4C50-B1B6-078AED5235DE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33C198-A048-4634-8FC5-53D961C90D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3688FC-68B8-4C50-B1B6-078AED5235DE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33C198-A048-4634-8FC5-53D961C90D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3688FC-68B8-4C50-B1B6-078AED5235DE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33C198-A048-4634-8FC5-53D961C90D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E3688FC-68B8-4C50-B1B6-078AED5235DE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33C198-A048-4634-8FC5-53D961C90D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3688FC-68B8-4C50-B1B6-078AED5235DE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33C198-A048-4634-8FC5-53D961C90D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3688FC-68B8-4C50-B1B6-078AED5235DE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33C198-A048-4634-8FC5-53D961C90D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E3688FC-68B8-4C50-B1B6-078AED5235DE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433C198-A048-4634-8FC5-53D961C90D7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Pertemuan</a:t>
            </a:r>
            <a:r>
              <a:rPr lang="en-US" dirty="0" smtClean="0"/>
              <a:t> 10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</a:rPr>
              <a:t>Demokrasi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di</a:t>
            </a:r>
            <a:r>
              <a:rPr lang="en-US" b="1" dirty="0" smtClean="0">
                <a:solidFill>
                  <a:schemeClr val="tx1"/>
                </a:solidFill>
              </a:rPr>
              <a:t> Indonesia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diselenggarakan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2 Mei 1977.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UU No. 14/1975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UU No. 16/1969.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bersamasama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DPR </a:t>
            </a:r>
            <a:r>
              <a:rPr lang="en-US" dirty="0" err="1" smtClean="0"/>
              <a:t>berusaha</a:t>
            </a:r>
            <a:r>
              <a:rPr lang="en-US" dirty="0" smtClean="0"/>
              <a:t> </a:t>
            </a:r>
            <a:r>
              <a:rPr lang="en-US" dirty="0" err="1" smtClean="0"/>
              <a:t>menyederhanakan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UU No. 3 </a:t>
            </a:r>
            <a:r>
              <a:rPr lang="en-US" dirty="0" err="1" smtClean="0"/>
              <a:t>Tahun</a:t>
            </a:r>
            <a:r>
              <a:rPr lang="en-US" dirty="0" smtClean="0"/>
              <a:t> 1975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Golkar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yang </a:t>
            </a:r>
            <a:r>
              <a:rPr lang="en-US" dirty="0" err="1" smtClean="0"/>
              <a:t>diselenggarakan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4 Mei 1982.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1982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1971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1977,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perwakilan</a:t>
            </a:r>
            <a:r>
              <a:rPr lang="en-US" dirty="0" smtClean="0"/>
              <a:t> </a:t>
            </a:r>
            <a:r>
              <a:rPr lang="en-US" dirty="0" err="1" smtClean="0"/>
              <a:t>berimbang</a:t>
            </a:r>
            <a:r>
              <a:rPr lang="en-US" dirty="0" smtClean="0"/>
              <a:t> (</a:t>
            </a:r>
            <a:r>
              <a:rPr lang="en-US" dirty="0" err="1" smtClean="0"/>
              <a:t>proporsional</a:t>
            </a:r>
            <a:r>
              <a:rPr lang="en-US" dirty="0" smtClean="0"/>
              <a:t>). </a:t>
            </a:r>
            <a:r>
              <a:rPr lang="en-US" dirty="0" err="1" smtClean="0"/>
              <a:t>Pemilu</a:t>
            </a:r>
            <a:r>
              <a:rPr lang="en-US" dirty="0" smtClean="0"/>
              <a:t> 1982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, </a:t>
            </a:r>
            <a:r>
              <a:rPr lang="en-US" dirty="0" err="1" smtClean="0"/>
              <a:t>Umum</a:t>
            </a:r>
            <a:r>
              <a:rPr lang="en-US" dirty="0" smtClean="0"/>
              <a:t>, </a:t>
            </a:r>
            <a:r>
              <a:rPr lang="en-US" dirty="0" err="1" smtClean="0"/>
              <a:t>Bebas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Rahasia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Pemilu</a:t>
            </a:r>
            <a:r>
              <a:rPr lang="en-US" dirty="0" smtClean="0"/>
              <a:t> yang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7 </a:t>
            </a:r>
            <a:r>
              <a:rPr lang="en-US" dirty="0" err="1" smtClean="0"/>
              <a:t>Juni</a:t>
            </a:r>
            <a:r>
              <a:rPr lang="en-US" dirty="0" smtClean="0"/>
              <a:t> 1999 </a:t>
            </a:r>
            <a:r>
              <a:rPr lang="en-US" dirty="0" err="1" smtClean="0"/>
              <a:t>diikuti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48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180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yang </a:t>
            </a:r>
            <a:r>
              <a:rPr lang="en-US" dirty="0" err="1" smtClean="0"/>
              <a:t>terdata</a:t>
            </a:r>
            <a:r>
              <a:rPr lang="en-US" dirty="0" smtClean="0"/>
              <a:t> </a:t>
            </a:r>
            <a:r>
              <a:rPr lang="en-US" dirty="0" err="1" smtClean="0"/>
              <a:t>hingga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Maret</a:t>
            </a:r>
            <a:r>
              <a:rPr lang="en-US" dirty="0" smtClean="0"/>
              <a:t> 1999. </a:t>
            </a:r>
            <a:r>
              <a:rPr lang="en-US" dirty="0" err="1" smtClean="0"/>
              <a:t>Banyaknya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yang </a:t>
            </a:r>
            <a:r>
              <a:rPr lang="en-US" dirty="0" err="1" smtClean="0"/>
              <a:t>mendaftar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konsekwensi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dikeluarkannya</a:t>
            </a:r>
            <a:r>
              <a:rPr lang="en-US" dirty="0" smtClean="0"/>
              <a:t> UU No. 2 </a:t>
            </a:r>
            <a:r>
              <a:rPr lang="en-US" dirty="0" err="1" smtClean="0"/>
              <a:t>Tahun</a:t>
            </a:r>
            <a:r>
              <a:rPr lang="en-US" dirty="0" smtClean="0"/>
              <a:t> 1999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yang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berpolitik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mendirikan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. </a:t>
            </a:r>
            <a:r>
              <a:rPr lang="en-US" dirty="0" err="1" smtClean="0"/>
              <a:t>Pemilu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1999 </a:t>
            </a:r>
            <a:r>
              <a:rPr lang="en-US" dirty="0" err="1" smtClean="0"/>
              <a:t>diselenggarakan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demokratis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transparan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jujur</a:t>
            </a:r>
            <a:r>
              <a:rPr lang="en-US" dirty="0" smtClean="0"/>
              <a:t>, </a:t>
            </a:r>
            <a:r>
              <a:rPr lang="en-US" dirty="0" err="1" smtClean="0"/>
              <a:t>adil</a:t>
            </a:r>
            <a:r>
              <a:rPr lang="en-US" dirty="0" smtClean="0"/>
              <a:t>, </a:t>
            </a:r>
            <a:r>
              <a:rPr lang="en-US" dirty="0" err="1" smtClean="0"/>
              <a:t>langsung</a:t>
            </a:r>
            <a:r>
              <a:rPr lang="en-US" dirty="0" smtClean="0"/>
              <a:t>, </a:t>
            </a:r>
            <a:r>
              <a:rPr lang="en-US" dirty="0" err="1" smtClean="0"/>
              <a:t>umum</a:t>
            </a:r>
            <a:r>
              <a:rPr lang="en-US" dirty="0" smtClean="0"/>
              <a:t>, </a:t>
            </a:r>
            <a:r>
              <a:rPr lang="en-US" dirty="0" err="1" smtClean="0"/>
              <a:t>bebas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rahasia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perwakilan</a:t>
            </a:r>
            <a:r>
              <a:rPr lang="en-US" dirty="0" smtClean="0"/>
              <a:t> </a:t>
            </a:r>
            <a:r>
              <a:rPr lang="en-US" dirty="0" err="1" smtClean="0"/>
              <a:t>berimbang</a:t>
            </a:r>
            <a:r>
              <a:rPr lang="en-US" dirty="0" smtClean="0"/>
              <a:t> (</a:t>
            </a:r>
            <a:r>
              <a:rPr lang="en-US" dirty="0" err="1" smtClean="0"/>
              <a:t>proporsional</a:t>
            </a:r>
            <a:r>
              <a:rPr lang="en-US" dirty="0" smtClean="0"/>
              <a:t>)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stelsel</a:t>
            </a:r>
            <a:r>
              <a:rPr lang="en-US" dirty="0" smtClean="0"/>
              <a:t> </a:t>
            </a:r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halnya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yang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1997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2014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diikuti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15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(</a:t>
            </a:r>
            <a:r>
              <a:rPr lang="en-US" dirty="0" err="1" smtClean="0"/>
              <a:t>termasuk</a:t>
            </a:r>
            <a:r>
              <a:rPr lang="en-US" dirty="0" smtClean="0"/>
              <a:t> 3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Aceh). </a:t>
            </a:r>
            <a:r>
              <a:rPr lang="en-US" dirty="0" err="1" smtClean="0"/>
              <a:t>Pemilu</a:t>
            </a:r>
            <a:r>
              <a:rPr lang="en-US" dirty="0" smtClean="0"/>
              <a:t> </a:t>
            </a:r>
            <a:r>
              <a:rPr lang="en-US" dirty="0" err="1" smtClean="0"/>
              <a:t>diadakan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DPR, DPD, </a:t>
            </a:r>
            <a:r>
              <a:rPr lang="en-US" dirty="0" err="1" smtClean="0"/>
              <a:t>dan</a:t>
            </a:r>
            <a:r>
              <a:rPr lang="en-US" dirty="0" smtClean="0"/>
              <a:t> DPRD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pasangan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.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DPRD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DPR, </a:t>
            </a:r>
            <a:r>
              <a:rPr lang="en-US" dirty="0" err="1" smtClean="0"/>
              <a:t>kecuali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Aceh </a:t>
            </a:r>
            <a:r>
              <a:rPr lang="en-US" dirty="0" err="1" smtClean="0"/>
              <a:t>ditambah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berikutnya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17 April 2019.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kalinya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</a:t>
            </a:r>
            <a:r>
              <a:rPr lang="en-US" dirty="0" err="1" smtClean="0"/>
              <a:t>serentak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DPR, DPD, </a:t>
            </a:r>
            <a:r>
              <a:rPr lang="en-US" dirty="0" err="1" smtClean="0"/>
              <a:t>dan</a:t>
            </a:r>
            <a:r>
              <a:rPr lang="en-US" dirty="0" smtClean="0"/>
              <a:t> DPRD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serentak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yang </a:t>
            </a:r>
            <a:r>
              <a:rPr lang="en-US" dirty="0" err="1" smtClean="0"/>
              <a:t>bersamaan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Indonesia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Indonesia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Sjamsuddin</a:t>
            </a:r>
            <a:r>
              <a:rPr lang="en-US" dirty="0" smtClean="0"/>
              <a:t>, </a:t>
            </a:r>
            <a:r>
              <a:rPr lang="en-US" dirty="0" err="1" smtClean="0"/>
              <a:t>Nasruddin</a:t>
            </a:r>
            <a:r>
              <a:rPr lang="en-US" dirty="0" smtClean="0"/>
              <a:t>, </a:t>
            </a:r>
            <a:r>
              <a:rPr lang="en-US" dirty="0" err="1" smtClean="0"/>
              <a:t>dkk</a:t>
            </a:r>
            <a:r>
              <a:rPr lang="en-US" dirty="0" smtClean="0"/>
              <a:t> (1988)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masanya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fontAlgn="base"/>
            <a:r>
              <a:rPr lang="en-US" b="1" dirty="0" err="1" smtClean="0"/>
              <a:t>Masa</a:t>
            </a:r>
            <a:r>
              <a:rPr lang="en-US" b="1" dirty="0" smtClean="0"/>
              <a:t> </a:t>
            </a:r>
            <a:r>
              <a:rPr lang="en-US" b="1" dirty="0" err="1" smtClean="0"/>
              <a:t>Demokrasi</a:t>
            </a:r>
            <a:r>
              <a:rPr lang="en-US" b="1" dirty="0" smtClean="0"/>
              <a:t> Liberal (1945-1959)</a:t>
            </a:r>
            <a:endParaRPr lang="en-US" dirty="0" smtClean="0"/>
          </a:p>
          <a:p>
            <a:pPr algn="just" fontAlgn="base"/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ditandai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mendirikan</a:t>
            </a:r>
            <a:r>
              <a:rPr lang="en-US" dirty="0" smtClean="0"/>
              <a:t> </a:t>
            </a:r>
            <a:r>
              <a:rPr lang="en-US" dirty="0" err="1" smtClean="0"/>
              <a:t>parpol</a:t>
            </a:r>
            <a:r>
              <a:rPr lang="en-US" dirty="0" smtClean="0"/>
              <a:t>. </a:t>
            </a:r>
            <a:r>
              <a:rPr lang="en-US" dirty="0" err="1" smtClean="0"/>
              <a:t>Peranan</a:t>
            </a:r>
            <a:r>
              <a:rPr lang="en-US" dirty="0" smtClean="0"/>
              <a:t> </a:t>
            </a:r>
            <a:r>
              <a:rPr lang="en-US" dirty="0" err="1" smtClean="0"/>
              <a:t>parpol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dominan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perwakilan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diakhiri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dikeluarkannya</a:t>
            </a:r>
            <a:r>
              <a:rPr lang="en-US" dirty="0" smtClean="0"/>
              <a:t> </a:t>
            </a:r>
            <a:r>
              <a:rPr lang="en-US" dirty="0" err="1" smtClean="0"/>
              <a:t>dekrit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5 </a:t>
            </a:r>
            <a:r>
              <a:rPr lang="en-US" dirty="0" err="1" smtClean="0"/>
              <a:t>Juli</a:t>
            </a:r>
            <a:r>
              <a:rPr lang="en-US" dirty="0" smtClean="0"/>
              <a:t> 1959.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Masa</a:t>
            </a:r>
            <a:r>
              <a:rPr lang="en-US" b="1" dirty="0" smtClean="0"/>
              <a:t> </a:t>
            </a:r>
            <a:r>
              <a:rPr lang="en-US" b="1" dirty="0" err="1" smtClean="0"/>
              <a:t>Demokrasi</a:t>
            </a:r>
            <a:r>
              <a:rPr lang="en-US" b="1" dirty="0" smtClean="0"/>
              <a:t> </a:t>
            </a:r>
            <a:r>
              <a:rPr lang="en-US" b="1" dirty="0" err="1" smtClean="0"/>
              <a:t>Terpimpin</a:t>
            </a:r>
            <a:r>
              <a:rPr lang="en-US" b="1" dirty="0" smtClean="0"/>
              <a:t> (1959-1966)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ditandai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kubu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Soekarno</a:t>
            </a:r>
            <a:r>
              <a:rPr lang="en-US" dirty="0" smtClean="0"/>
              <a:t> yang </a:t>
            </a:r>
            <a:r>
              <a:rPr lang="en-US" dirty="0" err="1" smtClean="0"/>
              <a:t>didukung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berideologi</a:t>
            </a:r>
            <a:r>
              <a:rPr lang="en-US" dirty="0" smtClean="0"/>
              <a:t> </a:t>
            </a:r>
            <a:r>
              <a:rPr lang="en-US" dirty="0" err="1" smtClean="0"/>
              <a:t>nasionalis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PKI yang </a:t>
            </a:r>
            <a:r>
              <a:rPr lang="en-US" dirty="0" err="1" smtClean="0"/>
              <a:t>didukung</a:t>
            </a:r>
            <a:r>
              <a:rPr lang="en-US" dirty="0" smtClean="0"/>
              <a:t> TNI AD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beraliran</a:t>
            </a:r>
            <a:r>
              <a:rPr lang="en-US" dirty="0" smtClean="0"/>
              <a:t> </a:t>
            </a:r>
            <a:r>
              <a:rPr lang="en-US" dirty="0" err="1" smtClean="0"/>
              <a:t>sosialis</a:t>
            </a:r>
            <a:r>
              <a:rPr lang="en-US" dirty="0" smtClean="0"/>
              <a:t>. 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Masa</a:t>
            </a:r>
            <a:r>
              <a:rPr lang="en-US" b="1" dirty="0" smtClean="0"/>
              <a:t> </a:t>
            </a:r>
            <a:r>
              <a:rPr lang="en-US" b="1" dirty="0" err="1" smtClean="0"/>
              <a:t>Orde</a:t>
            </a:r>
            <a:r>
              <a:rPr lang="en-US" b="1" dirty="0" smtClean="0"/>
              <a:t> </a:t>
            </a:r>
            <a:r>
              <a:rPr lang="en-US" b="1" dirty="0" err="1" smtClean="0"/>
              <a:t>Baru</a:t>
            </a:r>
            <a:r>
              <a:rPr lang="en-US" b="1" dirty="0" smtClean="0"/>
              <a:t> (1966-1998)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rezim</a:t>
            </a:r>
            <a:r>
              <a:rPr lang="en-US" dirty="0" smtClean="0"/>
              <a:t> </a:t>
            </a:r>
            <a:r>
              <a:rPr lang="en-US" dirty="0" err="1" smtClean="0"/>
              <a:t>Soeharto</a:t>
            </a:r>
            <a:r>
              <a:rPr lang="en-US" dirty="0" smtClean="0"/>
              <a:t> yang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pembenahan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parpol</a:t>
            </a:r>
            <a:r>
              <a:rPr lang="en-US" dirty="0" smtClean="0"/>
              <a:t> </a:t>
            </a:r>
            <a:r>
              <a:rPr lang="en-US" dirty="0" err="1" smtClean="0"/>
              <a:t>dikurangi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3 </a:t>
            </a:r>
            <a:r>
              <a:rPr lang="en-US" dirty="0" err="1" smtClean="0"/>
              <a:t>yakni</a:t>
            </a:r>
            <a:r>
              <a:rPr lang="en-US" dirty="0" smtClean="0"/>
              <a:t>:</a:t>
            </a:r>
          </a:p>
          <a:p>
            <a:pPr fontAlgn="base"/>
            <a:r>
              <a:rPr lang="en-US" dirty="0" smtClean="0"/>
              <a:t>1.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Persatuan</a:t>
            </a:r>
            <a:r>
              <a:rPr lang="en-US" dirty="0" smtClean="0"/>
              <a:t> Pembangunan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Islam.</a:t>
            </a:r>
          </a:p>
          <a:p>
            <a:pPr fontAlgn="base"/>
            <a:r>
              <a:rPr lang="en-US" dirty="0" smtClean="0"/>
              <a:t>2. </a:t>
            </a:r>
            <a:r>
              <a:rPr lang="en-US" dirty="0" err="1" smtClean="0"/>
              <a:t>Golongan</a:t>
            </a:r>
            <a:r>
              <a:rPr lang="en-US" dirty="0" smtClean="0"/>
              <a:t> </a:t>
            </a:r>
            <a:r>
              <a:rPr lang="en-US" dirty="0" err="1" smtClean="0"/>
              <a:t>Karya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kekaryaan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.</a:t>
            </a:r>
          </a:p>
          <a:p>
            <a:pPr fontAlgn="base"/>
            <a:r>
              <a:rPr lang="en-US" dirty="0" smtClean="0"/>
              <a:t>3.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Indonesia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dmokrasi</a:t>
            </a:r>
            <a:r>
              <a:rPr lang="en-US" dirty="0" smtClean="0"/>
              <a:t>,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Masa</a:t>
            </a:r>
            <a:r>
              <a:rPr lang="en-US" b="1" dirty="0" smtClean="0"/>
              <a:t> </a:t>
            </a:r>
            <a:r>
              <a:rPr lang="en-US" b="1" dirty="0" err="1" smtClean="0"/>
              <a:t>Reformasi</a:t>
            </a:r>
            <a:r>
              <a:rPr lang="en-US" b="1" dirty="0" smtClean="0"/>
              <a:t> (1998-sekarang)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 fontAlgn="base"/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jatuhnya</a:t>
            </a:r>
            <a:r>
              <a:rPr lang="en-US" dirty="0" smtClean="0"/>
              <a:t> </a:t>
            </a:r>
            <a:r>
              <a:rPr lang="en-US" dirty="0" err="1" smtClean="0"/>
              <a:t>rezim</a:t>
            </a:r>
            <a:r>
              <a:rPr lang="en-US" dirty="0" smtClean="0"/>
              <a:t> </a:t>
            </a:r>
            <a:r>
              <a:rPr lang="en-US" dirty="0" err="1" smtClean="0"/>
              <a:t>Soeharto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1998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tragedi</a:t>
            </a:r>
            <a:r>
              <a:rPr lang="en-US" dirty="0" smtClean="0"/>
              <a:t> </a:t>
            </a:r>
            <a:r>
              <a:rPr lang="en-US" dirty="0" err="1" smtClean="0"/>
              <a:t>Trisakti</a:t>
            </a:r>
            <a:r>
              <a:rPr lang="en-US" dirty="0" smtClean="0"/>
              <a:t>. </a:t>
            </a:r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. </a:t>
            </a: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parpol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orde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1999.</a:t>
            </a:r>
          </a:p>
          <a:p>
            <a:pPr algn="just" fontAlgn="base">
              <a:buNone/>
            </a:pPr>
            <a:endParaRPr lang="en-US" dirty="0" smtClean="0"/>
          </a:p>
          <a:p>
            <a:pPr algn="just" fontAlgn="base"/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DPR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beranggotakan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yang </a:t>
            </a:r>
            <a:r>
              <a:rPr lang="en-US" dirty="0" err="1" smtClean="0"/>
              <a:t>dipilih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.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dipilih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2004. 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pernahkan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terlibat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ketua</a:t>
            </a:r>
            <a:r>
              <a:rPr lang="en-US" dirty="0" smtClean="0"/>
              <a:t> RT,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pengurus</a:t>
            </a:r>
            <a:r>
              <a:rPr lang="en-US" dirty="0" smtClean="0"/>
              <a:t> </a:t>
            </a:r>
            <a:r>
              <a:rPr lang="en-US" dirty="0" err="1" smtClean="0"/>
              <a:t>takmir</a:t>
            </a:r>
            <a:r>
              <a:rPr lang="en-US" dirty="0" smtClean="0"/>
              <a:t> </a:t>
            </a:r>
            <a:r>
              <a:rPr lang="en-US" dirty="0" err="1" smtClean="0"/>
              <a:t>masjid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pengurus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?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diawali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menyepakati</a:t>
            </a:r>
            <a:r>
              <a:rPr lang="en-US" dirty="0" smtClean="0"/>
              <a:t> </a:t>
            </a:r>
            <a:r>
              <a:rPr lang="en-US" dirty="0" err="1" smtClean="0"/>
              <a:t>syarat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,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mengajukan</a:t>
            </a:r>
            <a:r>
              <a:rPr lang="en-US" dirty="0" smtClean="0"/>
              <a:t> </a:t>
            </a:r>
            <a:r>
              <a:rPr lang="en-US" dirty="0" err="1" smtClean="0"/>
              <a:t>bakal</a:t>
            </a:r>
            <a:r>
              <a:rPr lang="en-US" dirty="0" smtClean="0"/>
              <a:t> </a:t>
            </a:r>
            <a:r>
              <a:rPr lang="en-US" dirty="0" err="1" smtClean="0"/>
              <a:t>calon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menyepakati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perkiraan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musyawarah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mufakat</a:t>
            </a:r>
            <a:r>
              <a:rPr lang="en-US" dirty="0" smtClean="0"/>
              <a:t>. </a:t>
            </a:r>
            <a:r>
              <a:rPr lang="en-US" dirty="0" err="1" smtClean="0"/>
              <a:t>Berawal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yang </a:t>
            </a:r>
            <a:r>
              <a:rPr lang="en-US" dirty="0" err="1" smtClean="0"/>
              <a:t>sederhana</a:t>
            </a:r>
            <a:r>
              <a:rPr lang="en-US" dirty="0" smtClean="0"/>
              <a:t> </a:t>
            </a:r>
            <a:r>
              <a:rPr lang="en-US" dirty="0" err="1" smtClean="0"/>
              <a:t>inilah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Indonesia modern, yang </a:t>
            </a:r>
            <a:r>
              <a:rPr lang="en-US" dirty="0" err="1" smtClean="0"/>
              <a:t>meliputi</a:t>
            </a:r>
            <a:r>
              <a:rPr lang="en-US" dirty="0" smtClean="0"/>
              <a:t> 3 </a:t>
            </a:r>
            <a:r>
              <a:rPr lang="en-US" dirty="0" err="1" smtClean="0"/>
              <a:t>hal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yang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Indonesia? </a:t>
            </a:r>
            <a:r>
              <a:rPr lang="en-US" dirty="0" err="1" smtClean="0"/>
              <a:t>Achmad</a:t>
            </a:r>
            <a:r>
              <a:rPr lang="en-US" dirty="0" smtClean="0"/>
              <a:t> </a:t>
            </a:r>
            <a:r>
              <a:rPr lang="en-US" dirty="0" err="1" smtClean="0"/>
              <a:t>Sanusi</a:t>
            </a:r>
            <a:r>
              <a:rPr lang="en-US" dirty="0" smtClean="0"/>
              <a:t> (2006) </a:t>
            </a:r>
            <a:r>
              <a:rPr lang="en-US" dirty="0" err="1" smtClean="0"/>
              <a:t>mengutarakan</a:t>
            </a:r>
            <a:r>
              <a:rPr lang="en-US" dirty="0" smtClean="0"/>
              <a:t> 10 </a:t>
            </a:r>
            <a:r>
              <a:rPr lang="en-US" dirty="0" err="1" smtClean="0"/>
              <a:t>pilar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konstitusional</a:t>
            </a:r>
            <a:r>
              <a:rPr lang="en-US" dirty="0" smtClean="0"/>
              <a:t> Indonesia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Negara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Tahun</a:t>
            </a:r>
            <a:r>
              <a:rPr lang="en-US" dirty="0" smtClean="0"/>
              <a:t> 1945, </a:t>
            </a:r>
            <a:r>
              <a:rPr lang="en-US" dirty="0" err="1" smtClean="0"/>
              <a:t>yaitu</a:t>
            </a:r>
            <a:r>
              <a:rPr lang="en-US" dirty="0" smtClean="0"/>
              <a:t>: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/>
              <a:t>1. </a:t>
            </a:r>
            <a:r>
              <a:rPr lang="en-US" dirty="0" err="1" smtClean="0"/>
              <a:t>Demokrasi</a:t>
            </a:r>
            <a:r>
              <a:rPr lang="en-US" dirty="0" smtClean="0"/>
              <a:t> yang </a:t>
            </a:r>
            <a:r>
              <a:rPr lang="en-US" dirty="0" err="1" smtClean="0"/>
              <a:t>Berketuhanan</a:t>
            </a:r>
            <a:r>
              <a:rPr lang="en-US" dirty="0" smtClean="0"/>
              <a:t> Yang </a:t>
            </a:r>
            <a:r>
              <a:rPr lang="en-US" dirty="0" err="1" smtClean="0"/>
              <a:t>Maha</a:t>
            </a:r>
            <a:r>
              <a:rPr lang="en-US" dirty="0" smtClean="0"/>
              <a:t> </a:t>
            </a:r>
            <a:r>
              <a:rPr lang="en-US" dirty="0" err="1" smtClean="0"/>
              <a:t>Esa</a:t>
            </a:r>
            <a:r>
              <a:rPr lang="en-US" dirty="0" smtClean="0"/>
              <a:t>. </a:t>
            </a:r>
            <a:r>
              <a:rPr lang="en-US" dirty="0" err="1" smtClean="0"/>
              <a:t>Artinya</a:t>
            </a:r>
            <a:r>
              <a:rPr lang="en-US" dirty="0" smtClean="0"/>
              <a:t>, </a:t>
            </a:r>
            <a:r>
              <a:rPr lang="en-US" dirty="0" err="1" smtClean="0"/>
              <a:t>seluk</a:t>
            </a:r>
            <a:r>
              <a:rPr lang="en-US" dirty="0" smtClean="0"/>
              <a:t> </a:t>
            </a:r>
            <a:r>
              <a:rPr lang="en-US" dirty="0" err="1" smtClean="0"/>
              <a:t>beluk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menyelenggarakan</a:t>
            </a:r>
            <a:r>
              <a:rPr lang="en-US" dirty="0" smtClean="0"/>
              <a:t> </a:t>
            </a:r>
            <a:r>
              <a:rPr lang="en-US" dirty="0" err="1" smtClean="0"/>
              <a:t>kenegaraan</a:t>
            </a:r>
            <a:r>
              <a:rPr lang="en-US" dirty="0" smtClean="0"/>
              <a:t> RI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taat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, </a:t>
            </a:r>
            <a:r>
              <a:rPr lang="en-US" dirty="0" err="1" smtClean="0"/>
              <a:t>konsisten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kaidah-kaidah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Ketuhanan</a:t>
            </a:r>
            <a:r>
              <a:rPr lang="en-US" dirty="0" smtClean="0"/>
              <a:t> Yang </a:t>
            </a:r>
            <a:r>
              <a:rPr lang="en-US" dirty="0" err="1" smtClean="0"/>
              <a:t>Maha</a:t>
            </a:r>
            <a:r>
              <a:rPr lang="en-US" dirty="0" smtClean="0"/>
              <a:t> </a:t>
            </a:r>
            <a:r>
              <a:rPr lang="en-US" dirty="0" err="1" smtClean="0"/>
              <a:t>Esa</a:t>
            </a:r>
            <a:r>
              <a:rPr lang="en-US" dirty="0" smtClean="0"/>
              <a:t>. 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2.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kecerdasan</a:t>
            </a:r>
            <a:r>
              <a:rPr lang="en-US" dirty="0" smtClean="0"/>
              <a:t>. </a:t>
            </a:r>
            <a:r>
              <a:rPr lang="en-US" dirty="0" err="1" smtClean="0"/>
              <a:t>Artinya</a:t>
            </a:r>
            <a:r>
              <a:rPr lang="en-US" dirty="0" smtClean="0"/>
              <a:t>,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menyelenggarakan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Negara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Tahun</a:t>
            </a:r>
            <a:r>
              <a:rPr lang="en-US" dirty="0" smtClean="0"/>
              <a:t> 1945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naluri</a:t>
            </a:r>
            <a:r>
              <a:rPr lang="en-US" dirty="0" smtClean="0"/>
              <a:t>,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otot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massa</a:t>
            </a:r>
            <a:r>
              <a:rPr lang="en-US" dirty="0" smtClean="0"/>
              <a:t> </a:t>
            </a:r>
            <a:r>
              <a:rPr lang="en-US" dirty="0" err="1" smtClean="0"/>
              <a:t>sematamata</a:t>
            </a:r>
            <a:r>
              <a:rPr lang="en-US" dirty="0" smtClean="0"/>
              <a:t>.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justru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menuntut</a:t>
            </a:r>
            <a:r>
              <a:rPr lang="en-US" dirty="0" smtClean="0"/>
              <a:t> </a:t>
            </a:r>
            <a:r>
              <a:rPr lang="en-US" dirty="0" err="1" smtClean="0"/>
              <a:t>kecerdasan</a:t>
            </a:r>
            <a:r>
              <a:rPr lang="en-US" dirty="0" smtClean="0"/>
              <a:t> </a:t>
            </a:r>
            <a:r>
              <a:rPr lang="en-US" dirty="0" err="1" smtClean="0"/>
              <a:t>rohaniah</a:t>
            </a:r>
            <a:r>
              <a:rPr lang="en-US" dirty="0" smtClean="0"/>
              <a:t>, </a:t>
            </a:r>
            <a:r>
              <a:rPr lang="en-US" dirty="0" err="1" smtClean="0"/>
              <a:t>kecerdasan</a:t>
            </a:r>
            <a:r>
              <a:rPr lang="en-US" dirty="0" smtClean="0"/>
              <a:t> </a:t>
            </a:r>
            <a:r>
              <a:rPr lang="en-US" dirty="0" err="1" smtClean="0"/>
              <a:t>aqliyah</a:t>
            </a:r>
            <a:r>
              <a:rPr lang="en-US" dirty="0" smtClean="0"/>
              <a:t>, </a:t>
            </a:r>
            <a:r>
              <a:rPr lang="en-US" dirty="0" err="1" smtClean="0"/>
              <a:t>kecerdasan</a:t>
            </a:r>
            <a:r>
              <a:rPr lang="en-US" dirty="0" smtClean="0"/>
              <a:t> </a:t>
            </a:r>
            <a:r>
              <a:rPr lang="en-US" dirty="0" err="1" smtClean="0"/>
              <a:t>rasional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kecerdasan</a:t>
            </a:r>
            <a:r>
              <a:rPr lang="en-US" dirty="0" smtClean="0"/>
              <a:t> </a:t>
            </a:r>
            <a:r>
              <a:rPr lang="en-US" dirty="0" err="1" smtClean="0"/>
              <a:t>emosional</a:t>
            </a:r>
            <a:r>
              <a:rPr lang="en-US" dirty="0" smtClean="0"/>
              <a:t>. 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3. </a:t>
            </a:r>
            <a:r>
              <a:rPr lang="en-US" dirty="0" err="1" smtClean="0"/>
              <a:t>Demokrasi</a:t>
            </a:r>
            <a:r>
              <a:rPr lang="en-US" dirty="0" smtClean="0"/>
              <a:t> yang </a:t>
            </a:r>
            <a:r>
              <a:rPr lang="en-US" dirty="0" err="1" smtClean="0"/>
              <a:t>berkedaulatan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. </a:t>
            </a:r>
            <a:r>
              <a:rPr lang="en-US" dirty="0" err="1" smtClean="0"/>
              <a:t>Artinya</a:t>
            </a:r>
            <a:r>
              <a:rPr lang="en-US" dirty="0" smtClean="0"/>
              <a:t>,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tertinggi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.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, </a:t>
            </a:r>
            <a:r>
              <a:rPr lang="en-US" dirty="0" err="1" smtClean="0"/>
              <a:t>rakyatlah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/</a:t>
            </a:r>
            <a:r>
              <a:rPr lang="en-US" dirty="0" err="1" smtClean="0"/>
              <a:t>memegang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batas-batas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dipercayakan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wakil-wakil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MPR (DPR/DPD) </a:t>
            </a:r>
            <a:r>
              <a:rPr lang="en-US" dirty="0" err="1" smtClean="0"/>
              <a:t>dan</a:t>
            </a:r>
            <a:r>
              <a:rPr lang="en-US" dirty="0" smtClean="0"/>
              <a:t> DPRD. </a:t>
            </a:r>
          </a:p>
          <a:p>
            <a:pPr algn="just"/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382000" cy="54102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 smtClean="0"/>
              <a:t>4.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rule of law. 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empat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. </a:t>
            </a:r>
            <a:r>
              <a:rPr lang="en-US" dirty="0" err="1" smtClean="0"/>
              <a:t>Pertama</a:t>
            </a:r>
            <a:r>
              <a:rPr lang="en-US" dirty="0" smtClean="0"/>
              <a:t>,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, </a:t>
            </a:r>
            <a:r>
              <a:rPr lang="en-US" dirty="0" err="1" smtClean="0"/>
              <a:t>melindungi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kebenaran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(legal truth)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ugal-ugalan</a:t>
            </a:r>
            <a:r>
              <a:rPr lang="en-US" dirty="0" smtClean="0"/>
              <a:t>,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dagelan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manipulatif</a:t>
            </a:r>
            <a:r>
              <a:rPr lang="en-US" dirty="0" smtClean="0"/>
              <a:t>. </a:t>
            </a:r>
            <a:r>
              <a:rPr lang="en-US" dirty="0" err="1" smtClean="0"/>
              <a:t>Kedua</a:t>
            </a:r>
            <a:r>
              <a:rPr lang="en-US" dirty="0" smtClean="0"/>
              <a:t>,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(legal justice)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yang </a:t>
            </a:r>
            <a:r>
              <a:rPr lang="en-US" dirty="0" err="1" smtClean="0"/>
              <a:t>terbatas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formal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pura-pura</a:t>
            </a:r>
            <a:r>
              <a:rPr lang="en-US" dirty="0" smtClean="0"/>
              <a:t>. </a:t>
            </a:r>
            <a:r>
              <a:rPr lang="en-US" dirty="0" err="1" smtClean="0"/>
              <a:t>Ketiga</a:t>
            </a:r>
            <a:r>
              <a:rPr lang="en-US" dirty="0" smtClean="0"/>
              <a:t>,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kepastian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(legal security)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yang </a:t>
            </a:r>
            <a:r>
              <a:rPr lang="en-US" dirty="0" err="1" smtClean="0"/>
              <a:t>membiarkan</a:t>
            </a:r>
            <a:r>
              <a:rPr lang="en-US" dirty="0" smtClean="0"/>
              <a:t> </a:t>
            </a:r>
            <a:r>
              <a:rPr lang="en-US" dirty="0" err="1" smtClean="0"/>
              <a:t>kesemrawutan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anarki</a:t>
            </a:r>
            <a:r>
              <a:rPr lang="en-US" dirty="0" smtClean="0"/>
              <a:t>. </a:t>
            </a:r>
            <a:r>
              <a:rPr lang="en-US" dirty="0" err="1" smtClean="0"/>
              <a:t>Keempat</a:t>
            </a:r>
            <a:r>
              <a:rPr lang="en-US" dirty="0" smtClean="0"/>
              <a:t>,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(legal interest),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kedamaian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,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yang </a:t>
            </a:r>
            <a:r>
              <a:rPr lang="en-US" dirty="0" err="1" smtClean="0"/>
              <a:t>justru</a:t>
            </a:r>
            <a:r>
              <a:rPr lang="en-US" dirty="0" smtClean="0"/>
              <a:t> </a:t>
            </a:r>
            <a:r>
              <a:rPr lang="en-US" dirty="0" err="1" smtClean="0"/>
              <a:t>mempopulerkan</a:t>
            </a:r>
            <a:r>
              <a:rPr lang="en-US" dirty="0" smtClean="0"/>
              <a:t> </a:t>
            </a:r>
            <a:r>
              <a:rPr lang="en-US" dirty="0" err="1" smtClean="0"/>
              <a:t>fi</a:t>
            </a:r>
            <a:r>
              <a:rPr lang="en-US" dirty="0" smtClean="0"/>
              <a:t> </a:t>
            </a:r>
            <a:r>
              <a:rPr lang="en-US" dirty="0" err="1" smtClean="0"/>
              <a:t>tnah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hujatan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perpecahan</a:t>
            </a:r>
            <a:r>
              <a:rPr lang="en-US" dirty="0" smtClean="0"/>
              <a:t>, </a:t>
            </a:r>
            <a:r>
              <a:rPr lang="en-US" dirty="0" err="1" smtClean="0"/>
              <a:t>permusuhan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</a:t>
            </a:r>
          </a:p>
          <a:p>
            <a:pPr algn="just"/>
            <a:r>
              <a:rPr lang="en-US" dirty="0" smtClean="0"/>
              <a:t>5.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pemisahan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  <a:r>
              <a:rPr lang="en-US" dirty="0" err="1" smtClean="0"/>
              <a:t>Artinya</a:t>
            </a:r>
            <a:r>
              <a:rPr lang="en-US" dirty="0" smtClean="0"/>
              <a:t>,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Negara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Tahun</a:t>
            </a:r>
            <a:r>
              <a:rPr lang="en-US" dirty="0" smtClean="0"/>
              <a:t> 1945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mengakui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, </a:t>
            </a:r>
            <a:r>
              <a:rPr lang="en-US" dirty="0" err="1" smtClean="0"/>
              <a:t>melainkan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dikuatkan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pemisahan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diserahkan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badan-badan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bertanggung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. </a:t>
            </a:r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Negara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Tahun</a:t>
            </a:r>
            <a:r>
              <a:rPr lang="en-US" dirty="0" smtClean="0"/>
              <a:t> 1945 </a:t>
            </a:r>
            <a:r>
              <a:rPr lang="en-US" dirty="0" err="1" smtClean="0"/>
              <a:t>mengenal</a:t>
            </a:r>
            <a:r>
              <a:rPr lang="en-US" dirty="0" smtClean="0"/>
              <a:t> </a:t>
            </a:r>
            <a:r>
              <a:rPr lang="en-US" dirty="0" err="1" smtClean="0"/>
              <a:t>semacam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pemisahan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(division and separation of power),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perimbangan</a:t>
            </a:r>
            <a:r>
              <a:rPr lang="en-US" dirty="0" smtClean="0"/>
              <a:t> (check and balances). </a:t>
            </a:r>
          </a:p>
          <a:p>
            <a:pPr algn="just"/>
            <a:endParaRPr lang="en-US" dirty="0" smtClean="0"/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458200" cy="6248400"/>
          </a:xfrm>
        </p:spPr>
        <p:txBody>
          <a:bodyPr>
            <a:normAutofit fontScale="92500" lnSpcReduction="20000"/>
          </a:bodyPr>
          <a:lstStyle/>
          <a:p>
            <a:pPr algn="just"/>
            <a:endParaRPr lang="en-US" dirty="0" smtClean="0"/>
          </a:p>
          <a:p>
            <a:pPr algn="just"/>
            <a:r>
              <a:rPr lang="en-US" dirty="0" smtClean="0"/>
              <a:t>6.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asasi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, </a:t>
            </a:r>
            <a:r>
              <a:rPr lang="en-US" dirty="0" err="1" smtClean="0"/>
              <a:t>Artinya</a:t>
            </a:r>
            <a:r>
              <a:rPr lang="en-US" dirty="0" smtClean="0"/>
              <a:t>,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Negara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Tahun</a:t>
            </a:r>
            <a:r>
              <a:rPr lang="en-US" dirty="0" smtClean="0"/>
              <a:t> 1945 </a:t>
            </a:r>
            <a:r>
              <a:rPr lang="en-US" dirty="0" err="1" smtClean="0"/>
              <a:t>mengakui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asasi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yang </a:t>
            </a:r>
            <a:r>
              <a:rPr lang="en-US" dirty="0" err="1" smtClean="0"/>
              <a:t>tujuannya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menghormati</a:t>
            </a:r>
            <a:r>
              <a:rPr lang="en-US" dirty="0" smtClean="0"/>
              <a:t> </a:t>
            </a:r>
            <a:r>
              <a:rPr lang="en-US" dirty="0" err="1" smtClean="0"/>
              <a:t>hak-hak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melainkan</a:t>
            </a:r>
            <a:r>
              <a:rPr lang="en-US" dirty="0" smtClean="0"/>
              <a:t> </a:t>
            </a:r>
            <a:r>
              <a:rPr lang="en-US" dirty="0" err="1" smtClean="0"/>
              <a:t>terlebih-lebih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martabat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derajat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seutuhnya</a:t>
            </a:r>
            <a:r>
              <a:rPr lang="en-US" dirty="0" smtClean="0"/>
              <a:t>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7.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 yang </a:t>
            </a:r>
            <a:r>
              <a:rPr lang="en-US" dirty="0" err="1" smtClean="0"/>
              <a:t>merdeka</a:t>
            </a:r>
            <a:r>
              <a:rPr lang="en-US" dirty="0" smtClean="0"/>
              <a:t>. </a:t>
            </a:r>
            <a:r>
              <a:rPr lang="en-US" dirty="0" err="1" smtClean="0"/>
              <a:t>Artinya</a:t>
            </a:r>
            <a:r>
              <a:rPr lang="en-US" dirty="0" smtClean="0"/>
              <a:t>,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Negara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Tahun</a:t>
            </a:r>
            <a:r>
              <a:rPr lang="en-US" dirty="0" smtClean="0"/>
              <a:t> 1945 </a:t>
            </a:r>
            <a:r>
              <a:rPr lang="en-US" dirty="0" err="1" smtClean="0"/>
              <a:t>menghendaki</a:t>
            </a:r>
            <a:r>
              <a:rPr lang="en-US" dirty="0" smtClean="0"/>
              <a:t> </a:t>
            </a:r>
            <a:r>
              <a:rPr lang="en-US" dirty="0" err="1" smtClean="0"/>
              <a:t>diberlakukannya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 yang </a:t>
            </a:r>
            <a:r>
              <a:rPr lang="en-US" dirty="0" err="1" smtClean="0"/>
              <a:t>merdeka</a:t>
            </a:r>
            <a:r>
              <a:rPr lang="en-US" dirty="0" smtClean="0"/>
              <a:t> (</a:t>
            </a:r>
            <a:r>
              <a:rPr lang="en-US" dirty="0" err="1" smtClean="0"/>
              <a:t>independen</a:t>
            </a:r>
            <a:r>
              <a:rPr lang="en-US" dirty="0" smtClean="0"/>
              <a:t>) yang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seluas-luasnya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yang </a:t>
            </a:r>
            <a:r>
              <a:rPr lang="en-US" dirty="0" err="1" smtClean="0"/>
              <a:t>berkepentingan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seadil-adilnya</a:t>
            </a:r>
            <a:r>
              <a:rPr lang="en-US" dirty="0" smtClean="0"/>
              <a:t>. Di </a:t>
            </a:r>
            <a:r>
              <a:rPr lang="en-US" dirty="0" err="1" smtClean="0"/>
              <a:t>muka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 yang </a:t>
            </a:r>
            <a:r>
              <a:rPr lang="en-US" dirty="0" err="1" smtClean="0"/>
              <a:t>merdeka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penggugat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pengacaranya</a:t>
            </a:r>
            <a:r>
              <a:rPr lang="en-US" dirty="0" smtClean="0"/>
              <a:t>, </a:t>
            </a:r>
            <a:r>
              <a:rPr lang="en-US" dirty="0" err="1" smtClean="0"/>
              <a:t>penuntut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terdakwa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pengacaranya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mengajukan</a:t>
            </a:r>
            <a:r>
              <a:rPr lang="en-US" dirty="0" smtClean="0"/>
              <a:t> </a:t>
            </a:r>
            <a:r>
              <a:rPr lang="en-US" dirty="0" err="1" smtClean="0"/>
              <a:t>konsiderans</a:t>
            </a:r>
            <a:r>
              <a:rPr lang="en-US" dirty="0" smtClean="0"/>
              <a:t> (</a:t>
            </a:r>
            <a:r>
              <a:rPr lang="en-US" dirty="0" err="1" smtClean="0"/>
              <a:t>pertimbangan</a:t>
            </a:r>
            <a:r>
              <a:rPr lang="en-US" dirty="0" smtClean="0"/>
              <a:t>), </a:t>
            </a:r>
            <a:r>
              <a:rPr lang="en-US" dirty="0" err="1" smtClean="0"/>
              <a:t>dalil-dalil</a:t>
            </a:r>
            <a:r>
              <a:rPr lang="en-US" dirty="0" smtClean="0"/>
              <a:t>, </a:t>
            </a:r>
            <a:r>
              <a:rPr lang="en-US" dirty="0" err="1" smtClean="0"/>
              <a:t>fakta-fakta</a:t>
            </a:r>
            <a:r>
              <a:rPr lang="en-US" dirty="0" smtClean="0"/>
              <a:t>, </a:t>
            </a:r>
            <a:r>
              <a:rPr lang="en-US" dirty="0" err="1" smtClean="0"/>
              <a:t>saksi</a:t>
            </a:r>
            <a:r>
              <a:rPr lang="en-US" dirty="0" smtClean="0"/>
              <a:t>,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pembuktian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petitumnya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en-US" dirty="0" smtClean="0"/>
              <a:t>8.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 </a:t>
            </a:r>
            <a:r>
              <a:rPr lang="en-US" dirty="0" err="1" smtClean="0"/>
              <a:t>Artinya</a:t>
            </a:r>
            <a:r>
              <a:rPr lang="en-US" dirty="0" smtClean="0"/>
              <a:t>,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pembatasan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khususnya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legislatif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eksekutif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pembatasan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.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Negara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Tahun</a:t>
            </a:r>
            <a:r>
              <a:rPr lang="en-US" dirty="0" smtClean="0"/>
              <a:t> 1945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memerintahkan</a:t>
            </a:r>
            <a:r>
              <a:rPr lang="en-US" dirty="0" smtClean="0"/>
              <a:t> </a:t>
            </a:r>
            <a:r>
              <a:rPr lang="en-US" dirty="0" err="1" smtClean="0"/>
              <a:t>dibentuknya</a:t>
            </a:r>
            <a:r>
              <a:rPr lang="en-US" dirty="0" smtClean="0"/>
              <a:t> </a:t>
            </a:r>
            <a:r>
              <a:rPr lang="en-US" dirty="0" err="1" smtClean="0"/>
              <a:t>daerah-daerah</a:t>
            </a:r>
            <a:r>
              <a:rPr lang="en-US" dirty="0" smtClean="0"/>
              <a:t> </a:t>
            </a:r>
            <a:r>
              <a:rPr lang="en-US" dirty="0" err="1" smtClean="0"/>
              <a:t>otonom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propinsi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, </a:t>
            </a:r>
            <a:r>
              <a:rPr lang="en-US" dirty="0" err="1" smtClean="0"/>
              <a:t>daerah-daerah</a:t>
            </a:r>
            <a:r>
              <a:rPr lang="en-US" dirty="0" smtClean="0"/>
              <a:t> </a:t>
            </a:r>
            <a:r>
              <a:rPr lang="en-US" dirty="0" err="1" smtClean="0"/>
              <a:t>otonom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dibangun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disiapkan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menyelenggarakan</a:t>
            </a:r>
            <a:r>
              <a:rPr lang="en-US" dirty="0" smtClean="0"/>
              <a:t> </a:t>
            </a:r>
            <a:r>
              <a:rPr lang="en-US" dirty="0" err="1" smtClean="0"/>
              <a:t>urusanurusan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tangganya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yang </a:t>
            </a:r>
            <a:r>
              <a:rPr lang="en-US" dirty="0" err="1" smtClean="0"/>
              <a:t>diserahkan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kepadanya</a:t>
            </a:r>
            <a:r>
              <a:rPr lang="en-US" dirty="0" smtClean="0"/>
              <a:t>. 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9.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kemakmuran</a:t>
            </a:r>
            <a:r>
              <a:rPr lang="en-US" dirty="0" smtClean="0"/>
              <a:t>. </a:t>
            </a:r>
            <a:r>
              <a:rPr lang="en-US" dirty="0" err="1" smtClean="0"/>
              <a:t>Artinya</a:t>
            </a:r>
            <a:r>
              <a:rPr lang="en-US" dirty="0" smtClean="0"/>
              <a:t>,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soal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,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soal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, </a:t>
            </a:r>
            <a:r>
              <a:rPr lang="en-US" dirty="0" err="1" smtClean="0"/>
              <a:t>bukan</a:t>
            </a:r>
            <a:r>
              <a:rPr lang="en-US" dirty="0" smtClean="0"/>
              <a:t> pula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soal</a:t>
            </a:r>
            <a:r>
              <a:rPr lang="en-US" dirty="0" smtClean="0"/>
              <a:t> </a:t>
            </a:r>
            <a:r>
              <a:rPr lang="en-US" dirty="0" err="1" smtClean="0"/>
              <a:t>mengorganisir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kenegaraan</a:t>
            </a:r>
            <a:r>
              <a:rPr lang="en-US" dirty="0" smtClean="0"/>
              <a:t>.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pula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soal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.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bersamaan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,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Negara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Tahun</a:t>
            </a:r>
            <a:r>
              <a:rPr lang="en-US" dirty="0" smtClean="0"/>
              <a:t> 1945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ternyata</a:t>
            </a:r>
            <a:r>
              <a:rPr lang="en-US" dirty="0" smtClean="0"/>
              <a:t> </a:t>
            </a:r>
            <a:r>
              <a:rPr lang="en-US" dirty="0" err="1" smtClean="0"/>
              <a:t>ditujukan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kemakmuran</a:t>
            </a:r>
            <a:r>
              <a:rPr lang="en-US" dirty="0" smtClean="0"/>
              <a:t> (welfare state)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sebesar-besarnya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Indonesia. 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10. </a:t>
            </a:r>
            <a:r>
              <a:rPr lang="en-US" dirty="0" err="1" smtClean="0"/>
              <a:t>Demokrasi</a:t>
            </a:r>
            <a:r>
              <a:rPr lang="en-US" dirty="0" smtClean="0"/>
              <a:t> yang </a:t>
            </a:r>
            <a:r>
              <a:rPr lang="en-US" dirty="0" err="1" smtClean="0"/>
              <a:t>berkeadilan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. </a:t>
            </a:r>
            <a:r>
              <a:rPr lang="en-US" dirty="0" err="1" smtClean="0"/>
              <a:t>Artinya</a:t>
            </a:r>
            <a:r>
              <a:rPr lang="en-US" dirty="0" smtClean="0"/>
              <a:t>,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Negara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Tahun</a:t>
            </a:r>
            <a:r>
              <a:rPr lang="en-US" dirty="0" smtClean="0"/>
              <a:t> 1945 </a:t>
            </a:r>
            <a:r>
              <a:rPr lang="en-US" dirty="0" err="1" smtClean="0"/>
              <a:t>menggariskan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, </a:t>
            </a:r>
            <a:r>
              <a:rPr lang="en-US" dirty="0" err="1" smtClean="0"/>
              <a:t>golongan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lapisan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golongan</a:t>
            </a:r>
            <a:r>
              <a:rPr lang="en-US" dirty="0" smtClean="0"/>
              <a:t>, </a:t>
            </a:r>
            <a:r>
              <a:rPr lang="en-US" dirty="0" err="1" smtClean="0"/>
              <a:t>lapisan</a:t>
            </a:r>
            <a:r>
              <a:rPr lang="en-US" dirty="0" smtClean="0"/>
              <a:t>, </a:t>
            </a:r>
            <a:r>
              <a:rPr lang="en-US" dirty="0" err="1" smtClean="0"/>
              <a:t>kelompok</a:t>
            </a:r>
            <a:r>
              <a:rPr lang="en-US" dirty="0" smtClean="0"/>
              <a:t>, </a:t>
            </a:r>
            <a:r>
              <a:rPr lang="en-US" dirty="0" err="1" smtClean="0"/>
              <a:t>satuan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yang </a:t>
            </a:r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emas</a:t>
            </a:r>
            <a:r>
              <a:rPr lang="en-US" dirty="0" smtClean="0"/>
              <a:t>, yang </a:t>
            </a:r>
            <a:r>
              <a:rPr lang="en-US" dirty="0" err="1" smtClean="0"/>
              <a:t>diberi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keistimewaan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hak-hak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Moh</a:t>
            </a:r>
            <a:r>
              <a:rPr lang="en-US" dirty="0" smtClean="0"/>
              <a:t>. </a:t>
            </a:r>
            <a:r>
              <a:rPr lang="en-US" dirty="0" err="1" smtClean="0"/>
              <a:t>Mahfud</a:t>
            </a:r>
            <a:r>
              <a:rPr lang="en-US" dirty="0" smtClean="0"/>
              <a:t> MD (2009).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perjalanan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</a:t>
            </a:r>
          </a:p>
          <a:p>
            <a:r>
              <a:rPr lang="en-US" dirty="0" err="1" smtClean="0"/>
              <a:t>Pemilu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diselenggarakan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1955.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terselenggara</a:t>
            </a:r>
            <a:r>
              <a:rPr lang="en-US" dirty="0" smtClean="0"/>
              <a:t> </a:t>
            </a:r>
            <a:r>
              <a:rPr lang="en-US" dirty="0" err="1" smtClean="0"/>
              <a:t>hampir</a:t>
            </a:r>
            <a:r>
              <a:rPr lang="en-US" dirty="0" smtClean="0"/>
              <a:t> </a:t>
            </a:r>
            <a:r>
              <a:rPr lang="en-US" dirty="0" err="1" smtClean="0"/>
              <a:t>sepuluh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proklamasi</a:t>
            </a:r>
            <a:r>
              <a:rPr lang="en-US" dirty="0" smtClean="0"/>
              <a:t> </a:t>
            </a:r>
            <a:r>
              <a:rPr lang="en-US" dirty="0" err="1" smtClean="0"/>
              <a:t>kemerdekaan</a:t>
            </a:r>
            <a:r>
              <a:rPr lang="en-US" dirty="0" smtClean="0"/>
              <a:t>.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kendala</a:t>
            </a:r>
            <a:r>
              <a:rPr lang="en-US" dirty="0" smtClean="0"/>
              <a:t> yang </a:t>
            </a:r>
            <a:r>
              <a:rPr lang="en-US" dirty="0" err="1" smtClean="0"/>
              <a:t>bersumber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pula yang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.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 </a:t>
            </a:r>
            <a:r>
              <a:rPr lang="en-US" dirty="0" err="1" smtClean="0"/>
              <a:t>ketidaksiapan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menyelenggarakan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tersedianya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rendahnya</a:t>
            </a:r>
            <a:r>
              <a:rPr lang="en-US" dirty="0" smtClean="0"/>
              <a:t> </a:t>
            </a:r>
            <a:r>
              <a:rPr lang="en-US" dirty="0" err="1" smtClean="0"/>
              <a:t>stabilitas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Orde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 yang </a:t>
            </a:r>
            <a:r>
              <a:rPr lang="en-US" dirty="0" err="1" smtClean="0"/>
              <a:t>diselenggarakan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9 </a:t>
            </a:r>
            <a:r>
              <a:rPr lang="en-US" dirty="0" err="1" smtClean="0"/>
              <a:t>Juli</a:t>
            </a:r>
            <a:r>
              <a:rPr lang="en-US" dirty="0" smtClean="0"/>
              <a:t> 1971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Ketetapan</a:t>
            </a:r>
            <a:r>
              <a:rPr lang="en-US" dirty="0" smtClean="0"/>
              <a:t> MPRS No. XLII/1968 yang </a:t>
            </a:r>
            <a:r>
              <a:rPr lang="en-US" dirty="0" err="1" smtClean="0"/>
              <a:t>penjabarannya</a:t>
            </a:r>
            <a:r>
              <a:rPr lang="en-US" dirty="0" smtClean="0"/>
              <a:t> </a:t>
            </a:r>
            <a:r>
              <a:rPr lang="en-US" dirty="0" err="1" smtClean="0"/>
              <a:t>dituangkan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UU No. 16/1969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maksud</a:t>
            </a:r>
            <a:r>
              <a:rPr lang="en-US" dirty="0" smtClean="0"/>
              <a:t>,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; </a:t>
            </a:r>
            <a:r>
              <a:rPr lang="en-US" dirty="0" err="1" smtClean="0"/>
              <a:t>dan</a:t>
            </a:r>
            <a:r>
              <a:rPr lang="en-US" dirty="0" smtClean="0"/>
              <a:t> UU No. 16/1969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susunan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MPR, DPR </a:t>
            </a:r>
            <a:r>
              <a:rPr lang="en-US" dirty="0" err="1" smtClean="0"/>
              <a:t>dan</a:t>
            </a:r>
            <a:r>
              <a:rPr lang="en-US" dirty="0" smtClean="0"/>
              <a:t> DPRD. </a:t>
            </a:r>
            <a:r>
              <a:rPr lang="en-US" dirty="0" err="1" smtClean="0"/>
              <a:t>Pemilu</a:t>
            </a:r>
            <a:r>
              <a:rPr lang="en-US" dirty="0" smtClean="0"/>
              <a:t> </a:t>
            </a:r>
            <a:r>
              <a:rPr lang="en-US" dirty="0" err="1" smtClean="0"/>
              <a:t>diikuti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10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antara</a:t>
            </a:r>
            <a:r>
              <a:rPr lang="en-US" dirty="0" smtClean="0"/>
              <a:t> lain : PNI, NU, </a:t>
            </a:r>
            <a:r>
              <a:rPr lang="en-US" dirty="0" err="1" smtClean="0"/>
              <a:t>Parmusi</a:t>
            </a:r>
            <a:r>
              <a:rPr lang="en-US" dirty="0" smtClean="0"/>
              <a:t>, </a:t>
            </a:r>
            <a:r>
              <a:rPr lang="en-US" dirty="0" err="1" smtClean="0"/>
              <a:t>Murba</a:t>
            </a:r>
            <a:r>
              <a:rPr lang="en-US" dirty="0" smtClean="0"/>
              <a:t>, IPKI, </a:t>
            </a:r>
            <a:r>
              <a:rPr lang="en-US" dirty="0" err="1" smtClean="0"/>
              <a:t>Parkindo</a:t>
            </a:r>
            <a:r>
              <a:rPr lang="en-US" dirty="0" smtClean="0"/>
              <a:t>,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Katolik</a:t>
            </a:r>
            <a:r>
              <a:rPr lang="en-US" dirty="0" smtClean="0"/>
              <a:t>, PSII, </a:t>
            </a:r>
            <a:r>
              <a:rPr lang="en-US" dirty="0" err="1" smtClean="0"/>
              <a:t>Perti</a:t>
            </a:r>
            <a:r>
              <a:rPr lang="en-US" dirty="0" smtClean="0"/>
              <a:t>, </a:t>
            </a:r>
            <a:r>
              <a:rPr lang="en-US" dirty="0" err="1" smtClean="0"/>
              <a:t>Golkar</a:t>
            </a:r>
            <a:r>
              <a:rPr lang="en-US" dirty="0" smtClean="0"/>
              <a:t>.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1971 </a:t>
            </a:r>
            <a:r>
              <a:rPr lang="en-US" dirty="0" err="1" smtClean="0"/>
              <a:t>menganut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perwakilan</a:t>
            </a:r>
            <a:r>
              <a:rPr lang="en-US" dirty="0" smtClean="0"/>
              <a:t> </a:t>
            </a:r>
            <a:r>
              <a:rPr lang="en-US" dirty="0" err="1" smtClean="0"/>
              <a:t>berimbang</a:t>
            </a:r>
            <a:r>
              <a:rPr lang="en-US" dirty="0" smtClean="0"/>
              <a:t> (</a:t>
            </a:r>
            <a:r>
              <a:rPr lang="en-US" dirty="0" err="1" smtClean="0"/>
              <a:t>proporsional</a:t>
            </a:r>
            <a:r>
              <a:rPr lang="en-US" dirty="0" smtClean="0"/>
              <a:t>)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stelsel</a:t>
            </a:r>
            <a:r>
              <a:rPr lang="en-US" dirty="0" smtClean="0"/>
              <a:t> </a:t>
            </a:r>
            <a:r>
              <a:rPr lang="en-US" dirty="0" err="1" smtClean="0"/>
              <a:t>daftar</a:t>
            </a:r>
            <a:r>
              <a:rPr lang="en-US" dirty="0" smtClean="0"/>
              <a:t>,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besarnya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perwakilan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DPR </a:t>
            </a:r>
            <a:r>
              <a:rPr lang="en-US" dirty="0" err="1" smtClean="0"/>
              <a:t>dan</a:t>
            </a:r>
            <a:r>
              <a:rPr lang="en-US" dirty="0" smtClean="0"/>
              <a:t> DPRD, </a:t>
            </a:r>
            <a:r>
              <a:rPr lang="en-US" dirty="0" err="1" smtClean="0"/>
              <a:t>berimbang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besarnya</a:t>
            </a:r>
            <a:r>
              <a:rPr lang="en-US" dirty="0" smtClean="0"/>
              <a:t> </a:t>
            </a:r>
            <a:r>
              <a:rPr lang="en-US" dirty="0" err="1" smtClean="0"/>
              <a:t>dukungan</a:t>
            </a:r>
            <a:r>
              <a:rPr lang="en-US" dirty="0" smtClean="0"/>
              <a:t> </a:t>
            </a:r>
            <a:r>
              <a:rPr lang="en-US" dirty="0" err="1" smtClean="0"/>
              <a:t>pemilih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pemilih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suaranya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44</TotalTime>
  <Words>1552</Words>
  <Application>Microsoft Office PowerPoint</Application>
  <PresentationFormat>On-screen Show (4:3)</PresentationFormat>
  <Paragraphs>49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Opulent</vt:lpstr>
      <vt:lpstr>Pertemuan 10</vt:lpstr>
      <vt:lpstr>Demokrasi di Indonesia</vt:lpstr>
      <vt:lpstr>Slide 3</vt:lpstr>
      <vt:lpstr>Slide 4</vt:lpstr>
      <vt:lpstr>Slide 5</vt:lpstr>
      <vt:lpstr>Slide 6</vt:lpstr>
      <vt:lpstr>Slide 7</vt:lpstr>
      <vt:lpstr>Perkembangan Pemilu di Indonesia</vt:lpstr>
      <vt:lpstr>Masa Orde Baru </vt:lpstr>
      <vt:lpstr>Slide 10</vt:lpstr>
      <vt:lpstr>Slide 11</vt:lpstr>
      <vt:lpstr>Slide 12</vt:lpstr>
      <vt:lpstr>Slide 13</vt:lpstr>
      <vt:lpstr>Slide 14</vt:lpstr>
      <vt:lpstr>Perkembangan Partai Politik Indonesia</vt:lpstr>
      <vt:lpstr>Masa Demokrasi Terpimpin (1959-1966)</vt:lpstr>
      <vt:lpstr>Masa Orde Baru (1966-1998)</vt:lpstr>
      <vt:lpstr>Masa Reformasi (1998-sekarang)</vt:lpstr>
      <vt:lpstr>Terima kasih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Pertemuan 10</dc:title>
  <dc:creator>HP</dc:creator>
  <cp:lastModifiedBy>HP</cp:lastModifiedBy>
  <cp:revision>7</cp:revision>
  <dcterms:created xsi:type="dcterms:W3CDTF">2021-03-21T08:08:59Z</dcterms:created>
  <dcterms:modified xsi:type="dcterms:W3CDTF">2021-03-24T00:07:19Z</dcterms:modified>
</cp:coreProperties>
</file>