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4660"/>
  </p:normalViewPr>
  <p:slideViewPr>
    <p:cSldViewPr>
      <p:cViewPr varScale="1">
        <p:scale>
          <a:sx n="106" d="100"/>
          <a:sy n="106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C4D017-04F8-4D3F-8652-F193CE90E36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FD1DD1-8CDC-4A65-A323-17C1AA28E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omunikasi massa 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5143512"/>
            <a:ext cx="1643043" cy="1714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Etika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Komunikasi</a:t>
            </a:r>
            <a:r>
              <a:rPr lang="en-US" dirty="0" smtClean="0">
                <a:solidFill>
                  <a:schemeClr val="tx1"/>
                </a:solidFill>
              </a:rPr>
              <a:t> Massa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84" y="5000636"/>
            <a:ext cx="6172200" cy="13716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Humaizi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" name="Picture 4" descr="komunikasi massa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643042" cy="1476375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id-ID" dirty="0"/>
              <a:t>Jakob Oetama </a:t>
            </a:r>
            <a:r>
              <a:rPr lang="en-US" dirty="0" smtClean="0"/>
              <a:t>(2001)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pers </a:t>
            </a:r>
            <a:r>
              <a:rPr lang="id-ID" dirty="0"/>
              <a:t>yang bebas </a:t>
            </a:r>
            <a:r>
              <a:rPr lang="id-ID" dirty="0" smtClean="0"/>
              <a:t>lebih </a:t>
            </a:r>
            <a:r>
              <a:rPr lang="id-ID" dirty="0"/>
              <a:t>memberikan kontribusi yang konstruktif melawan </a:t>
            </a:r>
            <a:r>
              <a:rPr lang="id-ID" i="1" dirty="0"/>
              <a:t>error and oppression </a:t>
            </a:r>
            <a:r>
              <a:rPr lang="id-ID" dirty="0"/>
              <a:t>(kekeliruan dan penindasan), sehingga akal sehat dan kemanusiaanlah yang berjaya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229600" cy="332899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sz="3600" dirty="0" smtClean="0"/>
              <a:t>Robert </a:t>
            </a:r>
            <a:r>
              <a:rPr lang="id-ID" sz="3600" dirty="0"/>
              <a:t>A. Dahl </a:t>
            </a:r>
            <a:r>
              <a:rPr lang="en-US" sz="3600" dirty="0" smtClean="0"/>
              <a:t>(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Oetama</a:t>
            </a:r>
            <a:r>
              <a:rPr lang="en-US" sz="3600" dirty="0" smtClean="0"/>
              <a:t> 2001) </a:t>
            </a:r>
            <a:r>
              <a:rPr lang="id-ID" sz="3600" dirty="0" smtClean="0"/>
              <a:t>mengatakan </a:t>
            </a:r>
            <a:r>
              <a:rPr lang="id-ID" sz="3600" dirty="0"/>
              <a:t>bahwa kebebasan pers menjadi penting sebagai </a:t>
            </a:r>
            <a:r>
              <a:rPr lang="id-ID" sz="3600" i="1" dirty="0"/>
              <a:t>the availability of alternative and independent source of information</a:t>
            </a:r>
            <a:r>
              <a:rPr lang="id-ID" sz="3600" dirty="0"/>
              <a:t>.</a:t>
            </a:r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71438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Masalah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id-ID" dirty="0" smtClean="0"/>
              <a:t>Jurnalis harus</a:t>
            </a:r>
            <a:r>
              <a:rPr lang="en-US" dirty="0" err="1" smtClean="0"/>
              <a:t>lah</a:t>
            </a:r>
            <a:r>
              <a:rPr lang="id-ID" dirty="0" smtClean="0"/>
              <a:t> mengabdi </a:t>
            </a:r>
            <a:r>
              <a:rPr lang="id-ID" dirty="0"/>
              <a:t>kepada kepentingan umum.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id-ID" dirty="0" smtClean="0"/>
              <a:t>beberapa </a:t>
            </a:r>
            <a:r>
              <a:rPr lang="id-ID" dirty="0"/>
              <a:t>ukuran normatif yang dijadikan pegangan oleh pers</a:t>
            </a:r>
            <a:r>
              <a:rPr lang="id-ID" dirty="0" smtClean="0"/>
              <a:t>: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marL="985838" lvl="0" indent="-268288" algn="just">
              <a:buClrTx/>
              <a:buFont typeface="+mj-lt"/>
              <a:buAutoNum type="arabicPeriod"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jurnalis</a:t>
            </a:r>
            <a:r>
              <a:rPr lang="en-US" dirty="0"/>
              <a:t> </a:t>
            </a:r>
            <a:r>
              <a:rPr lang="en-US" dirty="0" err="1"/>
              <a:t>sebisa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 smtClean="0"/>
              <a:t>hadiah</a:t>
            </a:r>
            <a:r>
              <a:rPr lang="en-US" dirty="0" smtClean="0"/>
              <a:t>, </a:t>
            </a:r>
            <a:r>
              <a:rPr lang="en-US" dirty="0"/>
              <a:t>alias “</a:t>
            </a:r>
            <a:r>
              <a:rPr lang="en-US" dirty="0" err="1"/>
              <a:t>amplop</a:t>
            </a:r>
            <a:r>
              <a:rPr lang="en-US" dirty="0"/>
              <a:t>, </a:t>
            </a:r>
            <a:r>
              <a:rPr lang="en-US" dirty="0" err="1"/>
              <a:t>menghidari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“</a:t>
            </a:r>
            <a:r>
              <a:rPr lang="en-US" dirty="0" err="1"/>
              <a:t>wartawan</a:t>
            </a:r>
            <a:r>
              <a:rPr lang="en-US" dirty="0"/>
              <a:t> </a:t>
            </a:r>
            <a:r>
              <a:rPr lang="en-US" dirty="0" err="1"/>
              <a:t>bodrek</a:t>
            </a:r>
            <a:r>
              <a:rPr lang="en-US" dirty="0" smtClean="0"/>
              <a:t>”.</a:t>
            </a:r>
            <a:endParaRPr lang="en-US" sz="2800" dirty="0" smtClean="0"/>
          </a:p>
          <a:p>
            <a:pPr marL="985838" lvl="0" indent="-268288" algn="just">
              <a:buClrTx/>
              <a:buFont typeface="+mj-lt"/>
              <a:buAutoNum type="arabicPeriod"/>
            </a:pP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/>
              <a:t>jurnalis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demi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i="1" dirty="0"/>
              <a:t>conflict of </a:t>
            </a:r>
            <a:r>
              <a:rPr lang="en-US" i="1" dirty="0" smtClean="0"/>
              <a:t>interest</a:t>
            </a:r>
            <a:r>
              <a:rPr lang="en-US" dirty="0" smtClean="0"/>
              <a:t>.</a:t>
            </a:r>
            <a:endParaRPr lang="en-US" sz="2800" dirty="0" smtClean="0"/>
          </a:p>
          <a:p>
            <a:pPr marL="985838" lvl="0" indent="-268288" algn="just">
              <a:buClrTx/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menyiarkan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(</a:t>
            </a:r>
            <a:r>
              <a:rPr lang="en-US" i="1" dirty="0"/>
              <a:t>news value</a:t>
            </a:r>
            <a:r>
              <a:rPr lang="en-US" dirty="0"/>
              <a:t>).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marL="806450" indent="-268288" algn="just">
              <a:buClrTx/>
              <a:buFont typeface="+mj-lt"/>
              <a:buAutoNum type="arabicPeriod" startAt="4"/>
            </a:pPr>
            <a:r>
              <a:rPr lang="id-ID" dirty="0"/>
              <a:t>Wartawan atau jurnalis harus mencari berita yang memang benar-benar melayani kepentingan public, bukan untuk kepentingan individu atau kelompok tertentutif yang dijadikan pegangan oleh </a:t>
            </a:r>
            <a:r>
              <a:rPr lang="id-ID" dirty="0" smtClean="0"/>
              <a:t>pers</a:t>
            </a:r>
            <a:r>
              <a:rPr lang="en-US" dirty="0" smtClean="0"/>
              <a:t>.</a:t>
            </a:r>
          </a:p>
          <a:p>
            <a:pPr marL="806450" indent="-268288" algn="just">
              <a:buClrTx/>
              <a:buFont typeface="+mj-lt"/>
              <a:buAutoNum type="arabicPeriod" startAt="4"/>
            </a:pPr>
            <a:r>
              <a:rPr lang="id-ID" dirty="0" smtClean="0"/>
              <a:t>Seorang </a:t>
            </a:r>
            <a:r>
              <a:rPr lang="id-ID" dirty="0"/>
              <a:t>jurnalis atau wartawan harus melaksanakan kode etik kewartawanan untuk melindungi rahasia sumber berita. Tugas wartawan adalah menyiarkan berita yang benar-benar terjadi. </a:t>
            </a:r>
            <a:endParaRPr lang="en-US" dirty="0" smtClean="0"/>
          </a:p>
          <a:p>
            <a:pPr marL="806450" indent="-268288" algn="just">
              <a:buClrTx/>
              <a:buFont typeface="+mj-lt"/>
              <a:buAutoNum type="arabicPeriod" startAt="4"/>
            </a:pPr>
            <a:r>
              <a:rPr lang="id-ID" dirty="0" smtClean="0"/>
              <a:t>Seorang </a:t>
            </a:r>
            <a:r>
              <a:rPr lang="id-ID" dirty="0"/>
              <a:t>wartawan atau jurnalis harus menghindari praktek </a:t>
            </a:r>
            <a:r>
              <a:rPr lang="id-ID" dirty="0" smtClean="0"/>
              <a:t>plagi</a:t>
            </a:r>
            <a:r>
              <a:rPr lang="en-US" dirty="0" err="1" smtClean="0"/>
              <a:t>ari</a:t>
            </a:r>
            <a:r>
              <a:rPr lang="id-ID" dirty="0" smtClean="0"/>
              <a:t>sme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467600" cy="78581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Ke</a:t>
            </a:r>
            <a:r>
              <a:rPr lang="en-US" b="1" dirty="0" smtClean="0">
                <a:solidFill>
                  <a:schemeClr val="tx1"/>
                </a:solidFill>
              </a:rPr>
              <a:t>t</a:t>
            </a:r>
            <a:r>
              <a:rPr lang="id-ID" b="1" dirty="0" smtClean="0">
                <a:solidFill>
                  <a:schemeClr val="tx1"/>
                </a:solidFill>
              </a:rPr>
              <a:t>epatan </a:t>
            </a:r>
            <a:r>
              <a:rPr lang="id-ID" b="1" dirty="0">
                <a:solidFill>
                  <a:schemeClr val="tx1"/>
                </a:solidFill>
              </a:rPr>
              <a:t>dan Objektivitas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Ketepatan </a:t>
            </a:r>
            <a:r>
              <a:rPr lang="id-ID" dirty="0"/>
              <a:t>dan objektivitas di sini berarti dalam menulis berita wartawan harus akurat, cermat, dan diusahakan tidak ada kesalahan</a:t>
            </a:r>
            <a:r>
              <a:rPr lang="id-ID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id-ID" dirty="0" smtClean="0"/>
              <a:t>Objektivitas </a:t>
            </a:r>
            <a:r>
              <a:rPr lang="id-ID" dirty="0"/>
              <a:t>yang </a:t>
            </a:r>
            <a:r>
              <a:rPr lang="id-ID" dirty="0" smtClean="0"/>
              <a:t>dimakud </a:t>
            </a:r>
            <a:r>
              <a:rPr lang="id-ID" dirty="0"/>
              <a:t>adalah pemberitaan yang didasarkan fakta-fakta di lapangan, bukan opini </a:t>
            </a:r>
            <a:r>
              <a:rPr lang="id-ID" dirty="0" smtClean="0"/>
              <a:t>wartawan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2800" b="1" dirty="0" smtClean="0">
                <a:solidFill>
                  <a:srgbClr val="7030A0"/>
                </a:solidFill>
              </a:rPr>
              <a:t>Beberapa Hal Yang Harus Diperhatikan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di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Dalam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id-ID" sz="2800" b="1" dirty="0" smtClean="0">
                <a:solidFill>
                  <a:srgbClr val="7030A0"/>
                </a:solidFill>
              </a:rPr>
              <a:t>Ketepatan </a:t>
            </a:r>
            <a:r>
              <a:rPr lang="en-US" sz="2800" b="1" dirty="0" smtClean="0">
                <a:solidFill>
                  <a:srgbClr val="7030A0"/>
                </a:solidFill>
              </a:rPr>
              <a:t>d</a:t>
            </a:r>
            <a:r>
              <a:rPr lang="id-ID" sz="2800" b="1" dirty="0" smtClean="0">
                <a:solidFill>
                  <a:srgbClr val="7030A0"/>
                </a:solidFill>
              </a:rPr>
              <a:t>an Objektivitas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ClrTx/>
              <a:buFont typeface="+mj-lt"/>
              <a:buAutoNum type="arabicPeriod"/>
            </a:pPr>
            <a:r>
              <a:rPr lang="id-ID" dirty="0"/>
              <a:t>Kebenaran adalah tujuan utama; orientasi berita yang berdasarkan kebenaran harus menjadi pegangan </a:t>
            </a:r>
            <a:r>
              <a:rPr lang="id-ID" dirty="0" smtClean="0"/>
              <a:t>p</a:t>
            </a:r>
            <a:r>
              <a:rPr lang="en-US" dirty="0" smtClean="0"/>
              <a:t>o</a:t>
            </a:r>
            <a:r>
              <a:rPr lang="id-ID" dirty="0" smtClean="0"/>
              <a:t>kok </a:t>
            </a:r>
            <a:r>
              <a:rPr lang="id-ID" dirty="0"/>
              <a:t>setiap </a:t>
            </a:r>
            <a:r>
              <a:rPr lang="id-ID" dirty="0" smtClean="0"/>
              <a:t>wartawan.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id-ID" dirty="0" smtClean="0"/>
              <a:t>Objektivitas </a:t>
            </a:r>
            <a:r>
              <a:rPr lang="id-ID" dirty="0"/>
              <a:t>dalam pelaporan </a:t>
            </a:r>
            <a:r>
              <a:rPr lang="id-ID" dirty="0" smtClean="0"/>
              <a:t>berita </a:t>
            </a:r>
            <a:r>
              <a:rPr lang="id-ID" dirty="0"/>
              <a:t>merupakan tujuan lain untuk melayani </a:t>
            </a:r>
            <a:r>
              <a:rPr lang="id-ID" dirty="0" smtClean="0"/>
              <a:t>pu</a:t>
            </a:r>
            <a:r>
              <a:rPr lang="en-US" dirty="0" smtClean="0"/>
              <a:t>b</a:t>
            </a:r>
            <a:r>
              <a:rPr lang="id-ID" dirty="0" smtClean="0"/>
              <a:t>lik </a:t>
            </a:r>
            <a:r>
              <a:rPr lang="id-ID" dirty="0"/>
              <a:t>sebagai bukti pengalaman profesional di dunia kewartawanan.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Tiada </a:t>
            </a:r>
            <a:r>
              <a:rPr lang="id-ID" dirty="0"/>
              <a:t>maaf bagi wartawan yang melakukan ketidakakuratan dan kesembronoan dalam penulisan atau peliputan beritanya.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marL="514350" lvl="0" indent="-514350" algn="just">
              <a:buClrTx/>
              <a:buFont typeface="+mj-lt"/>
              <a:buAutoNum type="arabicPeriod" startAt="4"/>
            </a:pPr>
            <a:r>
              <a:rPr lang="id-ID" i="1" dirty="0"/>
              <a:t>Headline </a:t>
            </a:r>
            <a:r>
              <a:rPr lang="id-ID" dirty="0"/>
              <a:t>yang dimunculkan harus benar-benar sesuai dengan isi yang </a:t>
            </a:r>
            <a:r>
              <a:rPr lang="id-ID" dirty="0" smtClean="0"/>
              <a:t>diberitakan.</a:t>
            </a:r>
            <a:endParaRPr lang="en-US" dirty="0" smtClean="0"/>
          </a:p>
          <a:p>
            <a:pPr marL="514350" lvl="0" indent="-514350" algn="just">
              <a:buClrTx/>
              <a:buFont typeface="+mj-lt"/>
              <a:buAutoNum type="arabicPeriod" startAt="4"/>
            </a:pPr>
            <a:endParaRPr lang="en-US" dirty="0" smtClean="0"/>
          </a:p>
          <a:p>
            <a:pPr marL="514350" lvl="0" indent="-514350" algn="just">
              <a:buClrTx/>
              <a:buFont typeface="+mj-lt"/>
              <a:buAutoNum type="arabicPeriod" startAt="4"/>
            </a:pPr>
            <a:r>
              <a:rPr lang="id-ID" dirty="0" smtClean="0"/>
              <a:t>Penyiar </a:t>
            </a:r>
            <a:r>
              <a:rPr lang="id-ID" dirty="0"/>
              <a:t>radio atau reporter televisi harus bisa membedakan dan menekankan dalam ucapannya mana laporan berita dan mana opini dirinya. </a:t>
            </a:r>
            <a:endParaRPr lang="en-US" dirty="0" smtClean="0"/>
          </a:p>
          <a:p>
            <a:pPr marL="514350" lvl="0" indent="-514350" algn="just">
              <a:buClrTx/>
              <a:buFont typeface="+mj-lt"/>
              <a:buAutoNum type="arabicPeriod" startAt="4"/>
            </a:pPr>
            <a:endParaRPr lang="en-US" dirty="0" smtClean="0"/>
          </a:p>
          <a:p>
            <a:pPr marL="514350" lvl="0" indent="-514350" algn="just">
              <a:buClrTx/>
              <a:buFont typeface="+mj-lt"/>
              <a:buAutoNum type="arabicPeriod" startAt="4"/>
            </a:pPr>
            <a:r>
              <a:rPr lang="id-ID" dirty="0" smtClean="0"/>
              <a:t>Editorial </a:t>
            </a:r>
            <a:r>
              <a:rPr lang="id-ID" dirty="0"/>
              <a:t>yang </a:t>
            </a:r>
            <a:r>
              <a:rPr lang="id-ID" dirty="0" smtClean="0"/>
              <a:t>partisan </a:t>
            </a:r>
            <a:r>
              <a:rPr lang="id-ID" dirty="0"/>
              <a:t>dianggap melanggar profesionalisme atau semangat </a:t>
            </a:r>
            <a:r>
              <a:rPr lang="id-ID" dirty="0" smtClean="0"/>
              <a:t>kewartawanan.</a:t>
            </a:r>
            <a:endParaRPr lang="en-US" dirty="0" smtClean="0"/>
          </a:p>
          <a:p>
            <a:pPr marL="514350" lvl="0" indent="-514350" algn="just">
              <a:buClrTx/>
              <a:buFont typeface="+mj-lt"/>
              <a:buAutoNum type="arabicPeriod" startAt="4"/>
            </a:pPr>
            <a:endParaRPr lang="en-US" dirty="0" smtClean="0"/>
          </a:p>
          <a:p>
            <a:pPr marL="514350" lvl="0" indent="-514350" algn="just">
              <a:buClrTx/>
              <a:buFont typeface="+mj-lt"/>
              <a:buAutoNum type="arabicPeriod" startAt="4"/>
            </a:pPr>
            <a:r>
              <a:rPr lang="id-ID" dirty="0" smtClean="0"/>
              <a:t>Artikel </a:t>
            </a:r>
            <a:r>
              <a:rPr lang="id-ID" dirty="0"/>
              <a:t>khusus atau semua bentuk penyajian yang isinya berupa pembelaan atau keseimpulan sendiri penulisnya harus menyebutkan nama dan identitas dirinya.</a:t>
            </a:r>
            <a:endParaRPr lang="en-US" dirty="0"/>
          </a:p>
          <a:p>
            <a:pPr marL="514350" lvl="0" indent="-514350" algn="just">
              <a:buFont typeface="+mj-lt"/>
              <a:buAutoNum type="arabicPeriod" startAt="4"/>
            </a:pPr>
            <a:endParaRPr lang="en-US" dirty="0"/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467600" cy="85725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Tindakan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Adil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Semua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Orang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/>
              <a:t>Media harus melawan campur tangan </a:t>
            </a:r>
            <a:r>
              <a:rPr lang="id-ID" dirty="0" smtClean="0"/>
              <a:t>individ</a:t>
            </a:r>
            <a:r>
              <a:rPr lang="en-US" dirty="0" smtClean="0"/>
              <a:t>u</a:t>
            </a:r>
            <a:r>
              <a:rPr lang="id-ID" dirty="0" smtClean="0"/>
              <a:t> </a:t>
            </a:r>
            <a:r>
              <a:rPr lang="id-ID" dirty="0"/>
              <a:t>dalam medianya</a:t>
            </a:r>
            <a:r>
              <a:rPr lang="id-ID" dirty="0" smtClean="0"/>
              <a:t>. 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Media </a:t>
            </a:r>
            <a:r>
              <a:rPr lang="id-ID" dirty="0"/>
              <a:t>tidak boleh menjadi “kaki tangan” pihak tertentu yang akan memengaruhi proses </a:t>
            </a:r>
            <a:r>
              <a:rPr lang="id-ID" dirty="0" smtClean="0"/>
              <a:t>pemberitaannya.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Media </a:t>
            </a:r>
            <a:r>
              <a:rPr lang="id-ID" dirty="0"/>
              <a:t>berita mempunyai kewajiban membuat koreksi lengkap dan tepat jika terjadi ketidaksengajaan kesalahan yang dibuat (</a:t>
            </a:r>
            <a:r>
              <a:rPr lang="id-ID" i="1" dirty="0"/>
              <a:t>fair play</a:t>
            </a:r>
            <a:r>
              <a:rPr lang="id-ID" dirty="0"/>
              <a:t>).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 startAt="4"/>
            </a:pPr>
            <a:r>
              <a:rPr lang="id-ID" dirty="0"/>
              <a:t>Wartawan bertanggung jawab atas </a:t>
            </a:r>
            <a:r>
              <a:rPr lang="id-ID" dirty="0" smtClean="0"/>
              <a:t>beritanya </a:t>
            </a:r>
            <a:r>
              <a:rPr lang="id-ID" dirty="0"/>
              <a:t>kepada public dan public sendiri harus berani menyampaikan keberatannya pada </a:t>
            </a:r>
            <a:r>
              <a:rPr lang="id-ID" dirty="0" smtClean="0"/>
              <a:t>media.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 startAt="4"/>
            </a:pPr>
            <a:endParaRPr lang="en-US" dirty="0" smtClean="0"/>
          </a:p>
          <a:p>
            <a:pPr marL="514350" lvl="0" indent="-514350" algn="just">
              <a:buFont typeface="+mj-lt"/>
              <a:buAutoNum type="arabicPeriod" startAt="4"/>
            </a:pPr>
            <a:r>
              <a:rPr lang="id-ID" dirty="0" smtClean="0"/>
              <a:t>Media </a:t>
            </a:r>
            <a:r>
              <a:rPr lang="id-ID" dirty="0"/>
              <a:t>tidak perlu melakukan tuduhan yang bertubi-tubi pada seseorang atas suatu kesalahan tanpa member ksempatan tertuduh untuk melakukan pembelaan dan tanggapan. Media dilarang melakukan </a:t>
            </a:r>
            <a:r>
              <a:rPr lang="id-ID" i="1" dirty="0"/>
              <a:t>trial bu the press </a:t>
            </a:r>
            <a:r>
              <a:rPr lang="id-ID" dirty="0"/>
              <a:t>(media massa sudah mengadili seseorang sebelum pengadilan memutuskan ia bersalah atau tidak).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2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4071942"/>
            <a:ext cx="7786742" cy="182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000" b="1" dirty="0" smtClean="0"/>
              <a:t>	</a:t>
            </a:r>
            <a:r>
              <a:rPr lang="en-US" sz="4000" b="1" dirty="0" err="1" smtClean="0"/>
              <a:t>Beberapa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pokok</a:t>
            </a:r>
            <a:r>
              <a:rPr lang="en-US" sz="4000" b="1" dirty="0" smtClean="0"/>
              <a:t> </a:t>
            </a:r>
            <a:r>
              <a:rPr lang="en-US" sz="4000" b="1" dirty="0" err="1"/>
              <a:t>etika</a:t>
            </a:r>
            <a:r>
              <a:rPr lang="en-US" sz="4000" b="1" dirty="0"/>
              <a:t> </a:t>
            </a:r>
            <a:r>
              <a:rPr lang="en-US" sz="4000" b="1" dirty="0" err="1"/>
              <a:t>dalam</a:t>
            </a:r>
            <a:r>
              <a:rPr lang="en-US" sz="4000" b="1" dirty="0"/>
              <a:t> </a:t>
            </a:r>
            <a:r>
              <a:rPr lang="en-US" sz="4000" b="1" dirty="0" err="1"/>
              <a:t>komunikasi</a:t>
            </a:r>
            <a:r>
              <a:rPr lang="en-US" sz="4000" b="1" dirty="0"/>
              <a:t> media </a:t>
            </a:r>
            <a:r>
              <a:rPr lang="en-US" sz="4000" b="1" dirty="0" err="1" smtClean="0"/>
              <a:t>massa</a:t>
            </a:r>
            <a:r>
              <a:rPr lang="en-US" sz="4000" b="1" dirty="0" smtClean="0"/>
              <a:t> </a:t>
            </a:r>
            <a:r>
              <a:rPr lang="en-US" sz="4000" b="1" dirty="0" err="1"/>
              <a:t>m</a:t>
            </a:r>
            <a:r>
              <a:rPr lang="en-US" sz="4000" b="1" dirty="0" err="1" smtClean="0"/>
              <a:t>enurut</a:t>
            </a:r>
            <a:r>
              <a:rPr lang="en-US" sz="4000" b="1" dirty="0" smtClean="0"/>
              <a:t> Amir (1999)</a:t>
            </a:r>
            <a:endParaRPr lang="en-US" sz="4000" b="1" dirty="0"/>
          </a:p>
        </p:txBody>
      </p:sp>
      <p:pic>
        <p:nvPicPr>
          <p:cNvPr id="5" name="Picture 4" descr="komunikasi massa 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785794"/>
            <a:ext cx="6786610" cy="3071834"/>
          </a:xfrm>
          <a:prstGeom prst="rect">
            <a:avLst/>
          </a:prstGeom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ERFIKIR 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72338"/>
          </a:xfrm>
        </p:spPr>
      </p:pic>
      <p:sp>
        <p:nvSpPr>
          <p:cNvPr id="5" name="Rectangle 4"/>
          <p:cNvSpPr/>
          <p:nvPr/>
        </p:nvSpPr>
        <p:spPr>
          <a:xfrm>
            <a:off x="3786182" y="1500174"/>
            <a:ext cx="363875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Apa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itu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Etika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3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Komunikasi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Massa?</a:t>
            </a:r>
            <a:endParaRPr lang="en-U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1538" y="1285860"/>
            <a:ext cx="7000924" cy="4525963"/>
          </a:xfrm>
        </p:spPr>
        <p:txBody>
          <a:bodyPr/>
          <a:lstStyle/>
          <a:p>
            <a:pPr algn="just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pertama</a:t>
            </a:r>
            <a:r>
              <a:rPr lang="en-US" i="1" dirty="0"/>
              <a:t>, </a:t>
            </a:r>
            <a:r>
              <a:rPr lang="en-US" dirty="0" err="1"/>
              <a:t>kejujuran</a:t>
            </a:r>
            <a:r>
              <a:rPr lang="en-US" dirty="0"/>
              <a:t> (</a:t>
            </a:r>
            <a:r>
              <a:rPr lang="en-US" i="1" dirty="0"/>
              <a:t>fairness</a:t>
            </a:r>
            <a:r>
              <a:rPr lang="en-US" i="1" dirty="0" smtClean="0"/>
              <a:t>).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/>
              <a:t>wartawan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jujur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 smtClean="0"/>
              <a:t>pekerjaannya</a:t>
            </a:r>
            <a:r>
              <a:rPr lang="en-US" dirty="0" smtClean="0"/>
              <a:t>,  </a:t>
            </a:r>
            <a:r>
              <a:rPr lang="en-US" dirty="0" err="1" smtClean="0"/>
              <a:t>mencari</a:t>
            </a:r>
            <a:r>
              <a:rPr lang="en-US" dirty="0"/>
              <a:t>,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mendustakan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edarkan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tempatnya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Kedua</a:t>
            </a:r>
            <a:r>
              <a:rPr lang="en-US" i="1" dirty="0"/>
              <a:t>, </a:t>
            </a:r>
            <a:r>
              <a:rPr lang="en-US" dirty="0" err="1"/>
              <a:t>akurasi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diberitakan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indent="15875" algn="just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jurnalistik</a:t>
            </a:r>
            <a:r>
              <a:rPr lang="en-US" dirty="0"/>
              <a:t> </a:t>
            </a:r>
            <a:r>
              <a:rPr lang="en-US" dirty="0" err="1"/>
              <a:t>lazim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i="1" dirty="0"/>
              <a:t>check and recheck,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Ketiga</a:t>
            </a:r>
            <a:r>
              <a:rPr lang="en-US" i="1" dirty="0"/>
              <a:t>,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,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dibalik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tanggungjawab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marL="273050" indent="-4763" algn="just">
              <a:buNone/>
            </a:pPr>
            <a:r>
              <a:rPr lang="en-US" i="1" dirty="0" err="1" smtClean="0"/>
              <a:t>Keempat</a:t>
            </a:r>
            <a:r>
              <a:rPr lang="en-US" i="1" dirty="0" smtClean="0"/>
              <a:t>,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konstruktif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mengritik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mengoreksi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kekeliruan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omunikasi massa 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57166"/>
            <a:ext cx="7786741" cy="45720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1538" y="5143512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/>
              <a:t>Beberapa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catatan</a:t>
            </a:r>
            <a:r>
              <a:rPr lang="en-US" sz="2400" b="1" dirty="0" smtClean="0"/>
              <a:t> </a:t>
            </a:r>
            <a:r>
              <a:rPr lang="en-US" sz="2400" b="1" dirty="0" err="1"/>
              <a:t>tentang</a:t>
            </a:r>
            <a:r>
              <a:rPr lang="en-US" sz="2400" b="1" dirty="0"/>
              <a:t> </a:t>
            </a:r>
            <a:r>
              <a:rPr lang="en-US" sz="2400" b="1" dirty="0" err="1"/>
              <a:t>pelaksanaan</a:t>
            </a:r>
            <a:r>
              <a:rPr lang="en-US" sz="2400" b="1" dirty="0"/>
              <a:t> </a:t>
            </a:r>
            <a:r>
              <a:rPr lang="en-US" sz="2400" b="1" dirty="0" err="1"/>
              <a:t>komunikasi</a:t>
            </a:r>
            <a:r>
              <a:rPr lang="en-US" sz="2400" b="1" dirty="0"/>
              <a:t> </a:t>
            </a:r>
            <a:r>
              <a:rPr lang="en-US" sz="2400" b="1" dirty="0" err="1" smtClean="0"/>
              <a:t>massa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harus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diperhatikan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menurut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Nurudin</a:t>
            </a:r>
            <a:r>
              <a:rPr lang="en-US" sz="2400" b="1" dirty="0" smtClean="0"/>
              <a:t> (2003)</a:t>
            </a:r>
            <a:endParaRPr lang="en-US" sz="2400" b="1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pPr marL="514350" indent="-514350" algn="just">
              <a:buClrTx/>
              <a:buFont typeface="+mj-lt"/>
              <a:buAutoNum type="arabicPeriod"/>
            </a:pPr>
            <a:r>
              <a:rPr lang="en-US" i="1" dirty="0" err="1"/>
              <a:t>P</a:t>
            </a:r>
            <a:r>
              <a:rPr lang="en-US" dirty="0" err="1" smtClean="0"/>
              <a:t>elaksanaan</a:t>
            </a:r>
            <a:r>
              <a:rPr lang="en-US" dirty="0" smtClean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yang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.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 smtClean="0"/>
          </a:p>
          <a:p>
            <a:pPr marL="447675" indent="-447675" algn="just">
              <a:buNone/>
            </a:pPr>
            <a:r>
              <a:rPr lang="en-US" i="1" dirty="0" smtClean="0"/>
              <a:t>2. </a:t>
            </a:r>
            <a:r>
              <a:rPr lang="en-US" i="1" dirty="0" err="1" smtClean="0"/>
              <a:t>P</a:t>
            </a:r>
            <a:r>
              <a:rPr lang="en-US" dirty="0" err="1" smtClean="0"/>
              <a:t>elaksanaan</a:t>
            </a:r>
            <a:r>
              <a:rPr lang="en-US" dirty="0" smtClean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(</a:t>
            </a:r>
            <a:r>
              <a:rPr lang="en-US" dirty="0" err="1"/>
              <a:t>pers</a:t>
            </a:r>
            <a:r>
              <a:rPr lang="en-US" dirty="0"/>
              <a:t>,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)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sendiri-sendiri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pPr marL="514350" indent="-514350" algn="just">
              <a:buClrTx/>
              <a:buFont typeface="+mj-lt"/>
              <a:buAutoNum type="arabicPeriod" startAt="3"/>
            </a:pPr>
            <a:r>
              <a:rPr lang="en-US" i="1" dirty="0" err="1" smtClean="0"/>
              <a:t>Pelaksanaan</a:t>
            </a:r>
            <a:r>
              <a:rPr lang="en-US" i="1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jawabnya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marL="514350" indent="-514350" algn="just">
              <a:buClrTx/>
              <a:buFont typeface="+mj-lt"/>
              <a:buAutoNum type="arabicPeriod" startAt="3"/>
            </a:pPr>
            <a:endParaRPr lang="en-US" i="1" dirty="0" smtClean="0"/>
          </a:p>
          <a:p>
            <a:pPr marL="514350" indent="-514350" algn="just">
              <a:buClrTx/>
              <a:buFont typeface="+mj-lt"/>
              <a:buAutoNum type="arabicPeriod" startAt="3"/>
            </a:pPr>
            <a:r>
              <a:rPr lang="en-US" i="1" dirty="0" err="1" smtClean="0"/>
              <a:t>S</a:t>
            </a:r>
            <a:r>
              <a:rPr lang="en-US" dirty="0" err="1" smtClean="0"/>
              <a:t>emakin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2000" dirty="0" err="1" smtClean="0"/>
              <a:t>Ardianto</a:t>
            </a:r>
            <a:r>
              <a:rPr lang="en-US" sz="2000" dirty="0" smtClean="0"/>
              <a:t> </a:t>
            </a:r>
            <a:r>
              <a:rPr lang="en-US" sz="2000" dirty="0" err="1" smtClean="0"/>
              <a:t>Evinaro</a:t>
            </a:r>
            <a:r>
              <a:rPr lang="en-US" sz="2000" dirty="0" smtClean="0"/>
              <a:t>, </a:t>
            </a:r>
            <a:r>
              <a:rPr lang="en-US" sz="2000" dirty="0" err="1" smtClean="0"/>
              <a:t>dkk</a:t>
            </a:r>
            <a:r>
              <a:rPr lang="en-US" sz="2000" dirty="0" smtClean="0"/>
              <a:t>. </a:t>
            </a:r>
            <a:r>
              <a:rPr lang="en-US" sz="2000" dirty="0" smtClean="0"/>
              <a:t>2007. </a:t>
            </a:r>
            <a:r>
              <a:rPr lang="en-US" sz="2000" i="1" dirty="0" err="1" smtClean="0"/>
              <a:t>Komunikasi</a:t>
            </a:r>
            <a:r>
              <a:rPr lang="en-US" sz="2000" i="1" dirty="0" smtClean="0"/>
              <a:t> Massa: </a:t>
            </a:r>
            <a:r>
              <a:rPr lang="en-US" sz="2000" i="1" dirty="0" err="1" smtClean="0"/>
              <a:t>Suatu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pengantar</a:t>
            </a:r>
            <a:r>
              <a:rPr lang="en-US" sz="2000" i="1" dirty="0" smtClean="0"/>
              <a:t>. </a:t>
            </a:r>
            <a:r>
              <a:rPr lang="en-US" sz="2000" dirty="0" smtClean="0"/>
              <a:t>Bandung: </a:t>
            </a:r>
            <a:r>
              <a:rPr lang="en-US" sz="2000" dirty="0" err="1" smtClean="0"/>
              <a:t>Simbiosa</a:t>
            </a:r>
            <a:r>
              <a:rPr lang="en-US" sz="2000" dirty="0" smtClean="0"/>
              <a:t> </a:t>
            </a:r>
            <a:r>
              <a:rPr lang="en-US" sz="2000" dirty="0" err="1" smtClean="0"/>
              <a:t>Rekata</a:t>
            </a:r>
            <a:r>
              <a:rPr lang="en-US" sz="2000" dirty="0" smtClean="0"/>
              <a:t> Media</a:t>
            </a:r>
          </a:p>
          <a:p>
            <a:pPr algn="just"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i-FI" sz="2000" dirty="0" smtClean="0"/>
              <a:t>Nurudin. 2003. </a:t>
            </a:r>
            <a:r>
              <a:rPr lang="fi-FI" sz="2000" i="1" dirty="0" smtClean="0"/>
              <a:t>Komunikasi </a:t>
            </a:r>
            <a:r>
              <a:rPr lang="fi-FI" sz="2000" i="1" dirty="0" smtClean="0"/>
              <a:t>Massa</a:t>
            </a:r>
            <a:r>
              <a:rPr lang="fi-FI" sz="2000" dirty="0" smtClean="0"/>
              <a:t>.</a:t>
            </a:r>
            <a:r>
              <a:rPr lang="fi-FI" sz="2000" dirty="0" smtClean="0"/>
              <a:t> </a:t>
            </a:r>
            <a:r>
              <a:rPr lang="fi-FI" sz="2000" dirty="0" smtClean="0"/>
              <a:t>Malang: CESPUR.</a:t>
            </a:r>
          </a:p>
          <a:p>
            <a:pPr algn="just">
              <a:buNone/>
            </a:pPr>
            <a:endParaRPr lang="fi-FI" sz="2000" dirty="0" smtClean="0"/>
          </a:p>
          <a:p>
            <a:pPr algn="just">
              <a:buNone/>
            </a:pPr>
            <a:r>
              <a:rPr lang="fi-FI" sz="2000" dirty="0" smtClean="0"/>
              <a:t>Oetama, </a:t>
            </a:r>
            <a:r>
              <a:rPr lang="fi-FI" sz="2000" dirty="0" smtClean="0"/>
              <a:t>Jakob. </a:t>
            </a:r>
            <a:r>
              <a:rPr lang="fi-FI" sz="2000" dirty="0" smtClean="0"/>
              <a:t>2001. </a:t>
            </a:r>
            <a:r>
              <a:rPr lang="fi-FI" sz="2000" i="1" dirty="0" smtClean="0"/>
              <a:t>Dunia Usaha dan Etika Kerja</a:t>
            </a:r>
            <a:r>
              <a:rPr lang="fi-FI" sz="2000" dirty="0" smtClean="0"/>
              <a:t>. Kompas</a:t>
            </a:r>
          </a:p>
          <a:p>
            <a:pPr algn="just">
              <a:buNone/>
            </a:pPr>
            <a:endParaRPr lang="fi-FI" sz="2000" dirty="0" smtClean="0"/>
          </a:p>
          <a:p>
            <a:pPr algn="just">
              <a:buNone/>
            </a:pPr>
            <a:r>
              <a:rPr lang="fi-FI" sz="2000" dirty="0" smtClean="0"/>
              <a:t>Mafri, Amir</a:t>
            </a:r>
            <a:r>
              <a:rPr lang="fi-FI" sz="2000" dirty="0" smtClean="0"/>
              <a:t>. 1999. </a:t>
            </a:r>
            <a:r>
              <a:rPr lang="fi-FI" sz="2000" i="1" dirty="0" smtClean="0"/>
              <a:t>Etika Komunikasi Massa Dalam Pandangan Islam</a:t>
            </a:r>
            <a:r>
              <a:rPr lang="fi-FI" sz="2000" dirty="0" smtClean="0"/>
              <a:t>. Jakarta: PT Logos Wacana Ilmu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ckerel_client_1991_tetley_3thankyou.gi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476672"/>
            <a:ext cx="583264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pull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id-ID" dirty="0" smtClean="0"/>
              <a:t>Sobur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Ardianto,dkk</a:t>
            </a:r>
            <a:r>
              <a:rPr lang="en-US" dirty="0" smtClean="0"/>
              <a:t> </a:t>
            </a:r>
            <a:r>
              <a:rPr lang="en-US" dirty="0" smtClean="0"/>
              <a:t>2007:196) </a:t>
            </a:r>
            <a:r>
              <a:rPr lang="id-ID" dirty="0" smtClean="0"/>
              <a:t>etika </a:t>
            </a:r>
            <a:r>
              <a:rPr lang="id-ID" dirty="0"/>
              <a:t>pers atau etika komunikasi massa </a:t>
            </a:r>
            <a:r>
              <a:rPr lang="id-ID" dirty="0" smtClean="0"/>
              <a:t>adalah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627063" indent="0" algn="just">
              <a:buNone/>
            </a:pPr>
            <a:r>
              <a:rPr lang="id-ID" dirty="0" smtClean="0"/>
              <a:t>filsafat </a:t>
            </a:r>
            <a:r>
              <a:rPr lang="id-ID" dirty="0"/>
              <a:t>moral yang berkenaan kewajiban-kewajiban pers tentang penilaian pers yang baik dan pers yang buruk. Dengan kata lain, etika pers adalah ilmu atau studi tentang peraturan-peraturan yang mengatur tingkah laku pers atau apa yang seharusnya dilakukan oleh orang-orang yang terlibat dalam kegiatan pers.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686700" cy="5715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yang </a:t>
            </a:r>
            <a:r>
              <a:rPr lang="en-US" dirty="0" err="1" smtClean="0"/>
              <a:t>dirangkum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massa,yaitu</a:t>
            </a:r>
            <a:r>
              <a:rPr lang="en-US" dirty="0" smtClean="0"/>
              <a:t>: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717550" indent="-269875" algn="just">
              <a:buFont typeface="+mj-lt"/>
              <a:buAutoNum type="arabicPeriod"/>
            </a:pP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jujur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.</a:t>
            </a:r>
          </a:p>
          <a:p>
            <a:pPr marL="717550" indent="-269875" algn="just">
              <a:buFont typeface="+mj-lt"/>
              <a:buAutoNum type="arabicPeriod"/>
            </a:pP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memihak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 smtClean="0"/>
              <a:t>.</a:t>
            </a:r>
            <a:endParaRPr lang="en-US" dirty="0"/>
          </a:p>
          <a:p>
            <a:pPr marL="717550" indent="-269875" algn="just">
              <a:buFont typeface="+mj-lt"/>
              <a:buAutoNum type="arabicPeriod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bijak</a:t>
            </a:r>
            <a:r>
              <a:rPr lang="en-US" dirty="0"/>
              <a:t>, </a:t>
            </a:r>
            <a:r>
              <a:rPr lang="en-US" dirty="0" err="1"/>
              <a:t>sopan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kata-kata</a:t>
            </a:r>
            <a:r>
              <a:rPr lang="en-US" dirty="0"/>
              <a:t> </a:t>
            </a:r>
            <a:r>
              <a:rPr lang="en-US" dirty="0" err="1" smtClean="0"/>
              <a:t>provokatif</a:t>
            </a:r>
            <a:r>
              <a:rPr lang="en-US" dirty="0" smtClean="0"/>
              <a:t>.</a:t>
            </a:r>
            <a:endParaRPr lang="en-US" dirty="0"/>
          </a:p>
          <a:p>
            <a:pPr marL="717550" indent="-269875" algn="just">
              <a:buFont typeface="+mj-lt"/>
              <a:buAutoNum type="arabicPeriod"/>
            </a:pPr>
            <a:r>
              <a:rPr lang="en-US" dirty="0" err="1" smtClean="0"/>
              <a:t>Hindari</a:t>
            </a:r>
            <a:r>
              <a:rPr lang="en-US" dirty="0" smtClean="0"/>
              <a:t> </a:t>
            </a:r>
            <a:r>
              <a:rPr lang="en-US" dirty="0" err="1"/>
              <a:t>gambar-gambar</a:t>
            </a:r>
            <a:r>
              <a:rPr lang="en-US" dirty="0"/>
              <a:t> yang </a:t>
            </a:r>
            <a:r>
              <a:rPr lang="en-US" dirty="0" err="1" smtClean="0"/>
              <a:t>seronok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elay 3"/>
          <p:cNvSpPr/>
          <p:nvPr/>
        </p:nvSpPr>
        <p:spPr>
          <a:xfrm>
            <a:off x="714348" y="1000108"/>
            <a:ext cx="2750363" cy="4500594"/>
          </a:xfrm>
          <a:prstGeom prst="flowChartDelay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poin-poin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penting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berkaitan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komunikasi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menurut</a:t>
            </a:r>
            <a:r>
              <a:rPr lang="en-US" dirty="0">
                <a:solidFill>
                  <a:schemeClr val="bg1"/>
                </a:solidFill>
              </a:rPr>
              <a:t> Shoemaker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Rees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Nurudin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2003)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Notched Right Arrow 8"/>
          <p:cNvSpPr/>
          <p:nvPr/>
        </p:nvSpPr>
        <p:spPr>
          <a:xfrm>
            <a:off x="4071934" y="1071546"/>
            <a:ext cx="642942" cy="357190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otched Right Arrow 9"/>
          <p:cNvSpPr/>
          <p:nvPr/>
        </p:nvSpPr>
        <p:spPr>
          <a:xfrm>
            <a:off x="4071934" y="2071678"/>
            <a:ext cx="642942" cy="357190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ched Right Arrow 10"/>
          <p:cNvSpPr/>
          <p:nvPr/>
        </p:nvSpPr>
        <p:spPr>
          <a:xfrm>
            <a:off x="4071934" y="2928934"/>
            <a:ext cx="642942" cy="357190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4071934" y="4071942"/>
            <a:ext cx="642942" cy="357190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otched Right Arrow 12"/>
          <p:cNvSpPr/>
          <p:nvPr/>
        </p:nvSpPr>
        <p:spPr>
          <a:xfrm>
            <a:off x="4071934" y="5143512"/>
            <a:ext cx="642942" cy="357190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357818" y="928670"/>
            <a:ext cx="2143140" cy="64294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tanggung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jawab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357818" y="2928934"/>
            <a:ext cx="2143140" cy="64294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masalah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etis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357818" y="4929198"/>
            <a:ext cx="2143140" cy="64294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tindakan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adil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untuk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semua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orang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57818" y="3929066"/>
            <a:ext cx="2143140" cy="64294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ketepatan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objektivitas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357818" y="2000240"/>
            <a:ext cx="2143140" cy="64294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Kebebasan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pers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9" grpId="0" animBg="1"/>
      <p:bldP spid="20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4294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Tanggung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Jawab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disengaja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.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berbuat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perwujudan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/>
              <a:t>jurnalis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wartawan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pemberitaan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pun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 smtClean="0"/>
              <a:t>siarkan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dipertanggungjawabkan</a:t>
            </a:r>
            <a:r>
              <a:rPr lang="en-US" dirty="0" smtClean="0"/>
              <a:t>,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diberitakan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yang </a:t>
            </a:r>
            <a:r>
              <a:rPr lang="en-US" dirty="0" err="1"/>
              <a:t>merugikan</a:t>
            </a:r>
            <a:r>
              <a:rPr lang="en-US" dirty="0"/>
              <a:t>, </a:t>
            </a:r>
            <a:r>
              <a:rPr lang="en-US" dirty="0" err="1"/>
              <a:t>pihak</a:t>
            </a:r>
            <a:r>
              <a:rPr lang="en-US" dirty="0"/>
              <a:t> media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menghindarinya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70328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Kebebasan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b="1" dirty="0" err="1" smtClean="0"/>
              <a:t>Kebebasan</a:t>
            </a:r>
            <a:r>
              <a:rPr lang="en-US" b="1" dirty="0" smtClean="0"/>
              <a:t> </a:t>
            </a:r>
            <a:r>
              <a:rPr lang="en-US" b="1" dirty="0" err="1" smtClean="0"/>
              <a:t>pers</a:t>
            </a:r>
            <a:r>
              <a:rPr lang="en-US" dirty="0" smtClean="0"/>
              <a:t> (</a:t>
            </a:r>
            <a:r>
              <a:rPr lang="en-US" i="1" dirty="0" smtClean="0"/>
              <a:t>freedom of the press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media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yang </a:t>
            </a:r>
            <a:r>
              <a:rPr lang="en-US" dirty="0" err="1" smtClean="0"/>
              <a:t>dipublikasikan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menyebar</a:t>
            </a:r>
            <a:r>
              <a:rPr lang="en-US" dirty="0" smtClean="0"/>
              <a:t> </a:t>
            </a:r>
            <a:r>
              <a:rPr lang="en-US" dirty="0" err="1" smtClean="0"/>
              <a:t>luaskan</a:t>
            </a:r>
            <a:r>
              <a:rPr lang="en-US" dirty="0" smtClean="0"/>
              <a:t>, </a:t>
            </a:r>
            <a:r>
              <a:rPr lang="en-US" dirty="0" err="1" smtClean="0"/>
              <a:t>pencetakan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penerbitkan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, </a:t>
            </a:r>
            <a:r>
              <a:rPr lang="en-US" dirty="0" err="1" smtClean="0"/>
              <a:t>majalah</a:t>
            </a:r>
            <a:r>
              <a:rPr lang="en-US" dirty="0" smtClean="0"/>
              <a:t>,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material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campur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perlakuan</a:t>
            </a:r>
            <a:r>
              <a:rPr lang="en-US" dirty="0" smtClean="0"/>
              <a:t> sensor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dipertegas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40 </a:t>
            </a:r>
            <a:r>
              <a:rPr lang="en-US" dirty="0" err="1" smtClean="0"/>
              <a:t>Tahun</a:t>
            </a:r>
            <a:r>
              <a:rPr lang="en-US" dirty="0" smtClean="0"/>
              <a:t> 1999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 4 </a:t>
            </a:r>
            <a:r>
              <a:rPr lang="en-US" dirty="0" err="1" smtClean="0"/>
              <a:t>ayat</a:t>
            </a:r>
            <a:r>
              <a:rPr lang="en-US" dirty="0" smtClean="0"/>
              <a:t> 1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4,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en-US" dirty="0" smtClean="0"/>
          </a:p>
          <a:p>
            <a:pPr marL="1052513" indent="-514350" algn="just">
              <a:buClrTx/>
              <a:buFont typeface="+mj-lt"/>
              <a:buAutoNum type="arabicPeriod"/>
            </a:pPr>
            <a:r>
              <a:rPr lang="en-US" dirty="0" err="1"/>
              <a:t>K</a:t>
            </a:r>
            <a:r>
              <a:rPr lang="en-US" dirty="0" err="1" smtClean="0"/>
              <a:t>emerdekaan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</a:t>
            </a:r>
            <a:r>
              <a:rPr lang="en-US" dirty="0" err="1" smtClean="0"/>
              <a:t>dijamin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</a:t>
            </a:r>
          </a:p>
          <a:p>
            <a:pPr marL="1052513" indent="-514350" algn="just">
              <a:buClrTx/>
              <a:buFont typeface="+mj-lt"/>
              <a:buAutoNum type="arabicPeriod"/>
            </a:pPr>
            <a:r>
              <a:rPr lang="en-US" dirty="0" err="1" smtClean="0"/>
              <a:t>Pers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asional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dikenakan</a:t>
            </a:r>
            <a:r>
              <a:rPr lang="en-US" dirty="0" smtClean="0"/>
              <a:t> </a:t>
            </a:r>
            <a:r>
              <a:rPr lang="en-US" dirty="0" err="1" smtClean="0"/>
              <a:t>penyensoran</a:t>
            </a:r>
            <a:r>
              <a:rPr lang="en-US" dirty="0" smtClean="0"/>
              <a:t>, </a:t>
            </a:r>
            <a:r>
              <a:rPr lang="en-US" dirty="0" err="1" smtClean="0"/>
              <a:t>pembredelan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pelarangan</a:t>
            </a:r>
            <a:r>
              <a:rPr lang="en-US" dirty="0" smtClean="0"/>
              <a:t> </a:t>
            </a:r>
            <a:r>
              <a:rPr lang="en-US" dirty="0" err="1" smtClean="0"/>
              <a:t>penyiaran</a:t>
            </a:r>
            <a:r>
              <a:rPr lang="en-US" dirty="0" smtClean="0"/>
              <a:t>, </a:t>
            </a:r>
          </a:p>
          <a:p>
            <a:pPr marL="1052513" indent="-514350" algn="just">
              <a:buClrTx/>
              <a:buFont typeface="+mj-lt"/>
              <a:buAutoNum type="arabicPeriod"/>
            </a:pP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, </a:t>
            </a:r>
            <a:r>
              <a:rPr lang="en-US" dirty="0" err="1" smtClean="0"/>
              <a:t>pers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, </a:t>
            </a:r>
            <a:r>
              <a:rPr lang="en-US" dirty="0" err="1" smtClean="0"/>
              <a:t>memperoleh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menyebarluaskan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</a:p>
          <a:p>
            <a:pPr marL="1052513" indent="-514350" algn="just">
              <a:buClrTx/>
              <a:buFont typeface="+mj-lt"/>
              <a:buAutoNum type="arabi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mempertanggungjawabkan</a:t>
            </a:r>
            <a:r>
              <a:rPr lang="en-US" dirty="0" smtClean="0"/>
              <a:t> </a:t>
            </a:r>
            <a:r>
              <a:rPr lang="en-US" dirty="0" err="1" smtClean="0"/>
              <a:t>pemberitaan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wartawan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Tolak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28F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sosialnya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, </a:t>
            </a:r>
            <a:r>
              <a:rPr lang="en-US" dirty="0" err="1" smtClean="0"/>
              <a:t>memperoleh</a:t>
            </a:r>
            <a:r>
              <a:rPr lang="en-US" dirty="0" smtClean="0"/>
              <a:t>, </a:t>
            </a:r>
            <a:r>
              <a:rPr lang="en-US" dirty="0" err="1" smtClean="0"/>
              <a:t>memiliki</a:t>
            </a:r>
            <a:r>
              <a:rPr lang="en-US" dirty="0" smtClean="0"/>
              <a:t>, </a:t>
            </a:r>
            <a:r>
              <a:rPr lang="en-US" dirty="0" err="1" smtClean="0"/>
              <a:t>menyimpan</a:t>
            </a:r>
            <a:r>
              <a:rPr lang="en-US" dirty="0" smtClean="0"/>
              <a:t>, </a:t>
            </a:r>
            <a:r>
              <a:rPr lang="en-US" dirty="0" err="1" smtClean="0"/>
              <a:t>mengolah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218</TotalTime>
  <Words>821</Words>
  <Application>Microsoft Office PowerPoint</Application>
  <PresentationFormat>On-screen Show (4:3)</PresentationFormat>
  <Paragraphs>94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Oriel</vt:lpstr>
      <vt:lpstr>Etika Komunikasi Massa</vt:lpstr>
      <vt:lpstr>Slide 2</vt:lpstr>
      <vt:lpstr>Slide 3</vt:lpstr>
      <vt:lpstr>Slide 4</vt:lpstr>
      <vt:lpstr>Slide 5</vt:lpstr>
      <vt:lpstr>Tanggung Jawab</vt:lpstr>
      <vt:lpstr>Slide 7</vt:lpstr>
      <vt:lpstr>Kebebasan Pers</vt:lpstr>
      <vt:lpstr>Slide 9</vt:lpstr>
      <vt:lpstr>Slide 10</vt:lpstr>
      <vt:lpstr>Slide 11</vt:lpstr>
      <vt:lpstr>Masalah Etis</vt:lpstr>
      <vt:lpstr>Slide 13</vt:lpstr>
      <vt:lpstr>Ketepatan dan Objektivitas</vt:lpstr>
      <vt:lpstr>Beberapa Hal Yang Harus Diperhatikan di Dalam Ketepatan dan Objektivitas</vt:lpstr>
      <vt:lpstr>Slide 16</vt:lpstr>
      <vt:lpstr>Tindakan Adil untuk Semua Orang 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REFERENSI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Komunikasi Massa</dc:title>
  <dc:creator>LIDAUSU</dc:creator>
  <cp:lastModifiedBy>LIDAUSU</cp:lastModifiedBy>
  <cp:revision>28</cp:revision>
  <dcterms:created xsi:type="dcterms:W3CDTF">2015-03-05T03:48:09Z</dcterms:created>
  <dcterms:modified xsi:type="dcterms:W3CDTF">2015-03-12T07:02:50Z</dcterms:modified>
</cp:coreProperties>
</file>