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01" r:id="rId2"/>
    <p:sldId id="294" r:id="rId3"/>
    <p:sldId id="259" r:id="rId4"/>
    <p:sldId id="260" r:id="rId5"/>
    <p:sldId id="261" r:id="rId6"/>
    <p:sldId id="263" r:id="rId7"/>
    <p:sldId id="264" r:id="rId8"/>
    <p:sldId id="265" r:id="rId9"/>
    <p:sldId id="302" r:id="rId10"/>
    <p:sldId id="303" r:id="rId11"/>
    <p:sldId id="304" r:id="rId12"/>
    <p:sldId id="266" r:id="rId13"/>
    <p:sldId id="278" r:id="rId14"/>
    <p:sldId id="283" r:id="rId15"/>
    <p:sldId id="281" r:id="rId16"/>
    <p:sldId id="282" r:id="rId17"/>
    <p:sldId id="285" r:id="rId18"/>
    <p:sldId id="279" r:id="rId19"/>
    <p:sldId id="288" r:id="rId20"/>
    <p:sldId id="292" r:id="rId21"/>
    <p:sldId id="271" r:id="rId22"/>
    <p:sldId id="270" r:id="rId23"/>
    <p:sldId id="290" r:id="rId24"/>
    <p:sldId id="272" r:id="rId25"/>
    <p:sldId id="273" r:id="rId26"/>
    <p:sldId id="274" r:id="rId27"/>
    <p:sldId id="275" r:id="rId28"/>
    <p:sldId id="276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4/23/2021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4/23/2021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4/23/2021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4/23/2021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43001"/>
            <a:ext cx="7772400" cy="1447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MODEL MAPPING STAKEHOLDERS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611606"/>
            <a:ext cx="7772400" cy="1798593"/>
          </a:xfrm>
        </p:spPr>
        <p:txBody>
          <a:bodyPr>
            <a:normAutofit fontScale="25000" lnSpcReduction="20000"/>
          </a:bodyPr>
          <a:lstStyle/>
          <a:p>
            <a:r>
              <a:rPr lang="en-US" sz="11200" dirty="0" smtClean="0">
                <a:latin typeface="Arial Rounded MT Bold" pitchFamily="34" charset="0"/>
              </a:rPr>
              <a:t>Dr. NOVERMAN DUADJI</a:t>
            </a:r>
          </a:p>
          <a:p>
            <a:r>
              <a:rPr lang="en-US" sz="11200" dirty="0" err="1" smtClean="0">
                <a:latin typeface="Arial Rounded MT Bold" pitchFamily="34" charset="0"/>
              </a:rPr>
              <a:t>Pertemuan</a:t>
            </a:r>
            <a:r>
              <a:rPr lang="en-US" sz="11200" dirty="0" smtClean="0">
                <a:latin typeface="Arial Rounded MT Bold" pitchFamily="34" charset="0"/>
              </a:rPr>
              <a:t> </a:t>
            </a:r>
            <a:r>
              <a:rPr lang="en-US" sz="11200" dirty="0" err="1" smtClean="0">
                <a:latin typeface="Arial Rounded MT Bold" pitchFamily="34" charset="0"/>
              </a:rPr>
              <a:t>Ke</a:t>
            </a:r>
            <a:r>
              <a:rPr lang="en-US" sz="11200" dirty="0" smtClean="0">
                <a:latin typeface="Arial Rounded MT Bold" pitchFamily="34" charset="0"/>
              </a:rPr>
              <a:t> 6 (</a:t>
            </a:r>
            <a:r>
              <a:rPr lang="en-US" sz="11200" dirty="0" err="1" smtClean="0">
                <a:latin typeface="Arial Rounded MT Bold" pitchFamily="34" charset="0"/>
              </a:rPr>
              <a:t>Reg</a:t>
            </a:r>
            <a:r>
              <a:rPr lang="en-US" sz="11200" dirty="0" smtClean="0">
                <a:latin typeface="Arial Rounded MT Bold" pitchFamily="34" charset="0"/>
              </a:rPr>
              <a:t> A, </a:t>
            </a:r>
            <a:r>
              <a:rPr lang="en-US" sz="11200" dirty="0" err="1" smtClean="0">
                <a:latin typeface="Arial Rounded MT Bold" pitchFamily="34" charset="0"/>
              </a:rPr>
              <a:t>B&amp;Paralel</a:t>
            </a:r>
            <a:r>
              <a:rPr lang="en-US" sz="11200" dirty="0" smtClean="0">
                <a:latin typeface="Arial Rounded MT Bold" pitchFamily="34" charset="0"/>
              </a:rPr>
              <a:t>)</a:t>
            </a:r>
          </a:p>
          <a:p>
            <a:r>
              <a:rPr lang="en-US" sz="6700" dirty="0" smtClean="0"/>
              <a:t> </a:t>
            </a:r>
          </a:p>
          <a:p>
            <a:r>
              <a:rPr lang="en-US" sz="9600" b="1" dirty="0" smtClean="0"/>
              <a:t>29 APRIL 2021</a:t>
            </a:r>
            <a:endParaRPr lang="en-US" sz="9600" b="1" dirty="0"/>
          </a:p>
        </p:txBody>
      </p:sp>
    </p:spTree>
    <p:extLst>
      <p:ext uri="{BB962C8B-B14F-4D97-AF65-F5344CB8AC3E}">
        <p14:creationId xmlns:p14="http://schemas.microsoft.com/office/powerpoint/2010/main" val="3008929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/>
              <a:t>KERANGKA PEMBANGUNAN PERIKANAN BERKELANJUTAN</a:t>
            </a:r>
            <a:endParaRPr lang="en-US" sz="3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38" y="1600200"/>
            <a:ext cx="8315325" cy="472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28224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228601"/>
            <a:ext cx="9296400" cy="6248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38641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3949891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b="1" u="sng" dirty="0" smtClean="0"/>
              <a:t>LANGKAH 1</a:t>
            </a:r>
            <a:r>
              <a:rPr lang="en-US" dirty="0" smtClean="0"/>
              <a:t>. TENTUKAN STAKEHOLDERS DAN STAKEHOLDERS PRO DAN KONTRA</a:t>
            </a:r>
          </a:p>
          <a:p>
            <a:pPr marL="109728" indent="0">
              <a:buNone/>
            </a:pPr>
            <a:r>
              <a:rPr lang="en-US" b="1" u="sng" dirty="0" smtClean="0"/>
              <a:t>LANGKAH 2</a:t>
            </a:r>
            <a:r>
              <a:rPr lang="en-US" dirty="0" smtClean="0"/>
              <a:t>.  TENTUKAN KERANGKA PROBLEMS/ISU</a:t>
            </a:r>
          </a:p>
          <a:p>
            <a:pPr marL="109728" indent="0">
              <a:buNone/>
            </a:pPr>
            <a:r>
              <a:rPr lang="en-US" b="1" u="sng" dirty="0" smtClean="0"/>
              <a:t>LANGKAH 3</a:t>
            </a:r>
            <a:r>
              <a:rPr lang="en-US" dirty="0" smtClean="0"/>
              <a:t>. IDENTIFIKASI ETHICAL ANALISYS GRID</a:t>
            </a:r>
          </a:p>
          <a:p>
            <a:pPr marL="109728" indent="0">
              <a:buNone/>
            </a:pPr>
            <a:r>
              <a:rPr lang="en-US" b="1" u="sng" dirty="0" smtClean="0"/>
              <a:t>LANGKAH 3.</a:t>
            </a:r>
            <a:r>
              <a:rPr lang="en-US" dirty="0" smtClean="0"/>
              <a:t> MENYUSUN MODEL GRID</a:t>
            </a:r>
          </a:p>
          <a:p>
            <a:pPr marL="109728" indent="0">
              <a:buNone/>
            </a:pPr>
            <a:r>
              <a:rPr lang="en-US" b="1" u="sng" dirty="0" smtClean="0"/>
              <a:t>LANGKAH 4</a:t>
            </a:r>
            <a:r>
              <a:rPr lang="en-US" dirty="0" smtClean="0"/>
              <a:t>, REKOMENDASI HASIL MAPPING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06562"/>
          </a:xfrm>
        </p:spPr>
        <p:txBody>
          <a:bodyPr>
            <a:noAutofit/>
          </a:bodyPr>
          <a:lstStyle/>
          <a:p>
            <a:pPr algn="ctr"/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LANGKAH-LANGKAH MAPPING STAKEHOLDERS</a:t>
            </a: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2476358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LANGKAH 1: SIAPA STAKEHOLDERS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219200"/>
            <a:ext cx="8686799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70008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buAutoNum type="arabicPeriod"/>
            </a:pPr>
            <a:r>
              <a:rPr lang="en-US" dirty="0" smtClean="0"/>
              <a:t>STAKEHOLDERS PEMERINTAH</a:t>
            </a:r>
          </a:p>
          <a:p>
            <a:pPr marL="624078" indent="-514350">
              <a:buAutoNum type="arabicPeriod"/>
            </a:pPr>
            <a:r>
              <a:rPr lang="en-US" dirty="0" smtClean="0"/>
              <a:t>STAKEHOLDERS DILUAR PEMERINTAH</a:t>
            </a:r>
          </a:p>
          <a:p>
            <a:pPr marL="624078" indent="-514350">
              <a:buAutoNum type="arabicPeriod"/>
            </a:pPr>
            <a:r>
              <a:rPr lang="en-US" dirty="0" smtClean="0"/>
              <a:t>Stakeholders </a:t>
            </a:r>
            <a:r>
              <a:rPr lang="en-US" dirty="0" err="1" smtClean="0"/>
              <a:t>mendukung</a:t>
            </a:r>
            <a:endParaRPr lang="en-US" dirty="0" smtClean="0"/>
          </a:p>
          <a:p>
            <a:pPr marL="624078" indent="-514350">
              <a:buAutoNum type="arabicPeriod"/>
            </a:pPr>
            <a:r>
              <a:rPr lang="en-US" dirty="0" smtClean="0"/>
              <a:t>Stakeholders </a:t>
            </a:r>
            <a:r>
              <a:rPr lang="en-US" dirty="0" err="1" smtClean="0"/>
              <a:t>menolak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TENTUKAN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614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LANGKAH </a:t>
            </a:r>
            <a:r>
              <a:rPr lang="en-US" dirty="0" smtClean="0"/>
              <a:t>2:Problems Frame Stakeholders Map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447800"/>
            <a:ext cx="7772399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44164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b="1" i="1" dirty="0"/>
              <a:t>Perumusan/definisi permasalahan sehingga  dapat  merumuskan solusi yang sesuai dengan harapan stakeholder;  </a:t>
            </a:r>
            <a:endParaRPr lang="en-US" b="1" i="1" dirty="0" smtClean="0"/>
          </a:p>
          <a:p>
            <a:r>
              <a:rPr lang="id-ID" b="1" i="1" dirty="0" smtClean="0"/>
              <a:t>bermanfaat </a:t>
            </a:r>
            <a:r>
              <a:rPr lang="id-ID" b="1" i="1" dirty="0"/>
              <a:t>untuk membangun dukungan stakeholder pada saat </a:t>
            </a:r>
            <a:r>
              <a:rPr lang="id-ID" b="1" i="1" dirty="0" smtClean="0"/>
              <a:t>implementasi</a:t>
            </a:r>
            <a:endParaRPr lang="en-US" b="1" i="1" dirty="0" smtClean="0"/>
          </a:p>
          <a:p>
            <a:r>
              <a:rPr lang="en-US" b="1" dirty="0" smtClean="0"/>
              <a:t>ISI KOLOM  </a:t>
            </a:r>
            <a:r>
              <a:rPr lang="en-US" b="1" u="sng" dirty="0" smtClean="0"/>
              <a:t>STRONG SUPPORTERS </a:t>
            </a:r>
            <a:r>
              <a:rPr lang="en-US" b="1" dirty="0" smtClean="0"/>
              <a:t>DAN </a:t>
            </a:r>
            <a:r>
              <a:rPr lang="en-US" b="1" u="sng" dirty="0" smtClean="0"/>
              <a:t>STRONG OPPOSITION</a:t>
            </a:r>
            <a:endParaRPr lang="en-US" u="sng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TENTUKAN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3568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148072"/>
          </a:xfrm>
        </p:spPr>
        <p:txBody>
          <a:bodyPr/>
          <a:lstStyle/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371600"/>
          </a:xfrm>
        </p:spPr>
        <p:txBody>
          <a:bodyPr>
            <a:noAutofit/>
          </a:bodyPr>
          <a:lstStyle/>
          <a:p>
            <a:pPr algn="ctr"/>
            <a:r>
              <a:rPr lang="en-US" sz="3200" dirty="0" smtClean="0"/>
              <a:t>LANGKAH 3: POLICY IMPLEMENTATION MAPPING MELALUI  </a:t>
            </a:r>
            <a:r>
              <a:rPr lang="en-US" sz="3200" i="1" dirty="0" smtClean="0"/>
              <a:t>ETHICAL ANALYSIS GRID</a:t>
            </a:r>
            <a:endParaRPr lang="en-US" sz="3200" i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752600"/>
            <a:ext cx="8153400" cy="48767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84505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148072"/>
          </a:xfrm>
        </p:spPr>
        <p:txBody>
          <a:bodyPr>
            <a:normAutofit fontScale="70000" lnSpcReduction="20000"/>
          </a:bodyPr>
          <a:lstStyle/>
          <a:p>
            <a:pPr marL="109728" indent="0">
              <a:buNone/>
            </a:pPr>
            <a:r>
              <a:rPr lang="en-US" dirty="0" err="1"/>
              <a:t>Keberhasilan</a:t>
            </a:r>
            <a:r>
              <a:rPr lang="en-US" dirty="0"/>
              <a:t> </a:t>
            </a:r>
            <a:r>
              <a:rPr lang="en-US" dirty="0" err="1"/>
              <a:t>implementasi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ditentukan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pemahaman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stakeholder yang </a:t>
            </a:r>
            <a:r>
              <a:rPr lang="en-US" dirty="0" err="1"/>
              <a:t>mendukung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yang </a:t>
            </a:r>
            <a:r>
              <a:rPr lang="en-US" dirty="0" err="1"/>
              <a:t>menentang</a:t>
            </a:r>
            <a:r>
              <a:rPr lang="en-US" dirty="0"/>
              <a:t>. </a:t>
            </a:r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dipahami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: </a:t>
            </a:r>
            <a:endParaRPr lang="en-US" dirty="0" smtClean="0"/>
          </a:p>
          <a:p>
            <a:pPr marL="624078" indent="-514350">
              <a:buAutoNum type="alphaUcPeriod"/>
            </a:pPr>
            <a:r>
              <a:rPr lang="en-US" b="1" u="sng" dirty="0" err="1" smtClean="0"/>
              <a:t>kepentingannya</a:t>
            </a:r>
            <a:r>
              <a:rPr lang="en-US" dirty="0" smtClean="0"/>
              <a:t> </a:t>
            </a:r>
            <a:r>
              <a:rPr lang="en-US" dirty="0"/>
              <a:t>: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yang </a:t>
            </a:r>
            <a:r>
              <a:rPr lang="en-US" dirty="0" err="1"/>
              <a:t>diperjuangkan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dianggap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stakeholder. </a:t>
            </a:r>
            <a:endParaRPr lang="en-US" dirty="0" smtClean="0"/>
          </a:p>
          <a:p>
            <a:pPr marL="624078" indent="-514350">
              <a:buAutoNum type="alphaUcPeriod"/>
            </a:pPr>
            <a:r>
              <a:rPr lang="en-US" b="1" u="sng" dirty="0" err="1" smtClean="0"/>
              <a:t>sumber</a:t>
            </a:r>
            <a:r>
              <a:rPr lang="en-US" b="1" u="sng" dirty="0" smtClean="0"/>
              <a:t> </a:t>
            </a:r>
            <a:r>
              <a:rPr lang="en-US" b="1" u="sng" dirty="0" err="1"/>
              <a:t>daya</a:t>
            </a:r>
            <a:r>
              <a:rPr lang="en-US" b="1" u="sng" dirty="0"/>
              <a:t> </a:t>
            </a:r>
            <a:r>
              <a:rPr lang="en-US" dirty="0"/>
              <a:t>: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stakeholder </a:t>
            </a:r>
            <a:r>
              <a:rPr lang="en-US" dirty="0" err="1"/>
              <a:t>guna</a:t>
            </a:r>
            <a:r>
              <a:rPr lang="en-US" dirty="0"/>
              <a:t> </a:t>
            </a:r>
            <a:r>
              <a:rPr lang="en-US" dirty="0" err="1"/>
              <a:t>memperjuangkan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. </a:t>
            </a:r>
            <a:endParaRPr lang="en-US" dirty="0" smtClean="0"/>
          </a:p>
          <a:p>
            <a:pPr marL="624078" indent="-514350">
              <a:buAutoNum type="alphaUcPeriod"/>
            </a:pPr>
            <a:r>
              <a:rPr lang="en-US" b="1" u="sng" dirty="0" smtClean="0"/>
              <a:t>channel</a:t>
            </a:r>
            <a:r>
              <a:rPr lang="en-US" dirty="0" smtClean="0"/>
              <a:t> </a:t>
            </a:r>
            <a:r>
              <a:rPr lang="en-US" dirty="0"/>
              <a:t>: </a:t>
            </a:r>
            <a:r>
              <a:rPr lang="en-US" dirty="0" err="1"/>
              <a:t>saluran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mana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stakeholder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bertindak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memperjuangkan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. </a:t>
            </a:r>
            <a:endParaRPr lang="en-US" dirty="0" smtClean="0"/>
          </a:p>
          <a:p>
            <a:pPr marL="624078" indent="-514350">
              <a:buAutoNum type="alphaUcPeriod"/>
            </a:pPr>
            <a:r>
              <a:rPr lang="en-US" b="1" u="sng" dirty="0" err="1" smtClean="0"/>
              <a:t>kemungkinan</a:t>
            </a:r>
            <a:r>
              <a:rPr lang="en-US" b="1" u="sng" dirty="0" smtClean="0"/>
              <a:t> </a:t>
            </a:r>
            <a:r>
              <a:rPr lang="en-US" b="1" u="sng" dirty="0" err="1"/>
              <a:t>partisipasi</a:t>
            </a:r>
            <a:r>
              <a:rPr lang="en-US" b="1" u="sng" dirty="0"/>
              <a:t> </a:t>
            </a:r>
            <a:r>
              <a:rPr lang="en-US" dirty="0"/>
              <a:t>: </a:t>
            </a:r>
            <a:r>
              <a:rPr lang="en-US" dirty="0" err="1"/>
              <a:t>besarnya</a:t>
            </a:r>
            <a:r>
              <a:rPr lang="en-US" dirty="0"/>
              <a:t> </a:t>
            </a:r>
            <a:r>
              <a:rPr lang="en-US" dirty="0" err="1"/>
              <a:t>kemungkinan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berpartisipasi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bersikap</a:t>
            </a:r>
            <a:r>
              <a:rPr lang="en-US" dirty="0"/>
              <a:t>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. </a:t>
            </a:r>
            <a:endParaRPr lang="en-US" dirty="0" smtClean="0"/>
          </a:p>
          <a:p>
            <a:pPr marL="624078" indent="-514350">
              <a:buAutoNum type="alphaUcPeriod"/>
            </a:pPr>
            <a:r>
              <a:rPr lang="en-US" b="1" u="sng" dirty="0" err="1" smtClean="0"/>
              <a:t>tingkat</a:t>
            </a:r>
            <a:r>
              <a:rPr lang="en-US" b="1" u="sng" dirty="0" smtClean="0"/>
              <a:t> </a:t>
            </a:r>
            <a:r>
              <a:rPr lang="en-US" b="1" u="sng" dirty="0" err="1"/>
              <a:t>pengaruh</a:t>
            </a:r>
            <a:r>
              <a:rPr lang="en-US" b="1" u="sng" dirty="0"/>
              <a:t> </a:t>
            </a:r>
            <a:r>
              <a:rPr lang="en-US" dirty="0"/>
              <a:t>: </a:t>
            </a:r>
            <a:r>
              <a:rPr lang="en-US" dirty="0" err="1"/>
              <a:t>pengaruh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didapat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penguasaan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partisipasi</a:t>
            </a:r>
            <a:r>
              <a:rPr lang="en-US" dirty="0"/>
              <a:t> stakeholder. </a:t>
            </a:r>
            <a:endParaRPr lang="en-US" dirty="0" smtClean="0"/>
          </a:p>
          <a:p>
            <a:pPr marL="624078" indent="-514350">
              <a:buAutoNum type="alphaUcPeriod"/>
            </a:pPr>
            <a:r>
              <a:rPr lang="en-US" b="1" u="sng" dirty="0" err="1" smtClean="0"/>
              <a:t>implikasi</a:t>
            </a:r>
            <a:r>
              <a:rPr lang="en-US" b="1" u="sng" dirty="0" smtClean="0"/>
              <a:t> </a:t>
            </a:r>
            <a:r>
              <a:rPr lang="en-US" dirty="0"/>
              <a:t>: </a:t>
            </a:r>
            <a:r>
              <a:rPr lang="en-US" dirty="0" err="1"/>
              <a:t>implikasi</a:t>
            </a:r>
            <a:r>
              <a:rPr lang="en-US" dirty="0"/>
              <a:t> </a:t>
            </a:r>
            <a:r>
              <a:rPr lang="en-US" dirty="0" err="1"/>
              <a:t>pengaruh</a:t>
            </a:r>
            <a:r>
              <a:rPr lang="en-US" dirty="0"/>
              <a:t> stakeholder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strategi</a:t>
            </a:r>
            <a:r>
              <a:rPr lang="en-US" dirty="0"/>
              <a:t> </a:t>
            </a:r>
            <a:r>
              <a:rPr lang="en-US" dirty="0" err="1"/>
              <a:t>implementasi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. </a:t>
            </a:r>
            <a:endParaRPr lang="en-US" dirty="0" smtClean="0"/>
          </a:p>
          <a:p>
            <a:pPr marL="624078" indent="-514350">
              <a:buAutoNum type="alphaUcPeriod"/>
            </a:pPr>
            <a:r>
              <a:rPr lang="en-US" b="1" u="sng" dirty="0" smtClean="0"/>
              <a:t>action</a:t>
            </a:r>
            <a:r>
              <a:rPr lang="en-US" dirty="0" smtClean="0"/>
              <a:t> </a:t>
            </a:r>
            <a:r>
              <a:rPr lang="en-US" dirty="0"/>
              <a:t>: </a:t>
            </a:r>
            <a:r>
              <a:rPr lang="en-US" dirty="0" err="1"/>
              <a:t>tindakan</a:t>
            </a:r>
            <a:r>
              <a:rPr lang="en-US" dirty="0"/>
              <a:t> yang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lakukan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mensikapi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mengantisipasi</a:t>
            </a:r>
            <a:r>
              <a:rPr lang="en-US" dirty="0"/>
              <a:t> stakeholder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pengaruh</a:t>
            </a:r>
            <a:r>
              <a:rPr lang="en-US" dirty="0"/>
              <a:t> yang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miliki</a:t>
            </a:r>
            <a:r>
              <a:rPr lang="en-US" dirty="0"/>
              <a:t>.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PENJELASAN  LANGKAH 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085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endParaRPr lang="en-US" dirty="0" smtClean="0"/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 smtClean="0"/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 smtClean="0"/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731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LANGKAH 4: KUADRAN POWER VS INTEREST GRID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676400"/>
            <a:ext cx="8077200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4813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endParaRPr lang="en-US" dirty="0" smtClean="0"/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 smtClean="0"/>
          </a:p>
          <a:p>
            <a:pPr marL="109728" indent="0" algn="ctr">
              <a:buNone/>
            </a:pPr>
            <a:r>
              <a:rPr lang="en-US" sz="3600" b="1" dirty="0" smtClean="0"/>
              <a:t>MAPPING STAKEHOLDERS</a:t>
            </a:r>
            <a:endParaRPr lang="en-US" sz="36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29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buAutoNum type="alphaUcPeriod"/>
            </a:pPr>
            <a:r>
              <a:rPr lang="en-US" dirty="0" smtClean="0"/>
              <a:t>crowd </a:t>
            </a:r>
            <a:r>
              <a:rPr lang="en-US" dirty="0"/>
              <a:t>(</a:t>
            </a:r>
            <a:r>
              <a:rPr lang="en-US" dirty="0" err="1"/>
              <a:t>lemah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power </a:t>
            </a:r>
            <a:r>
              <a:rPr lang="en-US" dirty="0" err="1"/>
              <a:t>serta</a:t>
            </a:r>
            <a:r>
              <a:rPr lang="en-US" dirty="0"/>
              <a:t> interest). </a:t>
            </a:r>
            <a:endParaRPr lang="en-US" dirty="0" smtClean="0"/>
          </a:p>
          <a:p>
            <a:pPr marL="624078" indent="-514350">
              <a:buAutoNum type="alphaUcPeriod"/>
            </a:pPr>
            <a:r>
              <a:rPr lang="en-US" dirty="0" smtClean="0"/>
              <a:t>context </a:t>
            </a:r>
            <a:r>
              <a:rPr lang="en-US" dirty="0"/>
              <a:t>setters (</a:t>
            </a:r>
            <a:r>
              <a:rPr lang="en-US" dirty="0" err="1"/>
              <a:t>memiliki</a:t>
            </a:r>
            <a:r>
              <a:rPr lang="en-US" dirty="0"/>
              <a:t> power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direct interest yang </a:t>
            </a:r>
            <a:r>
              <a:rPr lang="en-US" dirty="0" err="1"/>
              <a:t>kecil</a:t>
            </a:r>
            <a:r>
              <a:rPr lang="en-US" dirty="0"/>
              <a:t>). </a:t>
            </a:r>
            <a:endParaRPr lang="en-US" dirty="0" smtClean="0"/>
          </a:p>
          <a:p>
            <a:pPr marL="624078" indent="-514350">
              <a:buAutoNum type="alphaUcPeriod"/>
            </a:pPr>
            <a:r>
              <a:rPr lang="en-US" dirty="0" err="1" smtClean="0"/>
              <a:t>subjek</a:t>
            </a:r>
            <a:r>
              <a:rPr lang="en-US" dirty="0" smtClean="0"/>
              <a:t> </a:t>
            </a:r>
            <a:r>
              <a:rPr lang="en-US" dirty="0" err="1"/>
              <a:t>yaitu</a:t>
            </a:r>
            <a:r>
              <a:rPr lang="en-US" dirty="0"/>
              <a:t> stakeholder yang </a:t>
            </a:r>
            <a:r>
              <a:rPr lang="en-US" dirty="0" err="1"/>
              <a:t>memiliki</a:t>
            </a:r>
            <a:r>
              <a:rPr lang="en-US" dirty="0"/>
              <a:t> interest </a:t>
            </a:r>
            <a:r>
              <a:rPr lang="en-US" dirty="0" err="1"/>
              <a:t>tapi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power yang </a:t>
            </a:r>
            <a:r>
              <a:rPr lang="en-US" dirty="0" err="1"/>
              <a:t>kecil</a:t>
            </a:r>
            <a:r>
              <a:rPr lang="en-US" dirty="0"/>
              <a:t>. </a:t>
            </a:r>
            <a:endParaRPr lang="en-US" dirty="0" smtClean="0"/>
          </a:p>
          <a:p>
            <a:pPr marL="624078" indent="-514350">
              <a:buAutoNum type="alphaUcPeriod"/>
            </a:pPr>
            <a:r>
              <a:rPr lang="en-US" dirty="0" smtClean="0"/>
              <a:t>player </a:t>
            </a:r>
            <a:r>
              <a:rPr lang="en-US" dirty="0" err="1"/>
              <a:t>yaitu</a:t>
            </a:r>
            <a:r>
              <a:rPr lang="en-US" dirty="0"/>
              <a:t> stakeholder yang </a:t>
            </a:r>
            <a:r>
              <a:rPr lang="en-US" dirty="0" err="1"/>
              <a:t>memiliki</a:t>
            </a:r>
            <a:r>
              <a:rPr lang="en-US" dirty="0"/>
              <a:t> power </a:t>
            </a:r>
            <a:r>
              <a:rPr lang="en-US" dirty="0" err="1"/>
              <a:t>dan</a:t>
            </a:r>
            <a:r>
              <a:rPr lang="en-US" dirty="0"/>
              <a:t> interest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signifikan</a:t>
            </a:r>
            <a:r>
              <a:rPr lang="en-US" dirty="0"/>
              <a:t>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KETERANGAN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7242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919472"/>
          </a:xfrm>
        </p:spPr>
        <p:txBody>
          <a:bodyPr>
            <a:normAutofit fontScale="92500" lnSpcReduction="10000"/>
          </a:bodyPr>
          <a:lstStyle/>
          <a:p>
            <a:pPr marL="109728" indent="0">
              <a:buNone/>
            </a:pPr>
            <a:r>
              <a:rPr lang="en-US" dirty="0"/>
              <a:t>Power </a:t>
            </a:r>
            <a:r>
              <a:rPr lang="en-US" dirty="0" err="1"/>
              <a:t>serta</a:t>
            </a:r>
            <a:r>
              <a:rPr lang="en-US" dirty="0"/>
              <a:t> interest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fokus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teknik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model grid. </a:t>
            </a:r>
            <a:endParaRPr lang="en-US" dirty="0" smtClean="0"/>
          </a:p>
          <a:p>
            <a:pPr marL="109728" indent="0">
              <a:buNone/>
            </a:pPr>
            <a:endParaRPr lang="en-US" b="1" u="sng" dirty="0"/>
          </a:p>
          <a:p>
            <a:pPr marL="109728" indent="0">
              <a:buNone/>
            </a:pPr>
            <a:r>
              <a:rPr lang="en-US" b="1" u="sng" dirty="0" smtClean="0"/>
              <a:t>POWER :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/>
              <a:t>berasal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potensi</a:t>
            </a:r>
            <a:r>
              <a:rPr lang="en-US" dirty="0"/>
              <a:t> stakeholder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yang </a:t>
            </a:r>
            <a:r>
              <a:rPr lang="en-US" dirty="0" err="1"/>
              <a:t>berasal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kekuasaan</a:t>
            </a:r>
            <a:r>
              <a:rPr lang="en-US" dirty="0"/>
              <a:t> </a:t>
            </a:r>
            <a:r>
              <a:rPr lang="en-US" dirty="0" err="1"/>
              <a:t>berbasis</a:t>
            </a:r>
            <a:r>
              <a:rPr lang="en-US" dirty="0"/>
              <a:t> </a:t>
            </a:r>
            <a:r>
              <a:rPr lang="en-US" dirty="0" err="1"/>
              <a:t>kedudukan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pengaruh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yang </a:t>
            </a:r>
            <a:r>
              <a:rPr lang="en-US" dirty="0" err="1"/>
              <a:t>berasal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kredibilitas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pemimpin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ahli</a:t>
            </a:r>
            <a:r>
              <a:rPr lang="en-US" dirty="0"/>
              <a:t>. </a:t>
            </a:r>
            <a:endParaRPr lang="en-US" dirty="0" smtClean="0"/>
          </a:p>
          <a:p>
            <a:pPr marL="109728" indent="0">
              <a:buNone/>
            </a:pPr>
            <a:endParaRPr lang="en-US" dirty="0" smtClean="0"/>
          </a:p>
          <a:p>
            <a:pPr marL="109728" indent="0">
              <a:buNone/>
            </a:pPr>
            <a:r>
              <a:rPr lang="en-US" b="1" u="sng" dirty="0" smtClean="0"/>
              <a:t>INTEREST : </a:t>
            </a:r>
            <a:r>
              <a:rPr lang="en-US" dirty="0" err="1"/>
              <a:t>seorang</a:t>
            </a:r>
            <a:r>
              <a:rPr lang="en-US" dirty="0"/>
              <a:t> stakeholder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proyek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diukur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keaktifannya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PENJELASAN  LANGKAH </a:t>
            </a:r>
            <a:r>
              <a:rPr lang="en-US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027661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09728" indent="0">
              <a:buNone/>
            </a:pPr>
            <a:endParaRPr lang="en-US" dirty="0" smtClean="0"/>
          </a:p>
          <a:p>
            <a:pPr marL="109728" indent="0">
              <a:buNone/>
            </a:pP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pemetaan</a:t>
            </a:r>
            <a:r>
              <a:rPr lang="en-US" dirty="0"/>
              <a:t> power </a:t>
            </a:r>
            <a:r>
              <a:rPr lang="en-US" dirty="0" err="1"/>
              <a:t>serta</a:t>
            </a:r>
            <a:r>
              <a:rPr lang="en-US" dirty="0"/>
              <a:t> interest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tiap</a:t>
            </a:r>
            <a:r>
              <a:rPr lang="en-US" dirty="0"/>
              <a:t> stakeholder, </a:t>
            </a:r>
            <a:r>
              <a:rPr lang="en-US" dirty="0" err="1"/>
              <a:t>hal</a:t>
            </a:r>
            <a:r>
              <a:rPr lang="en-US" dirty="0"/>
              <a:t> yang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intervensi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langkah-langkah</a:t>
            </a:r>
            <a:r>
              <a:rPr lang="en-US" dirty="0"/>
              <a:t> yang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stakeholder yang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berhasil</a:t>
            </a:r>
            <a:r>
              <a:rPr lang="en-US" dirty="0"/>
              <a:t> </a:t>
            </a:r>
            <a:r>
              <a:rPr lang="en-US" dirty="0" err="1"/>
              <a:t>dipetakan</a:t>
            </a:r>
            <a:r>
              <a:rPr lang="en-US" dirty="0"/>
              <a:t>. </a:t>
            </a:r>
            <a:endParaRPr lang="en-US" dirty="0" smtClean="0"/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r>
              <a:rPr lang="en-US" dirty="0" err="1" smtClean="0"/>
              <a:t>Gambaran</a:t>
            </a:r>
            <a:r>
              <a:rPr lang="en-US" dirty="0" smtClean="0"/>
              <a:t>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intervensi</a:t>
            </a:r>
            <a:r>
              <a:rPr lang="en-US" dirty="0"/>
              <a:t> 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stakeholder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diketahui</a:t>
            </a:r>
            <a:r>
              <a:rPr lang="en-US" dirty="0"/>
              <a:t> power </a:t>
            </a:r>
            <a:r>
              <a:rPr lang="en-US" dirty="0" err="1"/>
              <a:t>serta</a:t>
            </a:r>
            <a:r>
              <a:rPr lang="en-US" dirty="0"/>
              <a:t> interest-</a:t>
            </a:r>
            <a:r>
              <a:rPr lang="en-US" dirty="0" err="1"/>
              <a:t>nya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dilihat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ilustrasi</a:t>
            </a:r>
            <a:r>
              <a:rPr lang="en-US" dirty="0"/>
              <a:t> di </a:t>
            </a:r>
            <a:r>
              <a:rPr lang="en-US" dirty="0" err="1"/>
              <a:t>bawah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: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LANJUTAN ……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4361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LANGKAH 5.  KLASIFIKASI AKTOR DAN REKOMENDASI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600200"/>
            <a:ext cx="7924799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89449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dirty="0" err="1"/>
              <a:t>Pemangku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di </a:t>
            </a:r>
            <a:r>
              <a:rPr lang="en-US" dirty="0" err="1"/>
              <a:t>sektor</a:t>
            </a:r>
            <a:r>
              <a:rPr lang="en-US" dirty="0"/>
              <a:t> A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interest yang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power yang </a:t>
            </a:r>
            <a:r>
              <a:rPr lang="en-US" dirty="0" err="1"/>
              <a:t>rendah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dampak</a:t>
            </a:r>
            <a:r>
              <a:rPr lang="en-US" dirty="0"/>
              <a:t> yang </a:t>
            </a:r>
            <a:r>
              <a:rPr lang="en-US" dirty="0" err="1"/>
              <a:t>besar</a:t>
            </a:r>
            <a:r>
              <a:rPr lang="en-US" dirty="0"/>
              <a:t>. </a:t>
            </a:r>
            <a:endParaRPr lang="en-US" dirty="0" smtClean="0"/>
          </a:p>
          <a:p>
            <a:pPr>
              <a:buFont typeface="Wingdings" pitchFamily="2" charset="2"/>
              <a:buChar char="q"/>
            </a:pP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/>
              <a:t>demikian</a:t>
            </a:r>
            <a:r>
              <a:rPr lang="en-US" dirty="0"/>
              <a:t>,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menjaga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batas</a:t>
            </a:r>
            <a:r>
              <a:rPr lang="en-US" dirty="0"/>
              <a:t> yang </a:t>
            </a:r>
            <a:r>
              <a:rPr lang="en-US" dirty="0" err="1"/>
              <a:t>diperlukan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berinvestasi</a:t>
            </a:r>
            <a:r>
              <a:rPr lang="en-US" dirty="0"/>
              <a:t> </a:t>
            </a:r>
            <a:r>
              <a:rPr lang="en-US" dirty="0" err="1"/>
              <a:t>terlalu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mereka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STAKEHOLDERS SEKTOR 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9771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/>
              <a:t>interest yang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merespon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meskipun</a:t>
            </a:r>
            <a:r>
              <a:rPr lang="en-US" dirty="0"/>
              <a:t> </a:t>
            </a:r>
            <a:r>
              <a:rPr lang="en-US" dirty="0" err="1"/>
              <a:t>sebenarnya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power yang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mempengaruhi</a:t>
            </a:r>
            <a:r>
              <a:rPr lang="en-US" dirty="0"/>
              <a:t>. </a:t>
            </a:r>
            <a:endParaRPr lang="en-US" dirty="0" smtClean="0"/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Stakeholder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dijadikan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sekutu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mendukung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.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karenanya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menginformasikan</a:t>
            </a:r>
            <a:r>
              <a:rPr lang="en-US" dirty="0"/>
              <a:t> </a:t>
            </a:r>
            <a:r>
              <a:rPr lang="en-US" dirty="0" err="1"/>
              <a:t>isu-isu</a:t>
            </a:r>
            <a:r>
              <a:rPr lang="en-US" dirty="0"/>
              <a:t> yang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minat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STAKEHOLDERS SEKTOR </a:t>
            </a:r>
            <a:r>
              <a:rPr lang="en-US" dirty="0" smtClean="0"/>
              <a:t>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7931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dirty="0" smtClean="0"/>
              <a:t>BIASANYA investor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legislatif</a:t>
            </a:r>
            <a:r>
              <a:rPr lang="en-US" dirty="0"/>
              <a:t>.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berperilaku</a:t>
            </a:r>
            <a:r>
              <a:rPr lang="en-US" dirty="0"/>
              <a:t> </a:t>
            </a:r>
            <a:r>
              <a:rPr lang="en-US" dirty="0" err="1"/>
              <a:t>pasif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rendahnya</a:t>
            </a:r>
            <a:r>
              <a:rPr lang="en-US" dirty="0"/>
              <a:t> interest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urusan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 smtClean="0"/>
              <a:t>.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 </a:t>
            </a:r>
            <a:r>
              <a:rPr lang="en-US" dirty="0" err="1"/>
              <a:t>Menghadapi</a:t>
            </a:r>
            <a:r>
              <a:rPr lang="en-US" dirty="0"/>
              <a:t> </a:t>
            </a:r>
            <a:r>
              <a:rPr lang="en-US" dirty="0" err="1"/>
              <a:t>tipe</a:t>
            </a:r>
            <a:r>
              <a:rPr lang="en-US" dirty="0"/>
              <a:t> stakeholder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menganalisis</a:t>
            </a:r>
            <a:r>
              <a:rPr lang="en-US" dirty="0"/>
              <a:t> </a:t>
            </a:r>
            <a:r>
              <a:rPr lang="en-US" dirty="0" err="1"/>
              <a:t>potensi</a:t>
            </a:r>
            <a:r>
              <a:rPr lang="en-US" dirty="0"/>
              <a:t> </a:t>
            </a:r>
            <a:r>
              <a:rPr lang="en-US" dirty="0" err="1"/>
              <a:t>minat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reaksi</a:t>
            </a:r>
            <a:r>
              <a:rPr lang="en-US" dirty="0"/>
              <a:t> </a:t>
            </a:r>
            <a:r>
              <a:rPr lang="en-US" dirty="0" err="1"/>
              <a:t>kelompok-kelompok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perkembangan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melibatkan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STAKEHOLDERS SEKTOR C</a:t>
            </a:r>
          </a:p>
        </p:txBody>
      </p:sp>
    </p:spTree>
    <p:extLst>
      <p:ext uri="{BB962C8B-B14F-4D97-AF65-F5344CB8AC3E}">
        <p14:creationId xmlns:p14="http://schemas.microsoft.com/office/powerpoint/2010/main" val="2663968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dilibatkan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perkembangan</a:t>
            </a:r>
            <a:r>
              <a:rPr lang="en-US" dirty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/PROGRAM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STAKEHOLDERS SEKTOR </a:t>
            </a:r>
            <a:r>
              <a:rPr lang="en-US" dirty="0" smtClean="0"/>
              <a:t>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3108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 algn="ctr">
              <a:buNone/>
            </a:pPr>
            <a:r>
              <a:rPr lang="en-US" dirty="0" smtClean="0"/>
              <a:t>APA YANG SEHARUSNYA DILAKUKAN PEMERINTAH UNTUK KESUKSESAN IMPLEMENTASI KEBIJAKAN PELARANGAN CANTRANG?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REKOMENDASI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63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dirty="0" smtClean="0"/>
              <a:t>ADALAH :  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PIHAK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b="1" u="sng" dirty="0" err="1"/>
              <a:t>terpengaruh</a:t>
            </a:r>
            <a:r>
              <a:rPr lang="en-US" b="1" u="sng" dirty="0"/>
              <a:t> </a:t>
            </a:r>
            <a:r>
              <a:rPr lang="en-US" b="1" u="sng" dirty="0" err="1"/>
              <a:t>dan</a:t>
            </a:r>
            <a:r>
              <a:rPr lang="en-US" b="1" u="sng" dirty="0"/>
              <a:t>/</a:t>
            </a:r>
            <a:r>
              <a:rPr lang="en-US" b="1" u="sng" dirty="0" err="1"/>
              <a:t>atau</a:t>
            </a:r>
            <a:r>
              <a:rPr lang="en-US" b="1" u="sng" dirty="0"/>
              <a:t> </a:t>
            </a:r>
            <a:r>
              <a:rPr lang="en-US" b="1" u="sng" dirty="0" err="1"/>
              <a:t>mempengaruhi</a:t>
            </a:r>
            <a:r>
              <a:rPr lang="en-US" b="1" u="sng" dirty="0"/>
              <a:t> </a:t>
            </a:r>
            <a:r>
              <a:rPr lang="en-US" b="1" u="sng" dirty="0" err="1"/>
              <a:t>dalam</a:t>
            </a:r>
            <a:r>
              <a:rPr lang="en-US" b="1" u="sng" dirty="0"/>
              <a:t> </a:t>
            </a:r>
            <a:r>
              <a:rPr lang="en-US" b="1" u="sng" dirty="0" err="1"/>
              <a:t>sebuah</a:t>
            </a:r>
            <a:r>
              <a:rPr lang="en-US" b="1" u="sng" dirty="0"/>
              <a:t> </a:t>
            </a:r>
            <a:r>
              <a:rPr lang="en-US" b="1" u="sng" dirty="0" err="1"/>
              <a:t>keputusan</a:t>
            </a:r>
            <a:r>
              <a:rPr lang="en-US" b="1" u="sng" dirty="0"/>
              <a:t>. </a:t>
            </a:r>
            <a:endParaRPr lang="en-US" b="1" u="sng" dirty="0" smtClean="0"/>
          </a:p>
          <a:p>
            <a:pPr>
              <a:buFont typeface="Wingdings" pitchFamily="2" charset="2"/>
              <a:buChar char="q"/>
            </a:pPr>
            <a:endParaRPr lang="en-US" b="1" u="sng" dirty="0"/>
          </a:p>
          <a:p>
            <a:pPr>
              <a:buFont typeface="Wingdings" pitchFamily="2" charset="2"/>
              <a:buChar char="q"/>
            </a:pP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/>
              <a:t>dikaitkan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konteks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stakeholder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yang </a:t>
            </a:r>
            <a:r>
              <a:rPr lang="en-US" dirty="0" err="1"/>
              <a:t>terpengaruh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/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publik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STAKEHOLDERS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7424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SIAPA STAKEHOLDERS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295400"/>
            <a:ext cx="8686799" cy="541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57246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995672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dirty="0" smtClean="0"/>
              <a:t>ADALAH: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TEHNIK  </a:t>
            </a:r>
            <a:r>
              <a:rPr lang="en-US" dirty="0"/>
              <a:t>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mengidentifikasi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menilai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pihak-pihak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, </a:t>
            </a:r>
            <a:r>
              <a:rPr lang="en-US" dirty="0" err="1"/>
              <a:t>kelompok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kesuksesan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/program </a:t>
            </a:r>
          </a:p>
          <a:p>
            <a:pPr>
              <a:buFont typeface="Wingdings" pitchFamily="2" charset="2"/>
              <a:buChar char="q"/>
            </a:pPr>
            <a:endParaRPr lang="en-US" dirty="0"/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DAPAT 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penilaian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/program 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terbaik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bernegosiasi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diskusi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kegiatan</a:t>
            </a:r>
            <a:endParaRPr lang="en-US" dirty="0" smtClean="0"/>
          </a:p>
          <a:p>
            <a:pPr marL="109728" indent="0">
              <a:buNone/>
            </a:pP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PEMETAAN STAKEHOLDERS</a:t>
            </a:r>
            <a:br>
              <a:rPr lang="en-US" dirty="0" smtClean="0"/>
            </a:br>
            <a:r>
              <a:rPr lang="en-US" sz="2700" dirty="0" smtClean="0"/>
              <a:t>(STAKEHOLDERS MAPPING)</a:t>
            </a:r>
            <a:endParaRPr lang="en-US" sz="2700" dirty="0"/>
          </a:p>
        </p:txBody>
      </p:sp>
    </p:spTree>
    <p:extLst>
      <p:ext uri="{BB962C8B-B14F-4D97-AF65-F5344CB8AC3E}">
        <p14:creationId xmlns:p14="http://schemas.microsoft.com/office/powerpoint/2010/main" val="2830949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dirty="0" smtClean="0"/>
              <a:t>MEMBERIKAN </a:t>
            </a:r>
            <a:r>
              <a:rPr lang="en-US" dirty="0"/>
              <a:t>INFORMASI</a:t>
            </a:r>
          </a:p>
          <a:p>
            <a:pPr marL="624078" indent="-514350">
              <a:buAutoNum type="arabicParenBoth"/>
            </a:pPr>
            <a:r>
              <a:rPr lang="en-US" b="1" i="1" dirty="0" err="1"/>
              <a:t>siapa</a:t>
            </a:r>
            <a:r>
              <a:rPr lang="en-US" b="1" i="1" dirty="0"/>
              <a:t> </a:t>
            </a:r>
            <a:r>
              <a:rPr lang="en-US" b="1" i="1" dirty="0" err="1"/>
              <a:t>saja</a:t>
            </a:r>
            <a:r>
              <a:rPr lang="en-US" b="1" i="1" dirty="0"/>
              <a:t> </a:t>
            </a:r>
            <a:r>
              <a:rPr lang="en-US" dirty="0"/>
              <a:t>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dipengaruhi</a:t>
            </a:r>
            <a:r>
              <a:rPr lang="en-US" dirty="0"/>
              <a:t>; </a:t>
            </a:r>
          </a:p>
          <a:p>
            <a:pPr marL="624078" indent="-514350">
              <a:buAutoNum type="arabicParenBoth"/>
            </a:pPr>
            <a:r>
              <a:rPr lang="en-US" b="1" u="sng" dirty="0" err="1"/>
              <a:t>siapa</a:t>
            </a:r>
            <a:r>
              <a:rPr lang="en-US" b="1" u="sng" dirty="0"/>
              <a:t> </a:t>
            </a:r>
            <a:r>
              <a:rPr lang="en-US" b="1" u="sng" dirty="0" err="1"/>
              <a:t>saja</a:t>
            </a:r>
            <a:r>
              <a:rPr lang="en-US" b="1" u="sng" dirty="0"/>
              <a:t> </a:t>
            </a:r>
            <a:r>
              <a:rPr lang="en-US" dirty="0"/>
              <a:t>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proses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; </a:t>
            </a:r>
          </a:p>
          <a:p>
            <a:pPr marL="624078" indent="-514350">
              <a:buAutoNum type="arabicParenBoth"/>
            </a:pPr>
            <a:r>
              <a:rPr lang="en-US" b="1" u="sng" dirty="0" err="1"/>
              <a:t>pihak</a:t>
            </a:r>
            <a:r>
              <a:rPr lang="en-US" b="1" u="sng" dirty="0"/>
              <a:t> </a:t>
            </a:r>
            <a:r>
              <a:rPr lang="en-US" b="1" u="sng" dirty="0" err="1"/>
              <a:t>mana</a:t>
            </a:r>
            <a:r>
              <a:rPr lang="en-US" b="1" u="sng" dirty="0"/>
              <a:t> </a:t>
            </a:r>
            <a:r>
              <a:rPr lang="en-US" dirty="0" err="1"/>
              <a:t>saja</a:t>
            </a:r>
            <a:r>
              <a:rPr lang="en-US" dirty="0"/>
              <a:t> 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dilibatkan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</a:p>
          <a:p>
            <a:pPr marL="624078" indent="-514350">
              <a:buAutoNum type="arabicParenBoth"/>
            </a:pPr>
            <a:r>
              <a:rPr lang="en-US" b="1" u="sng" dirty="0" err="1"/>
              <a:t>kapasitas</a:t>
            </a:r>
            <a:r>
              <a:rPr lang="en-US" b="1" u="sng" dirty="0"/>
              <a:t> </a:t>
            </a:r>
            <a:r>
              <a:rPr lang="en-US" b="1" u="sng" dirty="0" err="1"/>
              <a:t>siapa</a:t>
            </a:r>
            <a:r>
              <a:rPr lang="en-US" b="1" u="sng" dirty="0"/>
              <a:t> </a:t>
            </a:r>
            <a:r>
              <a:rPr lang="en-US" dirty="0"/>
              <a:t>yang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ditingkatkan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menjadikan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terlibat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kegiatan</a:t>
            </a:r>
            <a:endParaRPr lang="en-US" dirty="0"/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HASIL/KEGUNAAN PEMETAAN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606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109728" indent="0">
              <a:buNone/>
            </a:pPr>
            <a:r>
              <a:rPr lang="en-US" dirty="0" smtClean="0"/>
              <a:t>HASIL PEMETAAN</a:t>
            </a:r>
          </a:p>
          <a:p>
            <a:pPr marL="624078" indent="-514350">
              <a:buAutoNum type="arabicPeriod"/>
            </a:pPr>
            <a:r>
              <a:rPr lang="en-US" dirty="0" err="1" smtClean="0"/>
              <a:t>Gambaran</a:t>
            </a:r>
            <a:r>
              <a:rPr lang="en-US" dirty="0" smtClean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stakeholders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kaitannya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perumusan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implementasi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; </a:t>
            </a:r>
            <a:endParaRPr lang="en-US" dirty="0" smtClean="0"/>
          </a:p>
          <a:p>
            <a:pPr marL="624078" indent="-514350">
              <a:buAutoNum type="arabicPeriod"/>
            </a:pPr>
            <a:r>
              <a:rPr lang="en-US" dirty="0" err="1" smtClean="0"/>
              <a:t>Identifikasi</a:t>
            </a:r>
            <a:r>
              <a:rPr lang="en-US" dirty="0" smtClean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potensi</a:t>
            </a:r>
            <a:r>
              <a:rPr lang="en-US" dirty="0"/>
              <a:t> </a:t>
            </a:r>
            <a:r>
              <a:rPr lang="en-US" dirty="0" err="1"/>
              <a:t>konflik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stakeholder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yang </a:t>
            </a:r>
            <a:r>
              <a:rPr lang="en-US" dirty="0" err="1"/>
              <a:t>berbeda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mengancam</a:t>
            </a:r>
            <a:r>
              <a:rPr lang="en-US" dirty="0"/>
              <a:t> </a:t>
            </a:r>
            <a:r>
              <a:rPr lang="en-US" dirty="0" err="1"/>
              <a:t>keberhasilan</a:t>
            </a:r>
            <a:r>
              <a:rPr lang="en-US" dirty="0"/>
              <a:t> </a:t>
            </a:r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; </a:t>
            </a:r>
            <a:endParaRPr lang="en-US" dirty="0" smtClean="0"/>
          </a:p>
          <a:p>
            <a:pPr marL="624078" indent="-514350">
              <a:buAutoNum type="arabicPeriod"/>
            </a:pP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/>
              <a:t>memetakan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stakeholder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dijadikan</a:t>
            </a:r>
            <a:r>
              <a:rPr lang="en-US" dirty="0"/>
              <a:t> </a:t>
            </a: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pertimbangan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menyusun</a:t>
            </a:r>
            <a:r>
              <a:rPr lang="en-US" dirty="0"/>
              <a:t> </a:t>
            </a:r>
            <a:r>
              <a:rPr lang="en-US" dirty="0" err="1"/>
              <a:t>kerjasama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koalisi</a:t>
            </a:r>
            <a:r>
              <a:rPr lang="en-US" dirty="0"/>
              <a:t>; </a:t>
            </a:r>
            <a:endParaRPr lang="en-US" dirty="0" smtClean="0"/>
          </a:p>
          <a:p>
            <a:pPr marL="624078" indent="-514350">
              <a:buAutoNum type="arabicPeriod"/>
            </a:pP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merumuskan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partisipasi</a:t>
            </a:r>
            <a:r>
              <a:rPr lang="en-US" dirty="0"/>
              <a:t> yang </a:t>
            </a:r>
            <a:r>
              <a:rPr lang="en-US" dirty="0" err="1"/>
              <a:t>diharapkan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stakeholder yang </a:t>
            </a:r>
            <a:r>
              <a:rPr lang="en-US" dirty="0" err="1"/>
              <a:t>berbeda</a:t>
            </a:r>
            <a:r>
              <a:rPr lang="en-US" dirty="0"/>
              <a:t>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LANJUTAN …..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77806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4114800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dirty="0" err="1"/>
              <a:t>Keberhasilan</a:t>
            </a:r>
            <a:r>
              <a:rPr lang="en-US" dirty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ditentukan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smtClean="0"/>
              <a:t>“</a:t>
            </a:r>
            <a:r>
              <a:rPr lang="en-US" dirty="0" err="1" smtClean="0"/>
              <a:t>pemahaman</a:t>
            </a:r>
            <a:r>
              <a:rPr lang="en-US" dirty="0" smtClean="0"/>
              <a:t> </a:t>
            </a:r>
            <a:r>
              <a:rPr lang="en-US" dirty="0" err="1"/>
              <a:t>atas</a:t>
            </a:r>
            <a:r>
              <a:rPr lang="en-US" dirty="0"/>
              <a:t> stakeholder yang </a:t>
            </a:r>
            <a:r>
              <a:rPr lang="en-US" dirty="0" err="1"/>
              <a:t>mendukung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yang </a:t>
            </a:r>
            <a:r>
              <a:rPr lang="en-US" dirty="0" err="1" smtClean="0"/>
              <a:t>menentang</a:t>
            </a:r>
            <a:r>
              <a:rPr lang="en-US" dirty="0" smtClean="0"/>
              <a:t>”. </a:t>
            </a:r>
          </a:p>
          <a:p>
            <a:pPr marL="109728" indent="0">
              <a:buNone/>
            </a:pPr>
            <a:endParaRPr lang="en-US" dirty="0"/>
          </a:p>
          <a:p>
            <a:pPr>
              <a:buFont typeface="Wingdings" pitchFamily="2" charset="2"/>
              <a:buChar char="q"/>
            </a:pPr>
            <a:r>
              <a:rPr lang="en-US" dirty="0" err="1" smtClean="0"/>
              <a:t>Kedua</a:t>
            </a:r>
            <a:r>
              <a:rPr lang="en-US" dirty="0" smtClean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dipahami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dalam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5162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PRAKTEK  </a:t>
            </a:r>
            <a:br>
              <a:rPr lang="en-US" dirty="0" smtClean="0"/>
            </a:br>
            <a:r>
              <a:rPr lang="en-US" dirty="0" smtClean="0"/>
              <a:t>MAPPING STAKEHOLDERS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4744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endParaRPr lang="en-US" dirty="0" smtClean="0"/>
          </a:p>
          <a:p>
            <a:pPr marL="109728" indent="0" algn="ctr">
              <a:buNone/>
            </a:pPr>
            <a:r>
              <a:rPr lang="en-US" sz="2800" dirty="0"/>
              <a:t>PRAKTEK 1</a:t>
            </a:r>
            <a:br>
              <a:rPr lang="en-US" sz="2800" dirty="0"/>
            </a:br>
            <a:r>
              <a:rPr lang="en-US" sz="2800" dirty="0"/>
              <a:t>KEBIJAKAN PELARANGAN CANTRANG: </a:t>
            </a:r>
            <a:endParaRPr lang="en-US" sz="2800" dirty="0" smtClean="0"/>
          </a:p>
          <a:p>
            <a:pPr marL="109728" indent="0" algn="ctr">
              <a:buNone/>
            </a:pPr>
            <a:r>
              <a:rPr lang="en-US" sz="2800" i="1" dirty="0" smtClean="0"/>
              <a:t>APA </a:t>
            </a:r>
            <a:r>
              <a:rPr lang="en-US" sz="2800" i="1" dirty="0"/>
              <a:t>YANG HARUS DILAKUKAN PEMERINTAH?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6810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360</TotalTime>
  <Words>806</Words>
  <Application>Microsoft Office PowerPoint</Application>
  <PresentationFormat>On-screen Show (4:3)</PresentationFormat>
  <Paragraphs>104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5" baseType="lpstr">
      <vt:lpstr>Arial Rounded MT Bold</vt:lpstr>
      <vt:lpstr>Lucida Sans Unicode</vt:lpstr>
      <vt:lpstr>Verdana</vt:lpstr>
      <vt:lpstr>Wingdings</vt:lpstr>
      <vt:lpstr>Wingdings 2</vt:lpstr>
      <vt:lpstr>Wingdings 3</vt:lpstr>
      <vt:lpstr>Concourse</vt:lpstr>
      <vt:lpstr> MODEL MAPPING STAKEHOLDERS</vt:lpstr>
      <vt:lpstr>PowerPoint Presentation</vt:lpstr>
      <vt:lpstr>STAKEHOLDERS</vt:lpstr>
      <vt:lpstr>SIAPA STAKEHOLDERS</vt:lpstr>
      <vt:lpstr>PEMETAAN STAKEHOLDERS (STAKEHOLDERS MAPPING)</vt:lpstr>
      <vt:lpstr>HASIL/KEGUNAAN PEMETAAN</vt:lpstr>
      <vt:lpstr>LANJUTAN …..</vt:lpstr>
      <vt:lpstr>PRAKTEK   MAPPING STAKEHOLDERS</vt:lpstr>
      <vt:lpstr>PowerPoint Presentation</vt:lpstr>
      <vt:lpstr>KERANGKA PEMBANGUNAN PERIKANAN BERKELANJUTAN</vt:lpstr>
      <vt:lpstr>PowerPoint Presentation</vt:lpstr>
      <vt:lpstr> LANGKAH-LANGKAH MAPPING STAKEHOLDERS</vt:lpstr>
      <vt:lpstr>LANGKAH 1: SIAPA STAKEHOLDERS</vt:lpstr>
      <vt:lpstr>TENTUKAN </vt:lpstr>
      <vt:lpstr>LANGKAH 2:Problems Frame Stakeholders Map </vt:lpstr>
      <vt:lpstr>TENTUKAN </vt:lpstr>
      <vt:lpstr>LANGKAH 3: POLICY IMPLEMENTATION MAPPING MELALUI  ETHICAL ANALYSIS GRID</vt:lpstr>
      <vt:lpstr>PENJELASAN  LANGKAH 3</vt:lpstr>
      <vt:lpstr>LANGKAH 4: KUADRAN POWER VS INTEREST GRID</vt:lpstr>
      <vt:lpstr>KETERANGAN </vt:lpstr>
      <vt:lpstr>PENJELASAN  LANGKAH 4</vt:lpstr>
      <vt:lpstr>LANJUTAN ……</vt:lpstr>
      <vt:lpstr>LANGKAH 5.  KLASIFIKASI AKTOR DAN REKOMENDASI</vt:lpstr>
      <vt:lpstr>STAKEHOLDERS SEKTOR A</vt:lpstr>
      <vt:lpstr>STAKEHOLDERS SEKTOR B</vt:lpstr>
      <vt:lpstr>STAKEHOLDERS SEKTOR C</vt:lpstr>
      <vt:lpstr>STAKEHOLDERS SEKTOR D</vt:lpstr>
      <vt:lpstr>REKOMENDASI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RISET KEBIJAKAN</dc:title>
  <dc:creator>hp</dc:creator>
  <cp:lastModifiedBy>hp</cp:lastModifiedBy>
  <cp:revision>26</cp:revision>
  <dcterms:created xsi:type="dcterms:W3CDTF">2006-08-16T00:00:00Z</dcterms:created>
  <dcterms:modified xsi:type="dcterms:W3CDTF">2021-04-23T01:48:38Z</dcterms:modified>
</cp:coreProperties>
</file>