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s/slide47.xml" ContentType="application/vnd.openxmlformats-officedocument.presentationml.slide+xml"/>
  <Override PartName="/ppt/slides/slide56.xml" ContentType="application/vnd.openxmlformats-officedocument.presentationml.slide+xml"/>
  <Override PartName="/ppt/slides/slide58.xml" ContentType="application/vnd.openxmlformats-officedocument.presentationml.slide+xml"/>
  <Override PartName="/ppt/slides/slide67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s/slide45.xml" ContentType="application/vnd.openxmlformats-officedocument.presentationml.slide+xml"/>
  <Override PartName="/ppt/slides/slide54.xml" ContentType="application/vnd.openxmlformats-officedocument.presentationml.slide+xml"/>
  <Override PartName="/ppt/slides/slide65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slides/slide52.xml" ContentType="application/vnd.openxmlformats-officedocument.presentationml.slide+xml"/>
  <Override PartName="/ppt/slides/slide6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s/slide50.xml" ContentType="application/vnd.openxmlformats-officedocument.presentationml.slide+xml"/>
  <Override PartName="/ppt/slides/slide61.xml" ContentType="application/vnd.openxmlformats-officedocument.presentationml.slide+xml"/>
  <Override PartName="/ppt/slides/slide70.xml" ContentType="application/vnd.openxmlformats-officedocument.presentationml.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slides/slide59.xml" ContentType="application/vnd.openxmlformats-officedocument.presentationml.slide+xml"/>
  <Override PartName="/ppt/slides/slide6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s/slide57.xml" ContentType="application/vnd.openxmlformats-officedocument.presentationml.slide+xml"/>
  <Override PartName="/ppt/slides/slide66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slides/slide55.xml" ContentType="application/vnd.openxmlformats-officedocument.presentationml.slide+xml"/>
  <Override PartName="/ppt/slides/slide64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s/slide53.xml" ContentType="application/vnd.openxmlformats-officedocument.presentationml.slide+xml"/>
  <Override PartName="/ppt/slides/slide62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s/slide60.xml" ContentType="application/vnd.openxmlformats-officedocument.presentationml.slide+xml"/>
  <Override PartName="/ppt/tags/tag1.xml" ContentType="application/vnd.openxmlformats-officedocument.presentationml.tags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0.xml" ContentType="application/vnd.openxmlformats-officedocument.presentationml.slideLayout+xml"/>
  <Override PartName="/ppt/slides/slide8.xml" ContentType="application/vnd.openxmlformats-officedocument.presentationml.slide+xml"/>
  <Override PartName="/ppt/slides/slide49.xml" ContentType="application/vnd.openxmlformats-officedocument.presentationml.slide+xml"/>
  <Override PartName="/ppt/slides/slide69.xml" ContentType="application/vnd.openxmlformats-officedocument.presentationml.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4" r:id="rId2"/>
    <p:sldId id="335" r:id="rId3"/>
    <p:sldId id="333" r:id="rId4"/>
    <p:sldId id="334" r:id="rId5"/>
    <p:sldId id="266" r:id="rId6"/>
    <p:sldId id="269" r:id="rId7"/>
    <p:sldId id="267" r:id="rId8"/>
    <p:sldId id="272" r:id="rId9"/>
    <p:sldId id="270" r:id="rId10"/>
    <p:sldId id="271" r:id="rId11"/>
    <p:sldId id="273" r:id="rId12"/>
    <p:sldId id="281" r:id="rId13"/>
    <p:sldId id="274" r:id="rId14"/>
    <p:sldId id="275" r:id="rId15"/>
    <p:sldId id="276" r:id="rId16"/>
    <p:sldId id="332" r:id="rId17"/>
    <p:sldId id="277" r:id="rId18"/>
    <p:sldId id="278" r:id="rId19"/>
    <p:sldId id="279" r:id="rId20"/>
    <p:sldId id="280" r:id="rId21"/>
    <p:sldId id="282" r:id="rId22"/>
    <p:sldId id="283" r:id="rId23"/>
    <p:sldId id="284" r:id="rId24"/>
    <p:sldId id="285" r:id="rId25"/>
    <p:sldId id="286" r:id="rId26"/>
    <p:sldId id="287" r:id="rId27"/>
    <p:sldId id="288" r:id="rId28"/>
    <p:sldId id="289" r:id="rId29"/>
    <p:sldId id="290" r:id="rId30"/>
    <p:sldId id="330" r:id="rId31"/>
    <p:sldId id="301" r:id="rId32"/>
    <p:sldId id="331" r:id="rId33"/>
    <p:sldId id="300" r:id="rId34"/>
    <p:sldId id="291" r:id="rId35"/>
    <p:sldId id="292" r:id="rId36"/>
    <p:sldId id="293" r:id="rId37"/>
    <p:sldId id="294" r:id="rId38"/>
    <p:sldId id="295" r:id="rId39"/>
    <p:sldId id="296" r:id="rId40"/>
    <p:sldId id="297" r:id="rId41"/>
    <p:sldId id="298" r:id="rId42"/>
    <p:sldId id="299" r:id="rId43"/>
    <p:sldId id="302" r:id="rId44"/>
    <p:sldId id="303" r:id="rId45"/>
    <p:sldId id="304" r:id="rId46"/>
    <p:sldId id="305" r:id="rId47"/>
    <p:sldId id="306" r:id="rId48"/>
    <p:sldId id="307" r:id="rId49"/>
    <p:sldId id="308" r:id="rId50"/>
    <p:sldId id="309" r:id="rId51"/>
    <p:sldId id="310" r:id="rId52"/>
    <p:sldId id="311" r:id="rId53"/>
    <p:sldId id="312" r:id="rId54"/>
    <p:sldId id="313" r:id="rId55"/>
    <p:sldId id="314" r:id="rId56"/>
    <p:sldId id="315" r:id="rId57"/>
    <p:sldId id="316" r:id="rId58"/>
    <p:sldId id="317" r:id="rId59"/>
    <p:sldId id="323" r:id="rId60"/>
    <p:sldId id="324" r:id="rId61"/>
    <p:sldId id="325" r:id="rId62"/>
    <p:sldId id="318" r:id="rId63"/>
    <p:sldId id="319" r:id="rId64"/>
    <p:sldId id="320" r:id="rId65"/>
    <p:sldId id="321" r:id="rId66"/>
    <p:sldId id="322" r:id="rId67"/>
    <p:sldId id="329" r:id="rId68"/>
    <p:sldId id="326" r:id="rId69"/>
    <p:sldId id="327" r:id="rId70"/>
    <p:sldId id="328" r:id="rId71"/>
  </p:sldIdLst>
  <p:sldSz cx="9144000" cy="6858000" type="screen4x3"/>
  <p:notesSz cx="6858000" cy="9144000"/>
  <p:custDataLst>
    <p:tags r:id="rId72"/>
  </p:custDataLst>
  <p:defaultTextStyle>
    <a:defPPr>
      <a:defRPr lang="es-E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22C16"/>
    <a:srgbClr val="0C788E"/>
    <a:srgbClr val="025198"/>
    <a:srgbClr val="000099"/>
    <a:srgbClr val="1C1C1C"/>
    <a:srgbClr val="660066"/>
    <a:srgbClr val="000058"/>
    <a:srgbClr val="5F5F5F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horzBarState="maximized">
    <p:restoredLeft sz="15294" autoAdjust="0"/>
    <p:restoredTop sz="94652" autoAdjust="0"/>
  </p:normalViewPr>
  <p:slideViewPr>
    <p:cSldViewPr>
      <p:cViewPr>
        <p:scale>
          <a:sx n="66" d="100"/>
          <a:sy n="66" d="100"/>
        </p:scale>
        <p:origin x="-1518" y="-25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6" Type="http://schemas.openxmlformats.org/officeDocument/2006/relationships/tableStyles" Target="tableStyles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tags" Target="tags/tag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06272AC-50E6-4D97-8CF5-AB4F567D5B9C}" type="slidenum">
              <a:rPr lang="es-ES" altLang="en-US"/>
              <a:pPr/>
              <a:t>‹#›</a:t>
            </a:fld>
            <a:endParaRPr lang="es-ES" altLang="en-US"/>
          </a:p>
        </p:txBody>
      </p:sp>
    </p:spTree>
    <p:extLst>
      <p:ext uri="{BB962C8B-B14F-4D97-AF65-F5344CB8AC3E}">
        <p14:creationId xmlns="" xmlns:p14="http://schemas.microsoft.com/office/powerpoint/2010/main" val="33494427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35744E1-4A1B-4C75-A645-C38548550D86}" type="slidenum">
              <a:rPr lang="es-ES" altLang="en-US"/>
              <a:pPr/>
              <a:t>‹#›</a:t>
            </a:fld>
            <a:endParaRPr lang="es-ES" altLang="en-US"/>
          </a:p>
        </p:txBody>
      </p:sp>
    </p:spTree>
    <p:extLst>
      <p:ext uri="{BB962C8B-B14F-4D97-AF65-F5344CB8AC3E}">
        <p14:creationId xmlns="" xmlns:p14="http://schemas.microsoft.com/office/powerpoint/2010/main" val="41356810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8313000-9DC2-4549-BBDC-1FCF131B2C6B}" type="slidenum">
              <a:rPr lang="es-ES" altLang="en-US"/>
              <a:pPr/>
              <a:t>‹#›</a:t>
            </a:fld>
            <a:endParaRPr lang="es-ES" altLang="en-US"/>
          </a:p>
        </p:txBody>
      </p:sp>
    </p:spTree>
    <p:extLst>
      <p:ext uri="{BB962C8B-B14F-4D97-AF65-F5344CB8AC3E}">
        <p14:creationId xmlns="" xmlns:p14="http://schemas.microsoft.com/office/powerpoint/2010/main" val="25338435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173A0B0-EAEB-4B7C-94F7-75D7638AA700}" type="slidenum">
              <a:rPr lang="es-ES" altLang="en-US"/>
              <a:pPr/>
              <a:t>‹#›</a:t>
            </a:fld>
            <a:endParaRPr lang="es-ES" altLang="en-US"/>
          </a:p>
        </p:txBody>
      </p:sp>
    </p:spTree>
    <p:extLst>
      <p:ext uri="{BB962C8B-B14F-4D97-AF65-F5344CB8AC3E}">
        <p14:creationId xmlns="" xmlns:p14="http://schemas.microsoft.com/office/powerpoint/2010/main" val="14594671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D368C9E-8FC1-47F3-98BD-682996D3BA48}" type="slidenum">
              <a:rPr lang="es-ES" altLang="en-US"/>
              <a:pPr/>
              <a:t>‹#›</a:t>
            </a:fld>
            <a:endParaRPr lang="es-ES" altLang="en-US"/>
          </a:p>
        </p:txBody>
      </p:sp>
    </p:spTree>
    <p:extLst>
      <p:ext uri="{BB962C8B-B14F-4D97-AF65-F5344CB8AC3E}">
        <p14:creationId xmlns="" xmlns:p14="http://schemas.microsoft.com/office/powerpoint/2010/main" val="34325236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4CCF98E-0155-49D1-AA59-5362B805D47E}" type="slidenum">
              <a:rPr lang="es-ES" altLang="en-US"/>
              <a:pPr/>
              <a:t>‹#›</a:t>
            </a:fld>
            <a:endParaRPr lang="es-ES" altLang="en-US"/>
          </a:p>
        </p:txBody>
      </p:sp>
    </p:spTree>
    <p:extLst>
      <p:ext uri="{BB962C8B-B14F-4D97-AF65-F5344CB8AC3E}">
        <p14:creationId xmlns="" xmlns:p14="http://schemas.microsoft.com/office/powerpoint/2010/main" val="16459651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32F7805-838B-48E4-BDBD-C318787117FB}" type="slidenum">
              <a:rPr lang="es-ES" altLang="en-US"/>
              <a:pPr/>
              <a:t>‹#›</a:t>
            </a:fld>
            <a:endParaRPr lang="es-ES" altLang="en-US"/>
          </a:p>
        </p:txBody>
      </p:sp>
    </p:spTree>
    <p:extLst>
      <p:ext uri="{BB962C8B-B14F-4D97-AF65-F5344CB8AC3E}">
        <p14:creationId xmlns="" xmlns:p14="http://schemas.microsoft.com/office/powerpoint/2010/main" val="24155205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18EEDDC-17E3-4BCD-B123-FE689AA294BE}" type="slidenum">
              <a:rPr lang="es-ES" altLang="en-US"/>
              <a:pPr/>
              <a:t>‹#›</a:t>
            </a:fld>
            <a:endParaRPr lang="es-ES" altLang="en-US"/>
          </a:p>
        </p:txBody>
      </p:sp>
    </p:spTree>
    <p:extLst>
      <p:ext uri="{BB962C8B-B14F-4D97-AF65-F5344CB8AC3E}">
        <p14:creationId xmlns="" xmlns:p14="http://schemas.microsoft.com/office/powerpoint/2010/main" val="32077829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74B7B25-D829-4ED6-9BF2-13F9C101B008}" type="slidenum">
              <a:rPr lang="es-ES" altLang="en-US"/>
              <a:pPr/>
              <a:t>‹#›</a:t>
            </a:fld>
            <a:endParaRPr lang="es-ES" altLang="en-US"/>
          </a:p>
        </p:txBody>
      </p:sp>
    </p:spTree>
    <p:extLst>
      <p:ext uri="{BB962C8B-B14F-4D97-AF65-F5344CB8AC3E}">
        <p14:creationId xmlns="" xmlns:p14="http://schemas.microsoft.com/office/powerpoint/2010/main" val="25463152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A5868F5-F4F1-4722-AFC0-71A8D428145F}" type="slidenum">
              <a:rPr lang="es-ES" altLang="en-US"/>
              <a:pPr/>
              <a:t>‹#›</a:t>
            </a:fld>
            <a:endParaRPr lang="es-ES" altLang="en-US"/>
          </a:p>
        </p:txBody>
      </p:sp>
    </p:spTree>
    <p:extLst>
      <p:ext uri="{BB962C8B-B14F-4D97-AF65-F5344CB8AC3E}">
        <p14:creationId xmlns="" xmlns:p14="http://schemas.microsoft.com/office/powerpoint/2010/main" val="32664636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C6C6614-08A7-48C8-9C4F-83EB91869B05}" type="slidenum">
              <a:rPr lang="es-ES" altLang="en-US"/>
              <a:pPr/>
              <a:t>‹#›</a:t>
            </a:fld>
            <a:endParaRPr lang="es-ES" altLang="en-US"/>
          </a:p>
        </p:txBody>
      </p:sp>
    </p:spTree>
    <p:extLst>
      <p:ext uri="{BB962C8B-B14F-4D97-AF65-F5344CB8AC3E}">
        <p14:creationId xmlns="" xmlns:p14="http://schemas.microsoft.com/office/powerpoint/2010/main" val="40628914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s-ES" altLang="en-US" smtClean="0"/>
              <a:t>Haga clic para cambiar el estilo de título	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 altLang="en-US" smtClean="0"/>
              <a:t>Haga clic para modificar el estilo de texto del patrón</a:t>
            </a:r>
          </a:p>
          <a:p>
            <a:pPr lvl="1"/>
            <a:r>
              <a:rPr lang="es-ES" altLang="en-US" smtClean="0"/>
              <a:t>Segundo nivel</a:t>
            </a:r>
          </a:p>
          <a:p>
            <a:pPr lvl="2"/>
            <a:r>
              <a:rPr lang="es-ES" altLang="en-US" smtClean="0"/>
              <a:t>Tercer nivel</a:t>
            </a:r>
          </a:p>
          <a:p>
            <a:pPr lvl="3"/>
            <a:r>
              <a:rPr lang="es-ES" altLang="en-US" smtClean="0"/>
              <a:t>Cuarto nivel</a:t>
            </a:r>
          </a:p>
          <a:p>
            <a:pPr lvl="4"/>
            <a:r>
              <a:rPr lang="es-ES" altLang="en-US" smtClean="0"/>
              <a:t>Quinto nivel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s-ES" alt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s-ES" alt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C15A103C-F65C-4DC3-8FED-2E6E2777D752}" type="slidenum">
              <a:rPr lang="es-ES" altLang="en-US"/>
              <a:pPr/>
              <a:t>‹#›</a:t>
            </a:fld>
            <a:endParaRPr lang="es-E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2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6.png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8.png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9.png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png"/><Relationship Id="rId2" Type="http://schemas.openxmlformats.org/officeDocument/2006/relationships/image" Target="../media/image80.png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2.png"/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3.png"/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4.png"/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5.png"/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6.png"/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7.png"/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8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png"/><Relationship Id="rId2" Type="http://schemas.openxmlformats.org/officeDocument/2006/relationships/image" Target="../media/image89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8" name="Rectangle 110"/>
          <p:cNvSpPr>
            <a:spLocks noGrp="1" noChangeArrowheads="1"/>
          </p:cNvSpPr>
          <p:nvPr>
            <p:ph type="ctrTitle"/>
          </p:nvPr>
        </p:nvSpPr>
        <p:spPr>
          <a:xfrm>
            <a:off x="179512" y="3892600"/>
            <a:ext cx="6408712" cy="544512"/>
          </a:xfrm>
          <a:noFill/>
          <a:ln/>
        </p:spPr>
        <p:txBody>
          <a:bodyPr/>
          <a:lstStyle/>
          <a:p>
            <a:pPr algn="l"/>
            <a:r>
              <a:rPr lang="es-ES" altLang="en-US" sz="4000" b="1" dirty="0" smtClean="0">
                <a:solidFill>
                  <a:srgbClr val="1C1C1C"/>
                </a:solidFill>
              </a:rPr>
              <a:t>ENDOMEMBRANE SYSTEM</a:t>
            </a:r>
            <a:endParaRPr lang="es-ES" altLang="en-US" sz="4000" b="1" dirty="0">
              <a:solidFill>
                <a:srgbClr val="1C1C1C"/>
              </a:solidFill>
            </a:endParaRPr>
          </a:p>
        </p:txBody>
      </p:sp>
      <p:pic>
        <p:nvPicPr>
          <p:cNvPr id="7" name="Picture 6" descr="E:\gambar\Logo\01. UNILA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9131" y="147918"/>
            <a:ext cx="1071035" cy="1067038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8" name="TextBox 7"/>
          <p:cNvSpPr txBox="1"/>
          <p:nvPr/>
        </p:nvSpPr>
        <p:spPr>
          <a:xfrm>
            <a:off x="1643042" y="149346"/>
            <a:ext cx="664373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d-ID" sz="2400" b="1" dirty="0" smtClean="0">
                <a:solidFill>
                  <a:schemeClr val="bg1"/>
                </a:solidFill>
              </a:rPr>
              <a:t>PENDIDIKAN BIOLOGI</a:t>
            </a:r>
          </a:p>
          <a:p>
            <a:r>
              <a:rPr lang="id-ID" sz="2400" b="1" dirty="0" smtClean="0">
                <a:solidFill>
                  <a:schemeClr val="bg1"/>
                </a:solidFill>
              </a:rPr>
              <a:t>UNIVERSITAS LAMPUNG</a:t>
            </a:r>
            <a:endParaRPr lang="id-ID" sz="24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6097672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75656" y="274638"/>
            <a:ext cx="7344816" cy="1143000"/>
          </a:xfrm>
        </p:spPr>
        <p:txBody>
          <a:bodyPr/>
          <a:lstStyle/>
          <a:p>
            <a:r>
              <a:rPr lang="en-US" sz="4000" b="1" dirty="0" smtClean="0">
                <a:solidFill>
                  <a:schemeClr val="bg1"/>
                </a:solidFill>
                <a:latin typeface="Berlin Sans FB Demi" panose="020E0802020502020306" pitchFamily="34" charset="0"/>
              </a:rPr>
              <a:t>ENDOPLASMIC RETICULUM</a:t>
            </a:r>
            <a:endParaRPr lang="en-US" sz="4000" b="1" dirty="0">
              <a:solidFill>
                <a:schemeClr val="bg1"/>
              </a:solidFill>
              <a:latin typeface="Berlin Sans FB Demi" panose="020E0802020502020306" pitchFamily="34" charset="0"/>
            </a:endParaRPr>
          </a:p>
        </p:txBody>
      </p:sp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r="10325" b="48919"/>
          <a:stretch/>
        </p:blipFill>
        <p:spPr bwMode="auto">
          <a:xfrm>
            <a:off x="0" y="-27384"/>
            <a:ext cx="9144000" cy="33606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0" y="6608385"/>
            <a:ext cx="158417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 smtClean="0">
                <a:solidFill>
                  <a:schemeClr val="bg1"/>
                </a:solidFill>
              </a:rPr>
              <a:t>(Karp, 2010)</a:t>
            </a:r>
            <a:endParaRPr lang="en-US" sz="1200" b="1" dirty="0">
              <a:solidFill>
                <a:schemeClr val="bg1"/>
              </a:solidFill>
            </a:endParaRPr>
          </a:p>
        </p:txBody>
      </p:sp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96" y="3861048"/>
            <a:ext cx="9112340" cy="26642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35496" y="3284984"/>
            <a:ext cx="910850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/>
              <a:t>Syn</a:t>
            </a:r>
            <a:r>
              <a:rPr lang="en-US" dirty="0" smtClean="0"/>
              <a:t> secretory protein: 1.binds 2.bring 3.release 4.translocate</a:t>
            </a:r>
          </a:p>
          <a:p>
            <a:r>
              <a:rPr lang="en-US" dirty="0" err="1" smtClean="0"/>
              <a:t>Syn</a:t>
            </a:r>
            <a:r>
              <a:rPr lang="en-US" dirty="0" smtClean="0"/>
              <a:t> integral membrane protein 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4909668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96" y="188640"/>
            <a:ext cx="5080860" cy="66693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064" y="188640"/>
            <a:ext cx="3816424" cy="63424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7032612" y="1004541"/>
            <a:ext cx="190821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1.Modify </a:t>
            </a:r>
            <a:r>
              <a:rPr lang="en-US" dirty="0" err="1" smtClean="0"/>
              <a:t>enzym</a:t>
            </a:r>
            <a:endParaRPr lang="en-US" dirty="0" smtClean="0"/>
          </a:p>
          <a:p>
            <a:r>
              <a:rPr lang="en-US" dirty="0" smtClean="0"/>
              <a:t>2.Phos diff bud</a:t>
            </a:r>
          </a:p>
          <a:p>
            <a:r>
              <a:rPr lang="en-US" dirty="0" smtClean="0"/>
              <a:t>3.Phos removed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9159983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024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44408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15688" y="4509120"/>
            <a:ext cx="4028312" cy="22768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0" y="6608385"/>
            <a:ext cx="158417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 smtClean="0">
                <a:solidFill>
                  <a:schemeClr val="bg1"/>
                </a:solidFill>
              </a:rPr>
              <a:t>(</a:t>
            </a:r>
            <a:r>
              <a:rPr lang="en-US" sz="1200" b="1" dirty="0" err="1" smtClean="0">
                <a:solidFill>
                  <a:schemeClr val="bg1"/>
                </a:solidFill>
              </a:rPr>
              <a:t>Alberts</a:t>
            </a:r>
            <a:r>
              <a:rPr lang="en-US" sz="1200" b="1" dirty="0" smtClean="0">
                <a:solidFill>
                  <a:schemeClr val="bg1"/>
                </a:solidFill>
              </a:rPr>
              <a:t>, 2008)</a:t>
            </a:r>
            <a:endParaRPr lang="en-US" sz="12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4797521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bg1"/>
                </a:solidFill>
                <a:latin typeface="Berlin Sans FB Demi" panose="020E0802020502020306" pitchFamily="34" charset="0"/>
              </a:rPr>
              <a:t>GOLGI COMPLEX</a:t>
            </a:r>
            <a:endParaRPr lang="en-US" dirty="0">
              <a:solidFill>
                <a:schemeClr val="bg1"/>
              </a:solidFill>
              <a:latin typeface="Berlin Sans FB Demi" panose="020E0802020502020306" pitchFamily="34" charset="0"/>
            </a:endParaRPr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65432" y="1599456"/>
            <a:ext cx="6278568" cy="31683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8644" y="4797152"/>
            <a:ext cx="3555356" cy="20608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285720" y="2643182"/>
            <a:ext cx="2592288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61925" indent="-161925">
              <a:buFont typeface="Arial" panose="020B0604020202020204" pitchFamily="34" charset="0"/>
              <a:buChar char="•"/>
            </a:pPr>
            <a:r>
              <a:rPr lang="en-US" b="1" dirty="0" err="1" smtClean="0"/>
              <a:t>Aparatus</a:t>
            </a:r>
            <a:r>
              <a:rPr lang="en-US" b="1" dirty="0" smtClean="0"/>
              <a:t> = </a:t>
            </a:r>
            <a:r>
              <a:rPr lang="en-US" b="1" dirty="0" err="1" smtClean="0"/>
              <a:t>badan</a:t>
            </a:r>
            <a:r>
              <a:rPr lang="en-US" b="1" dirty="0" smtClean="0"/>
              <a:t> = </a:t>
            </a:r>
            <a:r>
              <a:rPr lang="en-US" b="1" dirty="0" err="1" smtClean="0"/>
              <a:t>kompleks</a:t>
            </a:r>
            <a:endParaRPr lang="id-ID" b="1" dirty="0" smtClean="0"/>
          </a:p>
          <a:p>
            <a:pPr marL="161925" indent="-161925">
              <a:buFont typeface="Arial" panose="020B0604020202020204" pitchFamily="34" charset="0"/>
              <a:buChar char="•"/>
            </a:pPr>
            <a:endParaRPr lang="id-ID" b="1" dirty="0" smtClean="0"/>
          </a:p>
          <a:p>
            <a:pPr marL="161925" indent="-161925">
              <a:buFont typeface="Arial" panose="020B0604020202020204" pitchFamily="34" charset="0"/>
              <a:buChar char="•"/>
            </a:pPr>
            <a:endParaRPr lang="id-ID" b="1" dirty="0" smtClean="0"/>
          </a:p>
          <a:p>
            <a:pPr marL="161925" indent="-161925">
              <a:buFont typeface="Arial" panose="020B0604020202020204" pitchFamily="34" charset="0"/>
              <a:buChar char="•"/>
            </a:pPr>
            <a:r>
              <a:rPr lang="id-ID" b="1" dirty="0" smtClean="0"/>
              <a:t>Sisternae</a:t>
            </a:r>
            <a:endParaRPr lang="en-US" b="1" dirty="0" smtClean="0"/>
          </a:p>
          <a:p>
            <a:pPr marL="161925" indent="-161925">
              <a:buFont typeface="Arial" panose="020B0604020202020204" pitchFamily="34" charset="0"/>
              <a:buChar char="•"/>
            </a:pPr>
            <a:r>
              <a:rPr lang="id-ID" b="1" dirty="0" smtClean="0"/>
              <a:t>Diktiosom</a:t>
            </a:r>
            <a:endParaRPr lang="en-US" b="1" dirty="0" smtClean="0"/>
          </a:p>
          <a:p>
            <a:pPr marL="161925" indent="-161925">
              <a:buFont typeface="Arial" panose="020B0604020202020204" pitchFamily="34" charset="0"/>
              <a:buChar char="•"/>
            </a:pPr>
            <a:endParaRPr lang="en-US" b="1" dirty="0" smtClean="0"/>
          </a:p>
          <a:p>
            <a:pPr marL="161925" indent="-161925">
              <a:buFont typeface="Arial" panose="020B0604020202020204" pitchFamily="34" charset="0"/>
              <a:buChar char="•"/>
            </a:pPr>
            <a:endParaRPr lang="en-US" b="1" dirty="0" smtClean="0"/>
          </a:p>
          <a:p>
            <a:pPr marL="161925" indent="-161925">
              <a:buFont typeface="Arial" panose="020B0604020202020204" pitchFamily="34" charset="0"/>
              <a:buChar char="•"/>
            </a:pPr>
            <a:endParaRPr lang="en-US" b="1" dirty="0"/>
          </a:p>
        </p:txBody>
      </p:sp>
    </p:spTree>
    <p:extLst>
      <p:ext uri="{BB962C8B-B14F-4D97-AF65-F5344CB8AC3E}">
        <p14:creationId xmlns="" xmlns:p14="http://schemas.microsoft.com/office/powerpoint/2010/main" val="35421388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bg1"/>
                </a:solidFill>
                <a:latin typeface="Berlin Sans FB Demi" panose="020E0802020502020306" pitchFamily="34" charset="0"/>
              </a:rPr>
              <a:t>GOLGI COMPLEX</a:t>
            </a:r>
            <a:endParaRPr lang="en-US" dirty="0"/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40" y="1628800"/>
            <a:ext cx="9149421" cy="37988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34646093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614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0200"/>
            <a:ext cx="9144000" cy="53933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747230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d-ID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 l="21413" t="25390" r="23682" b="9179"/>
          <a:stretch>
            <a:fillRect/>
          </a:stretch>
        </p:blipFill>
        <p:spPr bwMode="auto">
          <a:xfrm>
            <a:off x="214282" y="0"/>
            <a:ext cx="8707936" cy="65722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bg1"/>
                </a:solidFill>
                <a:latin typeface="Berlin Sans FB Demi" panose="020E0802020502020306" pitchFamily="34" charset="0"/>
              </a:rPr>
              <a:t>LYSOSOMES</a:t>
            </a:r>
            <a:endParaRPr lang="en-US" dirty="0">
              <a:solidFill>
                <a:schemeClr val="bg1"/>
              </a:solidFill>
              <a:latin typeface="Berlin Sans FB Demi" panose="020E0802020502020306" pitchFamily="34" charset="0"/>
            </a:endParaRPr>
          </a:p>
        </p:txBody>
      </p:sp>
      <p:pic>
        <p:nvPicPr>
          <p:cNvPr id="717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9360" y="3539688"/>
            <a:ext cx="5318503" cy="33456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628800"/>
            <a:ext cx="9137863" cy="18722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07504" y="3645024"/>
            <a:ext cx="3744416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61925" indent="-161925">
              <a:buFont typeface="Arial" panose="020B0604020202020204" pitchFamily="34" charset="0"/>
              <a:buChar char="•"/>
            </a:pPr>
            <a:r>
              <a:rPr lang="en-US" b="1" dirty="0" smtClean="0"/>
              <a:t>Enzyme: Phosphatase, nuclease, hydrolase, protease  </a:t>
            </a:r>
          </a:p>
          <a:p>
            <a:pPr marL="161925" indent="-161925">
              <a:buFont typeface="Arial" panose="020B0604020202020204" pitchFamily="34" charset="0"/>
              <a:buChar char="•"/>
            </a:pPr>
            <a:r>
              <a:rPr lang="en-US" b="1" dirty="0" smtClean="0"/>
              <a:t>Primer &amp; seconder</a:t>
            </a:r>
          </a:p>
          <a:p>
            <a:pPr marL="161925" indent="-161925">
              <a:buFont typeface="Arial" panose="020B0604020202020204" pitchFamily="34" charset="0"/>
              <a:buChar char="•"/>
            </a:pPr>
            <a:r>
              <a:rPr lang="en-US" b="1" dirty="0" err="1" smtClean="0"/>
              <a:t>Heterophagy</a:t>
            </a:r>
            <a:endParaRPr lang="en-US" b="1" dirty="0" smtClean="0"/>
          </a:p>
          <a:p>
            <a:pPr marL="161925" indent="-161925">
              <a:buFont typeface="Arial" panose="020B0604020202020204" pitchFamily="34" charset="0"/>
              <a:buChar char="•"/>
            </a:pPr>
            <a:r>
              <a:rPr lang="en-US" b="1" dirty="0" smtClean="0"/>
              <a:t>Autophagy</a:t>
            </a:r>
          </a:p>
          <a:p>
            <a:pPr marL="161925" indent="-161925">
              <a:buFont typeface="Arial" panose="020B0604020202020204" pitchFamily="34" charset="0"/>
              <a:buChar char="•"/>
            </a:pPr>
            <a:endParaRPr lang="en-US" b="1" dirty="0" smtClean="0"/>
          </a:p>
          <a:p>
            <a:pPr marL="161925" indent="-161925">
              <a:buFont typeface="Arial" panose="020B0604020202020204" pitchFamily="34" charset="0"/>
              <a:buChar char="•"/>
            </a:pPr>
            <a:endParaRPr lang="en-US" b="1" dirty="0" smtClean="0"/>
          </a:p>
        </p:txBody>
      </p:sp>
    </p:spTree>
    <p:extLst>
      <p:ext uri="{BB962C8B-B14F-4D97-AF65-F5344CB8AC3E}">
        <p14:creationId xmlns="" xmlns:p14="http://schemas.microsoft.com/office/powerpoint/2010/main" val="25099282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819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278502"/>
            <a:ext cx="4536504" cy="66565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52" y="4167723"/>
            <a:ext cx="4371975" cy="2752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71" y="332655"/>
            <a:ext cx="4464099" cy="38350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23176993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bg1"/>
                </a:solidFill>
                <a:latin typeface="Berlin Sans FB Demi" panose="020E0802020502020306" pitchFamily="34" charset="0"/>
              </a:rPr>
              <a:t>VACUOLES</a:t>
            </a:r>
            <a:endParaRPr lang="en-US" dirty="0">
              <a:solidFill>
                <a:schemeClr val="bg1"/>
              </a:solidFill>
              <a:latin typeface="Berlin Sans FB Demi" panose="020E0802020502020306" pitchFamily="34" charset="0"/>
            </a:endParaRPr>
          </a:p>
        </p:txBody>
      </p:sp>
      <p:pic>
        <p:nvPicPr>
          <p:cNvPr id="921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754" y="1600200"/>
            <a:ext cx="9040246" cy="5257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3315003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id-ID" dirty="0" smtClean="0"/>
              <a:t>Metionin    (AUG)-</a:t>
            </a:r>
          </a:p>
          <a:p>
            <a:pPr marL="514350" indent="-514350">
              <a:buFont typeface="+mj-lt"/>
              <a:buAutoNum type="arabicPeriod"/>
            </a:pPr>
            <a:r>
              <a:rPr lang="id-ID" dirty="0" smtClean="0"/>
              <a:t>Leusin       (CUA)</a:t>
            </a:r>
          </a:p>
          <a:p>
            <a:pPr marL="514350" indent="-514350">
              <a:buFont typeface="+mj-lt"/>
              <a:buAutoNum type="arabicPeriod"/>
            </a:pPr>
            <a:r>
              <a:rPr lang="id-ID" dirty="0" smtClean="0"/>
              <a:t>Alanin        (GCU)</a:t>
            </a:r>
          </a:p>
          <a:p>
            <a:pPr marL="514350" indent="-514350">
              <a:buFont typeface="+mj-lt"/>
              <a:buAutoNum type="arabicPeriod"/>
            </a:pPr>
            <a:r>
              <a:rPr lang="id-ID" dirty="0" smtClean="0"/>
              <a:t>Asparagin (GAC)</a:t>
            </a:r>
            <a:endParaRPr lang="id-ID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/>
          <a:srcRect l="30197" t="22461" r="31369" b="21875"/>
          <a:stretch>
            <a:fillRect/>
          </a:stretch>
        </p:blipFill>
        <p:spPr bwMode="auto">
          <a:xfrm>
            <a:off x="4572000" y="642918"/>
            <a:ext cx="4214842" cy="57864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bg1"/>
                </a:solidFill>
                <a:latin typeface="Berlin Sans FB Demi" panose="020E0802020502020306" pitchFamily="34" charset="0"/>
              </a:rPr>
              <a:t>VACUOLES</a:t>
            </a:r>
            <a:endParaRPr lang="en-US" dirty="0">
              <a:solidFill>
                <a:schemeClr val="bg1"/>
              </a:solidFill>
              <a:latin typeface="Berlin Sans FB Demi" panose="020E0802020502020306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700808"/>
            <a:ext cx="8229600" cy="4425355"/>
          </a:xfrm>
        </p:spPr>
        <p:txBody>
          <a:bodyPr/>
          <a:lstStyle/>
          <a:p>
            <a:r>
              <a:rPr lang="en-US" sz="2800" dirty="0" smtClean="0"/>
              <a:t>90 % volume plant cells</a:t>
            </a:r>
          </a:p>
          <a:p>
            <a:r>
              <a:rPr lang="en-US" sz="2800" dirty="0" smtClean="0"/>
              <a:t>Stored: ions, sugars, amino acids, proteins, polysaccharides, toxic, pigment, weapon (cyanide)</a:t>
            </a:r>
          </a:p>
          <a:p>
            <a:r>
              <a:rPr lang="en-US" sz="2800" dirty="0" err="1" smtClean="0"/>
              <a:t>Tonoplast</a:t>
            </a:r>
            <a:r>
              <a:rPr lang="en-US" sz="2800" dirty="0" smtClean="0"/>
              <a:t>: pump ions</a:t>
            </a:r>
          </a:p>
          <a:p>
            <a:r>
              <a:rPr lang="en-US" sz="2800" dirty="0" smtClean="0"/>
              <a:t>Water enter by osmosis</a:t>
            </a:r>
          </a:p>
          <a:p>
            <a:r>
              <a:rPr lang="en-US" sz="2800" dirty="0" err="1" smtClean="0"/>
              <a:t>Interceluler</a:t>
            </a:r>
            <a:r>
              <a:rPr lang="en-US" sz="2800" dirty="0" smtClean="0"/>
              <a:t> digestion hydrolase</a:t>
            </a:r>
          </a:p>
          <a:p>
            <a:endParaRPr lang="en-US" sz="2800" dirty="0" smtClean="0"/>
          </a:p>
          <a:p>
            <a:endParaRPr lang="en-US" sz="2800" dirty="0"/>
          </a:p>
        </p:txBody>
      </p:sp>
    </p:spTree>
    <p:extLst>
      <p:ext uri="{BB962C8B-B14F-4D97-AF65-F5344CB8AC3E}">
        <p14:creationId xmlns="" xmlns:p14="http://schemas.microsoft.com/office/powerpoint/2010/main" val="29522959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bg1"/>
                </a:solidFill>
                <a:latin typeface="Berlin Sans FB Demi" panose="020E0802020502020306" pitchFamily="34" charset="0"/>
              </a:rPr>
              <a:t>PEROXISOMES</a:t>
            </a:r>
            <a:endParaRPr lang="en-US" dirty="0">
              <a:solidFill>
                <a:schemeClr val="bg1"/>
              </a:solidFill>
              <a:latin typeface="Berlin Sans FB Demi" panose="020E0802020502020306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9512" y="1700808"/>
            <a:ext cx="3786789" cy="4425355"/>
          </a:xfrm>
        </p:spPr>
        <p:txBody>
          <a:bodyPr/>
          <a:lstStyle/>
          <a:p>
            <a:r>
              <a:rPr lang="en-US" sz="2400" b="1" dirty="0" smtClean="0"/>
              <a:t>Enzyme produce H</a:t>
            </a:r>
            <a:r>
              <a:rPr lang="en-US" sz="2400" b="1" baseline="-25000" dirty="0" smtClean="0"/>
              <a:t>2</a:t>
            </a:r>
            <a:r>
              <a:rPr lang="en-US" sz="2400" b="1" dirty="0" smtClean="0"/>
              <a:t>O</a:t>
            </a:r>
            <a:r>
              <a:rPr lang="en-US" sz="2400" b="1" baseline="-25000" dirty="0" smtClean="0"/>
              <a:t>2</a:t>
            </a:r>
            <a:endParaRPr lang="en-US" sz="2400" b="1" dirty="0" smtClean="0"/>
          </a:p>
          <a:p>
            <a:r>
              <a:rPr lang="en-US" sz="2400" b="1" dirty="0" smtClean="0"/>
              <a:t>Break fatty acid</a:t>
            </a:r>
          </a:p>
          <a:p>
            <a:r>
              <a:rPr lang="en-US" sz="2400" b="1" dirty="0" smtClean="0"/>
              <a:t>Convert H</a:t>
            </a:r>
            <a:r>
              <a:rPr lang="en-US" sz="2400" b="1" baseline="-25000" dirty="0" smtClean="0"/>
              <a:t>2</a:t>
            </a:r>
            <a:r>
              <a:rPr lang="en-US" sz="2400" b="1" dirty="0" smtClean="0"/>
              <a:t>O</a:t>
            </a:r>
            <a:r>
              <a:rPr lang="en-US" sz="2400" b="1" baseline="-25000" dirty="0" smtClean="0"/>
              <a:t>2</a:t>
            </a:r>
            <a:r>
              <a:rPr lang="en-US" sz="2400" b="1" dirty="0" smtClean="0"/>
              <a:t> to water</a:t>
            </a:r>
          </a:p>
          <a:p>
            <a:r>
              <a:rPr lang="en-US" sz="2400" b="1" dirty="0" smtClean="0"/>
              <a:t>In liver: detoxify alcohol</a:t>
            </a:r>
          </a:p>
          <a:p>
            <a:r>
              <a:rPr lang="en-US" sz="2400" b="1" dirty="0" err="1" smtClean="0"/>
              <a:t>Glyoxysomes</a:t>
            </a:r>
            <a:r>
              <a:rPr lang="en-US" sz="2400" b="1" dirty="0" smtClean="0"/>
              <a:t> plant seeds: fatty acid to sugar</a:t>
            </a:r>
          </a:p>
          <a:p>
            <a:pPr marL="0" indent="0">
              <a:buNone/>
            </a:pPr>
            <a:r>
              <a:rPr lang="en-US" sz="2400" b="1" dirty="0" smtClean="0"/>
              <a:t>  </a:t>
            </a:r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66301" y="1521520"/>
            <a:ext cx="5177700" cy="53638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7095072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229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489" y="258768"/>
            <a:ext cx="5417724" cy="63385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22881214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bg1"/>
                </a:solidFill>
                <a:latin typeface="Berlin Sans FB Demi" panose="020E0802020502020306" pitchFamily="34" charset="0"/>
              </a:rPr>
              <a:t>METABOLISME</a:t>
            </a:r>
            <a:endParaRPr lang="en-US" dirty="0">
              <a:solidFill>
                <a:schemeClr val="bg1"/>
              </a:solidFill>
              <a:latin typeface="Berlin Sans FB Demi" panose="020E0802020502020306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400" b="1" dirty="0" smtClean="0"/>
              <a:t>The totality of an organism’s chemical reactions</a:t>
            </a:r>
          </a:p>
          <a:p>
            <a:r>
              <a:rPr lang="en-US" sz="2400" b="1" dirty="0" smtClean="0"/>
              <a:t>A metabolic pathway begins with specific molecule, altered, resulting product</a:t>
            </a:r>
          </a:p>
          <a:p>
            <a:r>
              <a:rPr lang="en-US" sz="2400" b="1" dirty="0" smtClean="0"/>
              <a:t>Catabolic : release energy, complex -&gt; simple</a:t>
            </a:r>
          </a:p>
          <a:p>
            <a:r>
              <a:rPr lang="en-US" sz="2400" b="1" dirty="0" smtClean="0"/>
              <a:t>Anabolic : simple -&gt; complex</a:t>
            </a:r>
          </a:p>
          <a:p>
            <a:endParaRPr lang="en-US" sz="2400" b="1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2184" y="4221088"/>
            <a:ext cx="7459906" cy="16561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29628400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>
              <a:solidFill>
                <a:schemeClr val="bg1"/>
              </a:solidFill>
              <a:latin typeface="Berlin Sans FB Demi" panose="020E0802020502020306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sz="2400" b="1" dirty="0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71950" y="2747789"/>
            <a:ext cx="4972050" cy="408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408"/>
            <a:ext cx="5392646" cy="33535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19815118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9067" t="4153" r="50312" b="62891"/>
          <a:stretch/>
        </p:blipFill>
        <p:spPr bwMode="auto">
          <a:xfrm>
            <a:off x="971600" y="-78576"/>
            <a:ext cx="7105104" cy="69652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39816476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67488"/>
            <a:ext cx="8964488" cy="60698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21362566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0"/>
            <a:ext cx="8517055" cy="6894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2602557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40" y="13396"/>
            <a:ext cx="5760639" cy="6844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21746010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bg1"/>
                </a:solidFill>
                <a:latin typeface="Berlin Sans FB Demi" panose="020E0802020502020306" pitchFamily="34" charset="0"/>
              </a:rPr>
              <a:t>MITOKONDRIA</a:t>
            </a:r>
            <a:endParaRPr lang="en-US" dirty="0">
              <a:solidFill>
                <a:schemeClr val="bg1"/>
              </a:solidFill>
              <a:latin typeface="Berlin Sans FB Demi" panose="020E0802020502020306" pitchFamily="34" charset="0"/>
            </a:endParaRPr>
          </a:p>
        </p:txBody>
      </p:sp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865820"/>
            <a:ext cx="8947017" cy="3939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26335257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43108" y="357166"/>
            <a:ext cx="6186502" cy="1143000"/>
          </a:xfrm>
        </p:spPr>
        <p:txBody>
          <a:bodyPr/>
          <a:lstStyle/>
          <a:p>
            <a:pPr algn="l"/>
            <a:r>
              <a:rPr lang="id-ID" sz="2800" dirty="0" smtClean="0">
                <a:solidFill>
                  <a:schemeClr val="bg1"/>
                </a:solidFill>
              </a:rPr>
              <a:t>Kompetensi yang diharapkan setelah mempelajari bab ini yaitu:</a:t>
            </a:r>
            <a:br>
              <a:rPr lang="id-ID" sz="2800" dirty="0" smtClean="0">
                <a:solidFill>
                  <a:schemeClr val="bg1"/>
                </a:solidFill>
              </a:rPr>
            </a:br>
            <a:endParaRPr lang="id-ID" sz="2800" dirty="0">
              <a:solidFill>
                <a:schemeClr val="bg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lvl="0" indent="-457200">
              <a:buFont typeface="+mj-lt"/>
              <a:buAutoNum type="arabicPeriod"/>
            </a:pPr>
            <a:r>
              <a:rPr lang="id-ID" sz="2400" dirty="0" smtClean="0"/>
              <a:t>M</a:t>
            </a:r>
            <a:r>
              <a:rPr lang="de-DE" sz="2400" dirty="0" smtClean="0"/>
              <a:t>en</a:t>
            </a:r>
            <a:r>
              <a:rPr lang="en-US" sz="2400" dirty="0" err="1" smtClean="0"/>
              <a:t>jelaskan</a:t>
            </a:r>
            <a:r>
              <a:rPr lang="de-DE" sz="2400" dirty="0" smtClean="0"/>
              <a:t> struktur retikulum endoplasma, dan kompleks Golgi beserta komponen penyusunnya. </a:t>
            </a:r>
            <a:endParaRPr lang="id-ID" sz="2400" dirty="0" smtClean="0"/>
          </a:p>
          <a:p>
            <a:pPr marL="457200" lvl="0" indent="-457200">
              <a:buFont typeface="+mj-lt"/>
              <a:buAutoNum type="arabicPeriod"/>
            </a:pPr>
            <a:r>
              <a:rPr lang="id-ID" sz="2400" dirty="0" smtClean="0"/>
              <a:t>M</a:t>
            </a:r>
            <a:r>
              <a:rPr lang="de-DE" sz="2400" dirty="0" smtClean="0"/>
              <a:t>enjelaskan proses biosintesis protein, glikosilasi, fosfolipid dan kolesterol  </a:t>
            </a:r>
            <a:endParaRPr lang="id-ID" sz="2400" dirty="0" smtClean="0"/>
          </a:p>
          <a:p>
            <a:pPr marL="457200" lvl="0" indent="-457200">
              <a:buFont typeface="+mj-lt"/>
              <a:buAutoNum type="arabicPeriod"/>
            </a:pPr>
            <a:r>
              <a:rPr lang="id-ID" sz="2400" dirty="0" smtClean="0"/>
              <a:t>M</a:t>
            </a:r>
            <a:r>
              <a:rPr lang="en-US" sz="2400" dirty="0" err="1" smtClean="0"/>
              <a:t>enganalisis</a:t>
            </a:r>
            <a:r>
              <a:rPr lang="de-DE" sz="2400" dirty="0" smtClean="0"/>
              <a:t> proses detoksifikasi.</a:t>
            </a:r>
            <a:endParaRPr lang="id-ID" sz="2400" dirty="0" smtClean="0"/>
          </a:p>
          <a:p>
            <a:pPr marL="457200" lvl="0" indent="-457200">
              <a:buFont typeface="+mj-lt"/>
              <a:buAutoNum type="arabicPeriod"/>
            </a:pPr>
            <a:r>
              <a:rPr lang="id-ID" sz="2400" dirty="0" smtClean="0"/>
              <a:t>M</a:t>
            </a:r>
            <a:r>
              <a:rPr lang="en-US" sz="2400" dirty="0" err="1" smtClean="0"/>
              <a:t>embuat</a:t>
            </a:r>
            <a:r>
              <a:rPr lang="en-US" sz="2400" dirty="0" smtClean="0"/>
              <a:t> </a:t>
            </a:r>
            <a:r>
              <a:rPr lang="en-US" sz="2400" dirty="0" err="1" smtClean="0"/>
              <a:t>kesimpulan</a:t>
            </a:r>
            <a:r>
              <a:rPr lang="en-US" sz="2400" dirty="0" smtClean="0"/>
              <a:t> </a:t>
            </a:r>
            <a:r>
              <a:rPr lang="en-US" sz="2400" dirty="0" err="1" smtClean="0"/>
              <a:t>materi</a:t>
            </a:r>
            <a:r>
              <a:rPr lang="en-US" sz="2400" dirty="0" smtClean="0"/>
              <a:t> </a:t>
            </a:r>
            <a:r>
              <a:rPr lang="en-US" sz="2400" dirty="0" err="1" smtClean="0"/>
              <a:t>pembelajaran</a:t>
            </a:r>
            <a:r>
              <a:rPr lang="en-US" sz="2400" dirty="0" smtClean="0"/>
              <a:t> </a:t>
            </a:r>
            <a:r>
              <a:rPr lang="en-US" sz="2400" dirty="0" err="1" smtClean="0"/>
              <a:t>sesuai</a:t>
            </a:r>
            <a:r>
              <a:rPr lang="en-US" sz="2400" dirty="0" smtClean="0"/>
              <a:t> </a:t>
            </a:r>
            <a:r>
              <a:rPr lang="en-US" sz="2400" dirty="0" err="1" smtClean="0"/>
              <a:t>dengan</a:t>
            </a:r>
            <a:r>
              <a:rPr lang="en-US" sz="2400" dirty="0" smtClean="0"/>
              <a:t> </a:t>
            </a:r>
            <a:r>
              <a:rPr lang="en-US" sz="2400" dirty="0" err="1" smtClean="0"/>
              <a:t>informasi</a:t>
            </a:r>
            <a:r>
              <a:rPr lang="en-US" sz="2400" dirty="0" smtClean="0"/>
              <a:t> yang </a:t>
            </a:r>
            <a:r>
              <a:rPr lang="en-US" sz="2400" dirty="0" err="1" smtClean="0"/>
              <a:t>di</a:t>
            </a:r>
            <a:r>
              <a:rPr lang="id-ID" sz="2400" dirty="0" smtClean="0"/>
              <a:t>-</a:t>
            </a:r>
            <a:r>
              <a:rPr lang="en-US" sz="2400" dirty="0" err="1" smtClean="0"/>
              <a:t>peroleh</a:t>
            </a:r>
            <a:r>
              <a:rPr lang="en-US" sz="2400" dirty="0" smtClean="0"/>
              <a:t> </a:t>
            </a:r>
            <a:r>
              <a:rPr lang="en-US" sz="2400" dirty="0" err="1" smtClean="0"/>
              <a:t>dengan</a:t>
            </a:r>
            <a:r>
              <a:rPr lang="en-US" sz="2400" dirty="0" smtClean="0"/>
              <a:t> </a:t>
            </a:r>
            <a:r>
              <a:rPr lang="en-US" sz="2400" dirty="0" err="1" smtClean="0"/>
              <a:t>predikat</a:t>
            </a:r>
            <a:r>
              <a:rPr lang="en-US" sz="2400" dirty="0" smtClean="0"/>
              <a:t> “</a:t>
            </a:r>
            <a:r>
              <a:rPr lang="en-US" sz="2400" dirty="0" err="1" smtClean="0"/>
              <a:t>sangat</a:t>
            </a:r>
            <a:r>
              <a:rPr lang="en-US" sz="2400" dirty="0" smtClean="0"/>
              <a:t> </a:t>
            </a:r>
            <a:r>
              <a:rPr lang="en-US" sz="2400" dirty="0" err="1" smtClean="0"/>
              <a:t>baik</a:t>
            </a:r>
            <a:r>
              <a:rPr lang="en-US" sz="2400" dirty="0" smtClean="0"/>
              <a:t>”.</a:t>
            </a:r>
            <a:endParaRPr lang="id-ID" sz="2400" dirty="0" smtClean="0"/>
          </a:p>
          <a:p>
            <a:pPr marL="457200" lvl="0" indent="-457200">
              <a:buFont typeface="+mj-lt"/>
              <a:buAutoNum type="arabicPeriod"/>
            </a:pPr>
            <a:r>
              <a:rPr lang="id-ID" sz="2400" dirty="0" smtClean="0"/>
              <a:t>M</a:t>
            </a:r>
            <a:r>
              <a:rPr lang="en-US" sz="2400" dirty="0" err="1" smtClean="0"/>
              <a:t>empresentasikan</a:t>
            </a:r>
            <a:r>
              <a:rPr lang="en-US" sz="2400" dirty="0" smtClean="0"/>
              <a:t> </a:t>
            </a:r>
            <a:r>
              <a:rPr lang="en-US" sz="2400" dirty="0" err="1" smtClean="0"/>
              <a:t>hasil</a:t>
            </a:r>
            <a:r>
              <a:rPr lang="en-US" sz="2400" dirty="0" smtClean="0"/>
              <a:t> </a:t>
            </a:r>
            <a:r>
              <a:rPr lang="en-US" sz="2400" dirty="0" err="1" smtClean="0"/>
              <a:t>kerja</a:t>
            </a:r>
            <a:r>
              <a:rPr lang="en-US" sz="2400" dirty="0" smtClean="0"/>
              <a:t> (LKM) </a:t>
            </a:r>
            <a:r>
              <a:rPr lang="en-US" sz="2400" dirty="0" err="1" smtClean="0"/>
              <a:t>dengan</a:t>
            </a:r>
            <a:r>
              <a:rPr lang="en-US" sz="2400" dirty="0" smtClean="0"/>
              <a:t> </a:t>
            </a:r>
            <a:r>
              <a:rPr lang="en-US" sz="2400" dirty="0" err="1" smtClean="0"/>
              <a:t>predikat</a:t>
            </a:r>
            <a:r>
              <a:rPr lang="en-US" sz="2400" dirty="0" smtClean="0"/>
              <a:t> “</a:t>
            </a:r>
            <a:r>
              <a:rPr lang="en-US" sz="2400" dirty="0" err="1" smtClean="0"/>
              <a:t>Cakap</a:t>
            </a:r>
            <a:r>
              <a:rPr lang="id-ID" sz="2400" dirty="0" smtClean="0"/>
              <a:t>.</a:t>
            </a:r>
          </a:p>
          <a:p>
            <a:pPr marL="457200" indent="-457200">
              <a:buFont typeface="+mj-lt"/>
              <a:buAutoNum type="arabicPeriod"/>
            </a:pPr>
            <a:endParaRPr lang="id-ID" sz="2400" dirty="0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122" y="0"/>
            <a:ext cx="6372200" cy="68073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26513" y="9204"/>
            <a:ext cx="4317488" cy="3563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13196620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bg1"/>
                </a:solidFill>
                <a:latin typeface="Berlin Sans FB Demi" panose="020E0802020502020306" pitchFamily="34" charset="0"/>
              </a:rPr>
              <a:t>MITOKONDRIA</a:t>
            </a:r>
            <a:endParaRPr lang="en-US" dirty="0">
              <a:solidFill>
                <a:schemeClr val="bg1"/>
              </a:solidFill>
              <a:latin typeface="Berlin Sans FB Demi" panose="020E0802020502020306" pitchFamily="34" charset="0"/>
            </a:endParaRPr>
          </a:p>
        </p:txBody>
      </p:sp>
      <p:pic>
        <p:nvPicPr>
          <p:cNvPr id="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7" y="-108617"/>
            <a:ext cx="7451907" cy="69666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447648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2052" name="Picture 4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756" y="764704"/>
            <a:ext cx="9105244" cy="60932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42121459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bg1"/>
                </a:solidFill>
                <a:latin typeface="Berlin Sans FB Demi" panose="020E0802020502020306" pitchFamily="34" charset="0"/>
              </a:rPr>
              <a:t>RESPIRASI SELULER</a:t>
            </a:r>
            <a:endParaRPr lang="en-US" dirty="0">
              <a:solidFill>
                <a:schemeClr val="bg1"/>
              </a:solidFill>
              <a:latin typeface="Berlin Sans FB Demi" panose="020E0802020502020306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9512" y="1600200"/>
            <a:ext cx="8712968" cy="4525963"/>
          </a:xfrm>
        </p:spPr>
        <p:txBody>
          <a:bodyPr/>
          <a:lstStyle/>
          <a:p>
            <a:r>
              <a:rPr lang="en-US" sz="2400" b="1" dirty="0" smtClean="0"/>
              <a:t>Catabolic pathway</a:t>
            </a:r>
          </a:p>
          <a:p>
            <a:r>
              <a:rPr lang="en-US" sz="2400" b="1" dirty="0" smtClean="0"/>
              <a:t>Organic c + Oxygen -&gt; </a:t>
            </a:r>
            <a:r>
              <a:rPr lang="en-US" sz="2400" b="1" dirty="0" err="1" smtClean="0"/>
              <a:t>Carbondioxide</a:t>
            </a:r>
            <a:r>
              <a:rPr lang="en-US" sz="2400" b="1" dirty="0" smtClean="0"/>
              <a:t> + Water + Energy</a:t>
            </a:r>
          </a:p>
          <a:p>
            <a:r>
              <a:rPr lang="en-US" sz="2400" b="1" dirty="0" smtClean="0"/>
              <a:t>Redox Reactions : Oxidation &amp; Reduction</a:t>
            </a:r>
          </a:p>
          <a:p>
            <a:r>
              <a:rPr lang="en-US" sz="2400" b="1" dirty="0" smtClean="0"/>
              <a:t>NAD (</a:t>
            </a:r>
            <a:r>
              <a:rPr lang="en-US" sz="2400" b="1" dirty="0" err="1" smtClean="0"/>
              <a:t>nicotinamide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adenin</a:t>
            </a:r>
            <a:r>
              <a:rPr lang="en-US" sz="2400" b="1" dirty="0" smtClean="0"/>
              <a:t> dinucleotide)</a:t>
            </a:r>
          </a:p>
          <a:p>
            <a:r>
              <a:rPr lang="en-US" sz="2400" b="1" dirty="0" smtClean="0"/>
              <a:t>FAD (</a:t>
            </a:r>
            <a:r>
              <a:rPr lang="en-US" sz="2400" b="1" dirty="0" err="1" smtClean="0"/>
              <a:t>flavin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adenin</a:t>
            </a:r>
            <a:r>
              <a:rPr lang="en-US" sz="2400" b="1" dirty="0" smtClean="0"/>
              <a:t> dinucleotide)</a:t>
            </a:r>
          </a:p>
          <a:p>
            <a:r>
              <a:rPr lang="en-US" sz="2400" b="1" dirty="0" smtClean="0"/>
              <a:t>Stages:</a:t>
            </a:r>
          </a:p>
          <a:p>
            <a:r>
              <a:rPr lang="en-US" sz="2400" b="1" dirty="0"/>
              <a:t>1. Glycolysis</a:t>
            </a:r>
          </a:p>
          <a:p>
            <a:pPr marL="690563" lvl="3" indent="-344488">
              <a:buNone/>
            </a:pPr>
            <a:r>
              <a:rPr lang="en-US" sz="2400" b="1" dirty="0" smtClean="0"/>
              <a:t>2</a:t>
            </a:r>
            <a:r>
              <a:rPr lang="en-US" sz="2400" b="1" dirty="0"/>
              <a:t>. Pyruvate oxidation &amp; citric acid cycle</a:t>
            </a:r>
          </a:p>
          <a:p>
            <a:pPr marL="690563" lvl="3" indent="-344488">
              <a:buNone/>
            </a:pPr>
            <a:r>
              <a:rPr lang="en-US" sz="2400" b="1" dirty="0" smtClean="0"/>
              <a:t>3</a:t>
            </a:r>
            <a:r>
              <a:rPr lang="en-US" sz="2400" b="1" dirty="0"/>
              <a:t>. Oxidative phosphorylation (e-transport </a:t>
            </a:r>
            <a:r>
              <a:rPr lang="en-US" sz="2400" b="1" dirty="0" smtClean="0"/>
              <a:t>&amp; chemiosmosis </a:t>
            </a:r>
            <a:endParaRPr lang="en-US" sz="2400" b="1" dirty="0"/>
          </a:p>
          <a:p>
            <a:pPr marL="0" indent="0">
              <a:buNone/>
            </a:pPr>
            <a:endParaRPr lang="en-US" sz="2400" b="1" dirty="0" smtClean="0"/>
          </a:p>
          <a:p>
            <a:endParaRPr lang="en-US" sz="2400" b="1" dirty="0"/>
          </a:p>
        </p:txBody>
      </p:sp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3808" y="3789040"/>
            <a:ext cx="6102012" cy="936104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1243222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717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56" y="0"/>
            <a:ext cx="9133944" cy="57959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24742953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8195" name="Picture 3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7684" t="1908" r="4973" b="56934"/>
          <a:stretch/>
        </p:blipFill>
        <p:spPr bwMode="auto">
          <a:xfrm>
            <a:off x="-6896" y="1544216"/>
            <a:ext cx="9310096" cy="53012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8468204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9218" name="Picture 2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9312" t="43662" r="4973" b="22666"/>
          <a:stretch/>
        </p:blipFill>
        <p:spPr bwMode="auto">
          <a:xfrm>
            <a:off x="-1" y="2276872"/>
            <a:ext cx="9101811" cy="43204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27664434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0242" name="Picture 2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5515" t="51294" r="52712" b="19871"/>
          <a:stretch/>
        </p:blipFill>
        <p:spPr bwMode="auto">
          <a:xfrm>
            <a:off x="899592" y="1025788"/>
            <a:ext cx="6804248" cy="5675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9015708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1266" name="Picture 2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15378" b="19073"/>
          <a:stretch/>
        </p:blipFill>
        <p:spPr bwMode="auto">
          <a:xfrm>
            <a:off x="333160" y="21560"/>
            <a:ext cx="8631328" cy="68364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14831305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2290" name="Picture 2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7685" t="3704" r="48373" b="25225"/>
          <a:stretch/>
        </p:blipFill>
        <p:spPr bwMode="auto">
          <a:xfrm>
            <a:off x="0" y="9912"/>
            <a:ext cx="3491880" cy="68242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5977" y="-126783"/>
            <a:ext cx="4767312" cy="69609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4034550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 smtClean="0">
                <a:solidFill>
                  <a:schemeClr val="bg1"/>
                </a:solidFill>
              </a:rPr>
              <a:t>Struktur RE</a:t>
            </a:r>
            <a:endParaRPr lang="id-ID" dirty="0">
              <a:solidFill>
                <a:schemeClr val="bg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d-ID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00166" y="4572008"/>
            <a:ext cx="4357718" cy="1609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00034" y="1785926"/>
            <a:ext cx="3571900" cy="19907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8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500561" y="1857364"/>
            <a:ext cx="3902301" cy="27146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3314" name="Picture 2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6268" r="3677" b="29142"/>
          <a:stretch/>
        </p:blipFill>
        <p:spPr bwMode="auto">
          <a:xfrm>
            <a:off x="29383" y="-33288"/>
            <a:ext cx="7248323" cy="6891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19183663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14339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8624" t="4922" r="10183" b="58311"/>
          <a:stretch/>
        </p:blipFill>
        <p:spPr bwMode="auto">
          <a:xfrm>
            <a:off x="19757" y="548679"/>
            <a:ext cx="9124243" cy="49924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20745333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536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0232"/>
            <a:ext cx="5722320" cy="68277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328732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bg1"/>
                </a:solidFill>
                <a:latin typeface="Berlin Sans FB Demi" panose="020E0802020502020306" pitchFamily="34" charset="0"/>
              </a:rPr>
              <a:t>FOTOSINTESIS</a:t>
            </a:r>
            <a:endParaRPr lang="en-US" dirty="0">
              <a:solidFill>
                <a:schemeClr val="bg1"/>
              </a:solidFill>
              <a:latin typeface="Berlin Sans FB Demi" panose="020E0802020502020306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800" dirty="0" err="1" smtClean="0">
                <a:latin typeface="Berlin Sans FB Demi" panose="020E0802020502020306" pitchFamily="34" charset="0"/>
              </a:rPr>
              <a:t>Autotrof</a:t>
            </a:r>
            <a:endParaRPr lang="en-US" sz="2800" dirty="0" smtClean="0">
              <a:latin typeface="Berlin Sans FB Demi" panose="020E0802020502020306" pitchFamily="34" charset="0"/>
            </a:endParaRPr>
          </a:p>
          <a:p>
            <a:r>
              <a:rPr lang="en-US" sz="2800" dirty="0" err="1" smtClean="0">
                <a:latin typeface="Berlin Sans FB Demi" panose="020E0802020502020306" pitchFamily="34" charset="0"/>
              </a:rPr>
              <a:t>Fotoautotrof</a:t>
            </a:r>
            <a:endParaRPr lang="en-US" sz="2800" dirty="0" smtClean="0">
              <a:latin typeface="Berlin Sans FB Demi" panose="020E0802020502020306" pitchFamily="34" charset="0"/>
            </a:endParaRPr>
          </a:p>
          <a:p>
            <a:r>
              <a:rPr lang="en-US" sz="2800" dirty="0" err="1" smtClean="0">
                <a:latin typeface="Berlin Sans FB Demi" panose="020E0802020502020306" pitchFamily="34" charset="0"/>
              </a:rPr>
              <a:t>Kloroplas</a:t>
            </a:r>
            <a:r>
              <a:rPr lang="en-US" sz="2800" dirty="0" smtClean="0">
                <a:latin typeface="Berlin Sans FB Demi" panose="020E0802020502020306" pitchFamily="34" charset="0"/>
              </a:rPr>
              <a:t> </a:t>
            </a:r>
          </a:p>
          <a:p>
            <a:endParaRPr lang="en-US" sz="2800" dirty="0" smtClean="0">
              <a:latin typeface="Berlin Sans FB Demi" panose="020E0802020502020306" pitchFamily="34" charset="0"/>
            </a:endParaRPr>
          </a:p>
          <a:p>
            <a:endParaRPr lang="en-US" sz="2800" dirty="0">
              <a:latin typeface="Berlin Sans FB Demi" panose="020E0802020502020306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b="70729"/>
          <a:stretch/>
        </p:blipFill>
        <p:spPr bwMode="auto">
          <a:xfrm>
            <a:off x="49521" y="3663165"/>
            <a:ext cx="5098543" cy="31994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33052"/>
          <a:stretch/>
        </p:blipFill>
        <p:spPr bwMode="auto">
          <a:xfrm>
            <a:off x="5241740" y="1204825"/>
            <a:ext cx="3938772" cy="5653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914" y="3140968"/>
            <a:ext cx="5463760" cy="4260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34127000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2051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1555806"/>
            <a:ext cx="9134996" cy="53295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1284" y="4314251"/>
            <a:ext cx="3553164" cy="25711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22769443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3660"/>
          <a:stretch/>
        </p:blipFill>
        <p:spPr bwMode="auto">
          <a:xfrm>
            <a:off x="0" y="1"/>
            <a:ext cx="4311342" cy="58574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11342" y="0"/>
            <a:ext cx="4822137" cy="6898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479668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304566"/>
            <a:ext cx="9180512" cy="65808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3275856" y="749603"/>
            <a:ext cx="1867819" cy="203132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177800" indent="-177800">
              <a:buAutoNum type="arabicPeriod"/>
            </a:pPr>
            <a:r>
              <a:rPr lang="en-US" sz="1400" dirty="0" smtClean="0"/>
              <a:t>FII </a:t>
            </a:r>
            <a:r>
              <a:rPr lang="en-US" sz="1400" dirty="0" err="1" smtClean="0"/>
              <a:t>serap</a:t>
            </a:r>
            <a:r>
              <a:rPr lang="en-US" sz="1400" dirty="0" smtClean="0"/>
              <a:t> </a:t>
            </a:r>
            <a:r>
              <a:rPr lang="en-US" sz="1400" dirty="0" err="1" smtClean="0"/>
              <a:t>cahaya</a:t>
            </a:r>
            <a:endParaRPr lang="en-US" sz="1400" dirty="0" smtClean="0"/>
          </a:p>
          <a:p>
            <a:pPr marL="177800" indent="-177800">
              <a:buAutoNum type="arabicPeriod"/>
            </a:pPr>
            <a:r>
              <a:rPr lang="en-US" sz="1400" dirty="0" smtClean="0"/>
              <a:t>e</a:t>
            </a:r>
            <a:r>
              <a:rPr lang="en-US" sz="1400" baseline="30000" dirty="0" smtClean="0"/>
              <a:t>-</a:t>
            </a:r>
            <a:r>
              <a:rPr lang="en-US" sz="1400" dirty="0" smtClean="0"/>
              <a:t> </a:t>
            </a:r>
            <a:r>
              <a:rPr lang="en-US" sz="1400" dirty="0" err="1" smtClean="0"/>
              <a:t>oleh</a:t>
            </a:r>
            <a:r>
              <a:rPr lang="en-US" sz="1400" dirty="0" smtClean="0"/>
              <a:t> </a:t>
            </a:r>
            <a:r>
              <a:rPr lang="en-US" sz="1400" dirty="0" err="1" smtClean="0"/>
              <a:t>akseptor</a:t>
            </a:r>
            <a:endParaRPr lang="en-US" sz="1400" dirty="0" smtClean="0"/>
          </a:p>
          <a:p>
            <a:pPr marL="177800" indent="-177800">
              <a:buAutoNum type="arabicPeriod"/>
            </a:pPr>
            <a:r>
              <a:rPr lang="en-US" sz="1400" dirty="0" err="1" smtClean="0"/>
              <a:t>Enzim</a:t>
            </a:r>
            <a:r>
              <a:rPr lang="en-US" sz="1400" dirty="0" smtClean="0"/>
              <a:t> </a:t>
            </a:r>
            <a:r>
              <a:rPr lang="en-US" sz="1400" dirty="0" err="1" smtClean="0"/>
              <a:t>ekstraksi</a:t>
            </a:r>
            <a:r>
              <a:rPr lang="en-US" sz="1400" dirty="0" smtClean="0"/>
              <a:t> air</a:t>
            </a:r>
          </a:p>
          <a:p>
            <a:pPr marL="177800" indent="-177800">
              <a:buAutoNum type="arabicPeriod"/>
            </a:pPr>
            <a:r>
              <a:rPr lang="en-US" sz="1400" dirty="0" smtClean="0"/>
              <a:t>e</a:t>
            </a:r>
            <a:r>
              <a:rPr lang="en-US" sz="1400" baseline="30000" dirty="0" smtClean="0"/>
              <a:t>-</a:t>
            </a:r>
            <a:r>
              <a:rPr lang="en-US" sz="1400" dirty="0" smtClean="0"/>
              <a:t> </a:t>
            </a:r>
            <a:r>
              <a:rPr lang="en-US" sz="1400" dirty="0" err="1" smtClean="0"/>
              <a:t>dari</a:t>
            </a:r>
            <a:r>
              <a:rPr lang="en-US" sz="1400" dirty="0" smtClean="0"/>
              <a:t> FII </a:t>
            </a:r>
            <a:r>
              <a:rPr lang="en-US" sz="1400" dirty="0" err="1" smtClean="0"/>
              <a:t>ke</a:t>
            </a:r>
            <a:r>
              <a:rPr lang="en-US" sz="1400" dirty="0" smtClean="0"/>
              <a:t> FI</a:t>
            </a:r>
          </a:p>
          <a:p>
            <a:pPr marL="177800" indent="-177800">
              <a:buAutoNum type="arabicPeriod"/>
            </a:pPr>
            <a:r>
              <a:rPr lang="en-US" sz="1400" dirty="0" err="1" smtClean="0"/>
              <a:t>Fotofosforilasi</a:t>
            </a:r>
            <a:endParaRPr lang="en-US" sz="1400" dirty="0" smtClean="0"/>
          </a:p>
          <a:p>
            <a:pPr marL="177800" indent="-177800">
              <a:buAutoNum type="arabicPeriod"/>
            </a:pPr>
            <a:r>
              <a:rPr lang="en-US" sz="1400" dirty="0" smtClean="0"/>
              <a:t>FI </a:t>
            </a:r>
            <a:r>
              <a:rPr lang="en-US" sz="1400" dirty="0" err="1" smtClean="0"/>
              <a:t>serap</a:t>
            </a:r>
            <a:r>
              <a:rPr lang="en-US" sz="1400" dirty="0" smtClean="0"/>
              <a:t> </a:t>
            </a:r>
            <a:r>
              <a:rPr lang="en-US" sz="1400" dirty="0" err="1" smtClean="0"/>
              <a:t>cahaya</a:t>
            </a:r>
            <a:endParaRPr lang="en-US" sz="1400" dirty="0" smtClean="0"/>
          </a:p>
          <a:p>
            <a:pPr marL="177800" indent="-177800">
              <a:buAutoNum type="arabicPeriod"/>
            </a:pPr>
            <a:r>
              <a:rPr lang="en-US" sz="1400" dirty="0" err="1" smtClean="0"/>
              <a:t>Rantai</a:t>
            </a:r>
            <a:r>
              <a:rPr lang="en-US" sz="1400" dirty="0" smtClean="0"/>
              <a:t> </a:t>
            </a:r>
            <a:r>
              <a:rPr lang="en-US" sz="1400" dirty="0" err="1" smtClean="0"/>
              <a:t>trasnfer</a:t>
            </a:r>
            <a:r>
              <a:rPr lang="en-US" sz="1400" dirty="0" smtClean="0"/>
              <a:t> e</a:t>
            </a:r>
          </a:p>
          <a:p>
            <a:pPr marL="177800" indent="-177800">
              <a:buAutoNum type="arabicPeriod"/>
            </a:pPr>
            <a:r>
              <a:rPr lang="en-US" sz="1400" dirty="0" smtClean="0"/>
              <a:t>NADPH</a:t>
            </a:r>
          </a:p>
          <a:p>
            <a:pPr marL="177800" indent="-177800">
              <a:buAutoNum type="arabicPeriod"/>
            </a:pPr>
            <a:endParaRPr lang="en-US" sz="1400" dirty="0"/>
          </a:p>
        </p:txBody>
      </p:sp>
    </p:spTree>
    <p:extLst>
      <p:ext uri="{BB962C8B-B14F-4D97-AF65-F5344CB8AC3E}">
        <p14:creationId xmlns="" xmlns:p14="http://schemas.microsoft.com/office/powerpoint/2010/main" val="36829841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73563"/>
            <a:ext cx="7488832" cy="6784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319169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6146" name="Picture 2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r="32368"/>
          <a:stretch/>
        </p:blipFill>
        <p:spPr bwMode="auto">
          <a:xfrm>
            <a:off x="0" y="1196752"/>
            <a:ext cx="9144000" cy="48885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69037" b="12603"/>
          <a:stretch/>
        </p:blipFill>
        <p:spPr bwMode="auto">
          <a:xfrm>
            <a:off x="6372201" y="4029098"/>
            <a:ext cx="2771800" cy="28289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34726896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717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664" y="-3650"/>
            <a:ext cx="5256584" cy="68848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2296243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96" y="1556792"/>
            <a:ext cx="9023024" cy="52593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7524328" y="1268760"/>
            <a:ext cx="158417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200" b="1" dirty="0" smtClean="0">
                <a:solidFill>
                  <a:schemeClr val="bg1"/>
                </a:solidFill>
              </a:rPr>
              <a:t>(Campbell, 2010)</a:t>
            </a:r>
            <a:endParaRPr lang="en-US" sz="12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1782443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8194" name="Picture 2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26968" b="20514"/>
          <a:stretch/>
        </p:blipFill>
        <p:spPr bwMode="auto">
          <a:xfrm>
            <a:off x="0" y="1924890"/>
            <a:ext cx="9126583" cy="49257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14150620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921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14" y="23571"/>
            <a:ext cx="7920880" cy="68344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35955140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024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512" y="1628304"/>
            <a:ext cx="9262474" cy="52570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40786380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126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-27384"/>
            <a:ext cx="6480719" cy="6926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6454732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bg1"/>
                </a:solidFill>
                <a:latin typeface="Berlin Sans FB Demi" panose="020E0802020502020306" pitchFamily="34" charset="0"/>
              </a:rPr>
              <a:t>SIKLUS SEL</a:t>
            </a:r>
            <a:endParaRPr lang="en-US" dirty="0">
              <a:solidFill>
                <a:schemeClr val="bg1"/>
              </a:solidFill>
              <a:latin typeface="Berlin Sans FB Demi" panose="020E0802020502020306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000" dirty="0" smtClean="0">
                <a:latin typeface="Berlin Sans FB Demi" panose="020E0802020502020306" pitchFamily="34" charset="0"/>
              </a:rPr>
              <a:t>Omnis </a:t>
            </a:r>
            <a:r>
              <a:rPr lang="en-US" sz="2000" dirty="0" err="1" smtClean="0">
                <a:latin typeface="Berlin Sans FB Demi" panose="020E0802020502020306" pitchFamily="34" charset="0"/>
              </a:rPr>
              <a:t>cellula</a:t>
            </a:r>
            <a:r>
              <a:rPr lang="en-US" sz="2000" dirty="0" smtClean="0">
                <a:latin typeface="Berlin Sans FB Demi" panose="020E0802020502020306" pitchFamily="34" charset="0"/>
              </a:rPr>
              <a:t> e </a:t>
            </a:r>
            <a:r>
              <a:rPr lang="en-US" sz="2000" dirty="0" err="1" smtClean="0">
                <a:latin typeface="Berlin Sans FB Demi" panose="020E0802020502020306" pitchFamily="34" charset="0"/>
              </a:rPr>
              <a:t>cellula</a:t>
            </a:r>
            <a:endParaRPr lang="en-US" sz="2000" dirty="0" smtClean="0">
              <a:latin typeface="Berlin Sans FB Demi" panose="020E0802020502020306" pitchFamily="34" charset="0"/>
            </a:endParaRPr>
          </a:p>
          <a:p>
            <a:r>
              <a:rPr lang="en-US" sz="2000" dirty="0" err="1" smtClean="0">
                <a:latin typeface="Berlin Sans FB Demi" panose="020E0802020502020306" pitchFamily="34" charset="0"/>
              </a:rPr>
              <a:t>Mekanika</a:t>
            </a:r>
            <a:r>
              <a:rPr lang="en-US" sz="2000" dirty="0" smtClean="0">
                <a:latin typeface="Berlin Sans FB Demi" panose="020E0802020502020306" pitchFamily="34" charset="0"/>
              </a:rPr>
              <a:t> </a:t>
            </a:r>
            <a:r>
              <a:rPr lang="en-US" sz="2000" dirty="0" err="1" smtClean="0">
                <a:latin typeface="Berlin Sans FB Demi" panose="020E0802020502020306" pitchFamily="34" charset="0"/>
              </a:rPr>
              <a:t>pembelahan</a:t>
            </a:r>
            <a:r>
              <a:rPr lang="en-US" sz="2000" dirty="0" smtClean="0">
                <a:latin typeface="Berlin Sans FB Demi" panose="020E0802020502020306" pitchFamily="34" charset="0"/>
              </a:rPr>
              <a:t> </a:t>
            </a:r>
            <a:r>
              <a:rPr lang="en-US" sz="2000" dirty="0" err="1" smtClean="0">
                <a:latin typeface="Berlin Sans FB Demi" panose="020E0802020502020306" pitchFamily="34" charset="0"/>
              </a:rPr>
              <a:t>sel</a:t>
            </a:r>
            <a:endParaRPr lang="en-US" sz="2000" dirty="0" smtClean="0">
              <a:latin typeface="Berlin Sans FB Demi" panose="020E0802020502020306" pitchFamily="34" charset="0"/>
            </a:endParaRPr>
          </a:p>
          <a:p>
            <a:endParaRPr lang="en-US" sz="2000" dirty="0">
              <a:latin typeface="Berlin Sans FB Demi" panose="020E0802020502020306" pitchFamily="34" charset="0"/>
            </a:endParaRPr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62425" y="1556792"/>
            <a:ext cx="4981575" cy="518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35102417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331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0"/>
            <a:ext cx="7200799" cy="6855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22012075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433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84979"/>
            <a:ext cx="6912767" cy="67535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32652404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536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0"/>
            <a:ext cx="7920880" cy="70057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40467164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638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6395"/>
            <a:ext cx="7409260" cy="68659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11439698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1715053"/>
            <a:ext cx="9143999" cy="51429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36928894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36" y="0"/>
            <a:ext cx="3756545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7984" y="-27384"/>
            <a:ext cx="4741101" cy="6283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6588224" y="6525343"/>
            <a:ext cx="158417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200" b="1" dirty="0" smtClean="0">
                <a:solidFill>
                  <a:schemeClr val="bg1"/>
                </a:solidFill>
              </a:rPr>
              <a:t>(Karp, 2010)</a:t>
            </a:r>
            <a:endParaRPr lang="en-US" sz="12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6986302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121952"/>
            <a:ext cx="9144000" cy="57634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28245193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820" y="0"/>
            <a:ext cx="9080868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31840143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7410" name="Picture 2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b="12637"/>
          <a:stretch/>
        </p:blipFill>
        <p:spPr bwMode="auto">
          <a:xfrm>
            <a:off x="0" y="-27528"/>
            <a:ext cx="3888431" cy="69114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7004" t="3844" r="48543" b="46099"/>
          <a:stretch/>
        </p:blipFill>
        <p:spPr bwMode="auto">
          <a:xfrm>
            <a:off x="3995936" y="26420"/>
            <a:ext cx="5020801" cy="68315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40388002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8435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16936" y="2276872"/>
            <a:ext cx="9260936" cy="38884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20030572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9458" name="Picture 2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b="5181"/>
          <a:stretch/>
        </p:blipFill>
        <p:spPr bwMode="auto">
          <a:xfrm>
            <a:off x="1691680" y="-18561"/>
            <a:ext cx="5040560" cy="68541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33742241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2048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050" y="2420888"/>
            <a:ext cx="9061950" cy="4064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23151969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2150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1518194"/>
            <a:ext cx="7650347" cy="47911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41032598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717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109" y="2132856"/>
            <a:ext cx="9068891" cy="34895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27722706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7046" y="1844824"/>
            <a:ext cx="9312369" cy="36821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6333336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250" y="1909053"/>
            <a:ext cx="9117108" cy="49153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39920258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75656" y="274638"/>
            <a:ext cx="7344816" cy="1143000"/>
          </a:xfrm>
        </p:spPr>
        <p:txBody>
          <a:bodyPr/>
          <a:lstStyle/>
          <a:p>
            <a:r>
              <a:rPr lang="en-US" sz="4000" b="1" dirty="0" smtClean="0">
                <a:solidFill>
                  <a:schemeClr val="bg1"/>
                </a:solidFill>
                <a:latin typeface="Berlin Sans FB Demi" panose="020E0802020502020306" pitchFamily="34" charset="0"/>
              </a:rPr>
              <a:t>ENDOPLASMIC RETICULUM</a:t>
            </a:r>
            <a:endParaRPr lang="en-US" sz="4000" b="1" dirty="0">
              <a:solidFill>
                <a:schemeClr val="bg1"/>
              </a:solidFill>
              <a:latin typeface="Berlin Sans FB Demi" panose="020E0802020502020306" pitchFamily="34" charset="0"/>
            </a:endParaRPr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699046"/>
            <a:ext cx="4392488" cy="50255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064" y="4193242"/>
            <a:ext cx="3960440" cy="26921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7524328" y="6608385"/>
            <a:ext cx="158417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200" b="1" dirty="0" smtClean="0"/>
              <a:t>(Karp, 2010)</a:t>
            </a:r>
            <a:endParaRPr lang="en-US" sz="1200" b="1" dirty="0"/>
          </a:p>
        </p:txBody>
      </p:sp>
      <p:sp>
        <p:nvSpPr>
          <p:cNvPr id="9" name="TextBox 8"/>
          <p:cNvSpPr txBox="1"/>
          <p:nvPr/>
        </p:nvSpPr>
        <p:spPr>
          <a:xfrm>
            <a:off x="107504" y="1639833"/>
            <a:ext cx="158417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200" b="1" dirty="0" smtClean="0"/>
              <a:t>(Campbell, 2010)</a:t>
            </a:r>
            <a:endParaRPr lang="en-US" sz="12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4572000" y="1513815"/>
            <a:ext cx="4392488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SER</a:t>
            </a:r>
          </a:p>
          <a:p>
            <a:pPr marL="406400" indent="-182563">
              <a:buFont typeface="Arial" panose="020B0604020202020204" pitchFamily="34" charset="0"/>
              <a:buChar char="•"/>
            </a:pPr>
            <a:r>
              <a:rPr lang="en-US" b="1" dirty="0" smtClean="0"/>
              <a:t>Synthesis steroid - endocrine</a:t>
            </a:r>
          </a:p>
          <a:p>
            <a:pPr marL="406400" indent="-182563">
              <a:buFont typeface="Arial" panose="020B0604020202020204" pitchFamily="34" charset="0"/>
              <a:buChar char="•"/>
            </a:pPr>
            <a:r>
              <a:rPr lang="en-US" b="1" dirty="0" smtClean="0"/>
              <a:t>Detoxification – cytochrome p450</a:t>
            </a:r>
          </a:p>
          <a:p>
            <a:pPr marL="406400" indent="-182563">
              <a:buFont typeface="Arial" panose="020B0604020202020204" pitchFamily="34" charset="0"/>
              <a:buChar char="•"/>
            </a:pPr>
            <a:r>
              <a:rPr lang="en-US" b="1" dirty="0" smtClean="0"/>
              <a:t>Sequestering Ca</a:t>
            </a:r>
            <a:r>
              <a:rPr lang="en-US" b="1" baseline="30000" dirty="0" smtClean="0"/>
              <a:t>2+</a:t>
            </a:r>
            <a:endParaRPr lang="en-US" b="1" dirty="0" smtClean="0"/>
          </a:p>
          <a:p>
            <a:r>
              <a:rPr lang="en-US" b="1" dirty="0" smtClean="0"/>
              <a:t>RER, synthesis:</a:t>
            </a:r>
          </a:p>
          <a:p>
            <a:pPr marL="407988" indent="-246063">
              <a:buFont typeface="Arial" panose="020B0604020202020204" pitchFamily="34" charset="0"/>
              <a:buChar char="•"/>
            </a:pPr>
            <a:r>
              <a:rPr lang="en-US" b="1" dirty="0" smtClean="0"/>
              <a:t>Protein </a:t>
            </a:r>
          </a:p>
          <a:p>
            <a:pPr marL="407988" indent="-246063">
              <a:buFont typeface="Arial" panose="020B0604020202020204" pitchFamily="34" charset="0"/>
              <a:buChar char="•"/>
            </a:pPr>
            <a:r>
              <a:rPr lang="en-US" b="1" dirty="0" smtClean="0"/>
              <a:t>Secretory, lysosome, </a:t>
            </a:r>
            <a:r>
              <a:rPr lang="en-US" b="1" dirty="0" err="1" smtClean="0"/>
              <a:t>vacuola</a:t>
            </a:r>
            <a:endParaRPr lang="en-US" b="1" dirty="0" smtClean="0"/>
          </a:p>
          <a:p>
            <a:pPr marL="407988" indent="-246063">
              <a:buFont typeface="Arial" panose="020B0604020202020204" pitchFamily="34" charset="0"/>
              <a:buChar char="•"/>
            </a:pPr>
            <a:r>
              <a:rPr lang="en-US" b="1" dirty="0" smtClean="0"/>
              <a:t>Newly protein</a:t>
            </a:r>
          </a:p>
          <a:p>
            <a:pPr marL="407988" indent="-246063">
              <a:buFont typeface="Arial" panose="020B0604020202020204" pitchFamily="34" charset="0"/>
              <a:buChar char="•"/>
            </a:pPr>
            <a:r>
              <a:rPr lang="en-US" b="1" dirty="0" smtClean="0"/>
              <a:t>Membrane</a:t>
            </a:r>
          </a:p>
          <a:p>
            <a:pPr marL="407988" indent="-246063">
              <a:buFont typeface="Arial" panose="020B0604020202020204" pitchFamily="34" charset="0"/>
              <a:buChar char="•"/>
            </a:pPr>
            <a:r>
              <a:rPr lang="en-US" b="1" dirty="0" smtClean="0"/>
              <a:t>Glycosylation </a:t>
            </a:r>
          </a:p>
          <a:p>
            <a:pPr marL="407988" indent="-246063">
              <a:buFont typeface="Arial" panose="020B0604020202020204" pitchFamily="34" charset="0"/>
              <a:buChar char="•"/>
            </a:pPr>
            <a:endParaRPr lang="en-US" b="1" dirty="0" smtClean="0"/>
          </a:p>
        </p:txBody>
      </p:sp>
    </p:spTree>
    <p:extLst>
      <p:ext uri="{BB962C8B-B14F-4D97-AF65-F5344CB8AC3E}">
        <p14:creationId xmlns="" xmlns:p14="http://schemas.microsoft.com/office/powerpoint/2010/main" val="30932987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614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873" y="44625"/>
            <a:ext cx="9191385" cy="38164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33870"/>
          <a:stretch/>
        </p:blipFill>
        <p:spPr bwMode="auto">
          <a:xfrm>
            <a:off x="179512" y="3932425"/>
            <a:ext cx="8640960" cy="24197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24506094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56792"/>
            <a:ext cx="4355976" cy="3233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7984" y="1628800"/>
            <a:ext cx="4673454" cy="30963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7596336" y="6309320"/>
            <a:ext cx="158417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200" b="1" dirty="0" smtClean="0"/>
              <a:t>(Karp, 2010)</a:t>
            </a:r>
            <a:endParaRPr lang="en-US" sz="1200" b="1" dirty="0"/>
          </a:p>
        </p:txBody>
      </p:sp>
    </p:spTree>
    <p:extLst>
      <p:ext uri="{BB962C8B-B14F-4D97-AF65-F5344CB8AC3E}">
        <p14:creationId xmlns="" xmlns:p14="http://schemas.microsoft.com/office/powerpoint/2010/main" val="18869978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6464"/>
            <a:ext cx="3203848" cy="68200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3849" y="5968"/>
            <a:ext cx="4248471" cy="47738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0" y="6510250"/>
            <a:ext cx="158417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 smtClean="0"/>
              <a:t>(Karp, 2010)</a:t>
            </a:r>
            <a:endParaRPr lang="en-US" sz="1200" b="1" dirty="0"/>
          </a:p>
        </p:txBody>
      </p:sp>
      <p:sp>
        <p:nvSpPr>
          <p:cNvPr id="3" name="TextBox 2"/>
          <p:cNvSpPr txBox="1"/>
          <p:nvPr/>
        </p:nvSpPr>
        <p:spPr>
          <a:xfrm>
            <a:off x="3203849" y="4779836"/>
            <a:ext cx="568863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61925" indent="-161925">
              <a:buFont typeface="Arial" panose="020B0604020202020204" pitchFamily="34" charset="0"/>
              <a:buChar char="•"/>
            </a:pPr>
            <a:r>
              <a:rPr lang="en-US" b="1" dirty="0" smtClean="0"/>
              <a:t>RER pancreas &gt; SER</a:t>
            </a:r>
          </a:p>
          <a:p>
            <a:pPr marL="161925" indent="-161925">
              <a:buFont typeface="Arial" panose="020B0604020202020204" pitchFamily="34" charset="0"/>
              <a:buChar char="•"/>
            </a:pPr>
            <a:r>
              <a:rPr lang="en-US" b="1" dirty="0" smtClean="0"/>
              <a:t>SER epithelial &gt; RER</a:t>
            </a:r>
          </a:p>
          <a:p>
            <a:pPr marL="161925" indent="-161925">
              <a:buFont typeface="Arial" panose="020B0604020202020204" pitchFamily="34" charset="0"/>
              <a:buChar char="•"/>
            </a:pPr>
            <a:r>
              <a:rPr lang="en-US" b="1" dirty="0" smtClean="0"/>
              <a:t>SER testes &amp; ovary &gt;</a:t>
            </a:r>
          </a:p>
          <a:p>
            <a:pPr marL="161925" indent="-161925">
              <a:buFont typeface="Arial" panose="020B0604020202020204" pitchFamily="34" charset="0"/>
              <a:buChar char="•"/>
            </a:pPr>
            <a:r>
              <a:rPr lang="en-US" b="1" dirty="0" smtClean="0"/>
              <a:t>SER glycogen to glucose</a:t>
            </a:r>
          </a:p>
        </p:txBody>
      </p:sp>
    </p:spTree>
    <p:extLst>
      <p:ext uri="{BB962C8B-B14F-4D97-AF65-F5344CB8AC3E}">
        <p14:creationId xmlns="" xmlns:p14="http://schemas.microsoft.com/office/powerpoint/2010/main" val="29526185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" val="74483913f4c8fb0b8d97bfa95fc6bb9625d0c5"/>
</p:tagLst>
</file>

<file path=ppt/theme/theme1.xml><?xml version="1.0" encoding="utf-8"?>
<a:theme xmlns:a="http://schemas.openxmlformats.org/drawingml/2006/main" name="Diseño predeterminado">
  <a:themeElements>
    <a:clrScheme name="Diseño predeterminado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iseño predeterminado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iseño predeterminad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13972</TotalTime>
  <Words>412</Words>
  <Application>Microsoft Office PowerPoint</Application>
  <PresentationFormat>On-screen Show (4:3)</PresentationFormat>
  <Paragraphs>102</Paragraphs>
  <Slides>70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70</vt:i4>
      </vt:variant>
    </vt:vector>
  </HeadingPairs>
  <TitlesOfParts>
    <vt:vector size="71" baseType="lpstr">
      <vt:lpstr>Diseño predeterminado</vt:lpstr>
      <vt:lpstr>ENDOMEMBRANE SYSTEM</vt:lpstr>
      <vt:lpstr>Slide 2</vt:lpstr>
      <vt:lpstr>Kompetensi yang diharapkan setelah mempelajari bab ini yaitu: </vt:lpstr>
      <vt:lpstr>Struktur RE</vt:lpstr>
      <vt:lpstr>Slide 5</vt:lpstr>
      <vt:lpstr>Slide 6</vt:lpstr>
      <vt:lpstr>ENDOPLASMIC RETICULUM</vt:lpstr>
      <vt:lpstr>Slide 8</vt:lpstr>
      <vt:lpstr>Slide 9</vt:lpstr>
      <vt:lpstr>ENDOPLASMIC RETICULUM</vt:lpstr>
      <vt:lpstr>Slide 11</vt:lpstr>
      <vt:lpstr>Slide 12</vt:lpstr>
      <vt:lpstr>GOLGI COMPLEX</vt:lpstr>
      <vt:lpstr>GOLGI COMPLEX</vt:lpstr>
      <vt:lpstr>Slide 15</vt:lpstr>
      <vt:lpstr>Slide 16</vt:lpstr>
      <vt:lpstr>LYSOSOMES</vt:lpstr>
      <vt:lpstr>Slide 18</vt:lpstr>
      <vt:lpstr>VACUOLES</vt:lpstr>
      <vt:lpstr>VACUOLES</vt:lpstr>
      <vt:lpstr>PEROXISOMES</vt:lpstr>
      <vt:lpstr>Slide 22</vt:lpstr>
      <vt:lpstr>METABOLISME</vt:lpstr>
      <vt:lpstr>Slide 24</vt:lpstr>
      <vt:lpstr>Slide 25</vt:lpstr>
      <vt:lpstr>Slide 26</vt:lpstr>
      <vt:lpstr>Slide 27</vt:lpstr>
      <vt:lpstr>Slide 28</vt:lpstr>
      <vt:lpstr>MITOKONDRIA</vt:lpstr>
      <vt:lpstr>Slide 30</vt:lpstr>
      <vt:lpstr>MITOKONDRIA</vt:lpstr>
      <vt:lpstr>Slide 32</vt:lpstr>
      <vt:lpstr>RESPIRASI SELULER</vt:lpstr>
      <vt:lpstr>Slide 34</vt:lpstr>
      <vt:lpstr>Slide 35</vt:lpstr>
      <vt:lpstr>Slide 36</vt:lpstr>
      <vt:lpstr>Slide 37</vt:lpstr>
      <vt:lpstr>Slide 38</vt:lpstr>
      <vt:lpstr>Slide 39</vt:lpstr>
      <vt:lpstr>Slide 40</vt:lpstr>
      <vt:lpstr>Slide 41</vt:lpstr>
      <vt:lpstr>Slide 42</vt:lpstr>
      <vt:lpstr>FOTOSINTESIS</vt:lpstr>
      <vt:lpstr>Slide 44</vt:lpstr>
      <vt:lpstr>Slide 45</vt:lpstr>
      <vt:lpstr>Slide 46</vt:lpstr>
      <vt:lpstr>Slide 47</vt:lpstr>
      <vt:lpstr>Slide 48</vt:lpstr>
      <vt:lpstr>Slide 49</vt:lpstr>
      <vt:lpstr>Slide 50</vt:lpstr>
      <vt:lpstr>Slide 51</vt:lpstr>
      <vt:lpstr>Slide 52</vt:lpstr>
      <vt:lpstr>Slide 53</vt:lpstr>
      <vt:lpstr>SIKLUS SEL</vt:lpstr>
      <vt:lpstr>Slide 55</vt:lpstr>
      <vt:lpstr>Slide 56</vt:lpstr>
      <vt:lpstr>Slide 57</vt:lpstr>
      <vt:lpstr>Slide 58</vt:lpstr>
      <vt:lpstr>Slide 59</vt:lpstr>
      <vt:lpstr>Slide 60</vt:lpstr>
      <vt:lpstr>Slide 61</vt:lpstr>
      <vt:lpstr>Slide 62</vt:lpstr>
      <vt:lpstr>Slide 63</vt:lpstr>
      <vt:lpstr>Slide 64</vt:lpstr>
      <vt:lpstr>Slide 65</vt:lpstr>
      <vt:lpstr>Slide 66</vt:lpstr>
      <vt:lpstr>Slide 67</vt:lpstr>
      <vt:lpstr>Slide 68</vt:lpstr>
      <vt:lpstr>Slide 69</vt:lpstr>
      <vt:lpstr>Slide 70</vt:lpstr>
    </vt:vector>
  </TitlesOfParts>
  <Company>Toshiba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Mariajose</dc:creator>
  <cp:lastModifiedBy>User</cp:lastModifiedBy>
  <cp:revision>821</cp:revision>
  <dcterms:created xsi:type="dcterms:W3CDTF">2010-05-23T14:28:12Z</dcterms:created>
  <dcterms:modified xsi:type="dcterms:W3CDTF">2017-05-03T05:57:29Z</dcterms:modified>
</cp:coreProperties>
</file>