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8" r:id="rId2"/>
  </p:sldMasterIdLst>
  <p:sldIdLst>
    <p:sldId id="257" r:id="rId3"/>
    <p:sldId id="258" r:id="rId4"/>
    <p:sldId id="275" r:id="rId5"/>
    <p:sldId id="274" r:id="rId6"/>
    <p:sldId id="272" r:id="rId7"/>
    <p:sldId id="271" r:id="rId8"/>
    <p:sldId id="270" r:id="rId9"/>
    <p:sldId id="269" r:id="rId10"/>
    <p:sldId id="268" r:id="rId11"/>
    <p:sldId id="267" r:id="rId12"/>
    <p:sldId id="266" r:id="rId13"/>
    <p:sldId id="265" r:id="rId14"/>
    <p:sldId id="264" r:id="rId15"/>
    <p:sldId id="263" r:id="rId16"/>
    <p:sldId id="262" r:id="rId17"/>
    <p:sldId id="260" r:id="rId18"/>
    <p:sldId id="276" r:id="rId19"/>
    <p:sldId id="277" r:id="rId20"/>
    <p:sldId id="278" r:id="rId21"/>
    <p:sldId id="279" r:id="rId22"/>
    <p:sldId id="280" r:id="rId23"/>
    <p:sldId id="281"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6" d="100"/>
          <a:sy n="56" d="100"/>
        </p:scale>
        <p:origin x="1000"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560057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074718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530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27511501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59072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58272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38521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5973090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354864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172252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09336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04433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6020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713384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9884604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971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9/30/2021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494244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1073426" y="546651"/>
            <a:ext cx="8289235" cy="3429001"/>
          </a:xfrm>
        </p:spPr>
        <p:txBody>
          <a:bodyPr/>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6</a:t>
            </a:r>
            <a:endParaRPr lang="en-US" dirty="0"/>
          </a:p>
        </p:txBody>
      </p:sp>
      <p:sp>
        <p:nvSpPr>
          <p:cNvPr id="3" name="Subtitle 2">
            <a:extLst>
              <a:ext uri="{FF2B5EF4-FFF2-40B4-BE49-F238E27FC236}">
                <a16:creationId xmlns:a16="http://schemas.microsoft.com/office/drawing/2014/main" id="{8553FF24-CE73-4647-A9A7-703FC165C9A1}"/>
              </a:ext>
            </a:extLst>
          </p:cNvPr>
          <p:cNvSpPr>
            <a:spLocks noGrp="1"/>
          </p:cNvSpPr>
          <p:nvPr>
            <p:ph type="subTitle" idx="1"/>
          </p:nvPr>
        </p:nvSpPr>
        <p:spPr>
          <a:xfrm>
            <a:off x="1073426" y="4979505"/>
            <a:ext cx="8289235" cy="1073427"/>
          </a:xfrm>
        </p:spPr>
        <p:txBody>
          <a:bodyPr/>
          <a:lstStyle/>
          <a:p>
            <a:pPr>
              <a:spcBef>
                <a:spcPts val="0"/>
              </a:spcBef>
            </a:pPr>
            <a:r>
              <a:rPr lang="pt-BR" sz="2400" dirty="0">
                <a:solidFill>
                  <a:srgbClr val="C00000"/>
                </a:solidFill>
                <a:latin typeface="Eras Demi ITC" panose="020B0805030504020804" pitchFamily="34" charset="0"/>
              </a:rPr>
              <a:t>Apandi, S.Sos,. M.Si.</a:t>
            </a:r>
          </a:p>
          <a:p>
            <a:pPr>
              <a:spcBef>
                <a:spcPts val="0"/>
              </a:spcBef>
            </a:pPr>
            <a:r>
              <a:rPr lang="pt-BR" dirty="0">
                <a:solidFill>
                  <a:srgbClr val="C00000"/>
                </a:solidFill>
                <a:latin typeface="Eras Demi ITC" panose="020B0805030504020804" pitchFamily="34" charset="0"/>
              </a:rPr>
              <a:t>apandi@fisip.unila.ac.id</a:t>
            </a:r>
          </a:p>
          <a:p>
            <a:endParaRPr lang="en-US" dirty="0"/>
          </a:p>
        </p:txBody>
      </p:sp>
    </p:spTree>
    <p:extLst>
      <p:ext uri="{BB962C8B-B14F-4D97-AF65-F5344CB8AC3E}">
        <p14:creationId xmlns:p14="http://schemas.microsoft.com/office/powerpoint/2010/main" val="1320040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15008" y="944217"/>
            <a:ext cx="9362661" cy="5595731"/>
          </a:xfrm>
        </p:spPr>
        <p:txBody>
          <a:bodyPr anchor="t"/>
          <a:lstStyle/>
          <a:p>
            <a:pPr algn="l">
              <a:tabLst>
                <a:tab pos="347663" algn="l"/>
              </a:tabLst>
            </a:pPr>
            <a:r>
              <a:rPr lang="en-US" sz="3200" b="1" dirty="0">
                <a:solidFill>
                  <a:srgbClr val="FFFF00"/>
                </a:solidFill>
                <a:latin typeface="Lucida Bright" panose="02040602050505020304" pitchFamily="18" charset="0"/>
              </a:rPr>
              <a:t>5. ROUSSEAU </a:t>
            </a:r>
            <a:br>
              <a:rPr lang="en-US" sz="3200" b="1" dirty="0">
                <a:solidFill>
                  <a:srgbClr val="FFFF00"/>
                </a:solidFill>
                <a:latin typeface="Lucida Bright" panose="02040602050505020304" pitchFamily="18" charset="0"/>
              </a:rPr>
            </a:br>
            <a:r>
              <a:rPr lang="en-US" sz="2800" b="1" dirty="0">
                <a:solidFill>
                  <a:srgbClr val="FFFF00"/>
                </a:solidFill>
                <a:latin typeface="Lucida Bright" panose="02040602050505020304" pitchFamily="18" charset="0"/>
              </a:rPr>
              <a:t>&gt; </a:t>
            </a:r>
            <a:r>
              <a:rPr lang="en-US" sz="2400" dirty="0">
                <a:latin typeface="Lucida Bright" panose="02040602050505020304" pitchFamily="18" charset="0"/>
              </a:rPr>
              <a:t>Jean </a:t>
            </a:r>
            <a:r>
              <a:rPr lang="en-US" sz="2400" dirty="0" err="1">
                <a:latin typeface="Lucida Bright" panose="02040602050505020304" pitchFamily="18" charset="0"/>
              </a:rPr>
              <a:t>Jaques</a:t>
            </a:r>
            <a:r>
              <a:rPr lang="en-US" sz="2400" dirty="0">
                <a:latin typeface="Lucida Bright" panose="02040602050505020304" pitchFamily="18" charset="0"/>
              </a:rPr>
              <a:t> </a:t>
            </a:r>
            <a:r>
              <a:rPr lang="en-US" sz="2400" dirty="0">
                <a:solidFill>
                  <a:srgbClr val="FFFF00"/>
                </a:solidFill>
                <a:latin typeface="Lucida Bright" panose="02040602050505020304" pitchFamily="18" charset="0"/>
              </a:rPr>
              <a:t>ROUSSEAU,</a:t>
            </a:r>
            <a:r>
              <a:rPr lang="en-US" sz="2400" dirty="0">
                <a:latin typeface="Lucida Bright" panose="02040602050505020304" pitchFamily="18" charset="0"/>
              </a:rPr>
              <a:t> </a:t>
            </a:r>
            <a:r>
              <a:rPr lang="en-US" sz="2400" dirty="0" err="1">
                <a:latin typeface="Lucida Bright" panose="02040602050505020304" pitchFamily="18" charset="0"/>
              </a:rPr>
              <a:t>termasuk</a:t>
            </a:r>
            <a:r>
              <a:rPr lang="en-US" sz="2400" dirty="0">
                <a:latin typeface="Lucida Bright" panose="02040602050505020304" pitchFamily="18" charset="0"/>
              </a:rPr>
              <a:t> </a:t>
            </a:r>
            <a:r>
              <a:rPr lang="en-US" sz="2400" dirty="0" err="1">
                <a:latin typeface="Lucida Bright" panose="02040602050505020304" pitchFamily="18" charset="0"/>
              </a:rPr>
              <a:t>pemikir</a:t>
            </a:r>
            <a:r>
              <a:rPr lang="en-US" sz="2400" dirty="0">
                <a:latin typeface="Lucida Bright" panose="02040602050505020304" pitchFamily="18" charset="0"/>
              </a:rPr>
              <a:t> </a:t>
            </a:r>
            <a:r>
              <a:rPr lang="en-US" sz="2400" i="1" dirty="0" err="1">
                <a:latin typeface="Lucida Bright" panose="02040602050505020304" pitchFamily="18" charset="0"/>
              </a:rPr>
              <a:t>utopis</a:t>
            </a:r>
            <a:r>
              <a:rPr lang="en-US" sz="2400" i="1" dirty="0">
                <a:latin typeface="Lucida Bright" panose="02040602050505020304" pitchFamily="18" charset="0"/>
              </a:rPr>
              <a:t>, 	</a:t>
            </a:r>
            <a:r>
              <a:rPr lang="en-US" sz="2400" dirty="0" err="1">
                <a:latin typeface="Lucida Bright" panose="02040602050505020304" pitchFamily="18" charset="0"/>
              </a:rPr>
              <a:t>sebagaimana</a:t>
            </a:r>
            <a:r>
              <a:rPr lang="en-US" sz="2400" dirty="0">
                <a:latin typeface="Lucida Bright" panose="02040602050505020304" pitchFamily="18" charset="0"/>
              </a:rPr>
              <a:t> </a:t>
            </a:r>
            <a:r>
              <a:rPr lang="en-US" sz="2400" dirty="0" err="1">
                <a:latin typeface="Lucida Bright" panose="02040602050505020304" pitchFamily="18" charset="0"/>
              </a:rPr>
              <a:t>halnya</a:t>
            </a:r>
            <a:r>
              <a:rPr lang="en-US" sz="2400" dirty="0">
                <a:latin typeface="Lucida Bright" panose="02040602050505020304" pitchFamily="18" charset="0"/>
              </a:rPr>
              <a:t> Plato, </a:t>
            </a:r>
            <a:r>
              <a:rPr lang="en-US" sz="2400" dirty="0" err="1">
                <a:latin typeface="Lucida Bright" panose="02040602050505020304" pitchFamily="18" charset="0"/>
              </a:rPr>
              <a:t>yg</a:t>
            </a:r>
            <a:r>
              <a:rPr lang="en-US" sz="2400" dirty="0">
                <a:latin typeface="Lucida Bright" panose="02040602050505020304" pitchFamily="18" charset="0"/>
              </a:rPr>
              <a:t> </a:t>
            </a:r>
            <a:r>
              <a:rPr lang="en-US" sz="2400" dirty="0" err="1">
                <a:latin typeface="Lucida Bright" panose="02040602050505020304" pitchFamily="18" charset="0"/>
              </a:rPr>
              <a:t>berusaha</a:t>
            </a:r>
            <a:r>
              <a:rPr lang="en-US" sz="2400" dirty="0">
                <a:latin typeface="Lucida Bright" panose="02040602050505020304" pitchFamily="18" charset="0"/>
              </a:rPr>
              <a:t> </a:t>
            </a:r>
            <a:r>
              <a:rPr lang="en-US" sz="2400" dirty="0" err="1">
                <a:latin typeface="Lucida Bright" panose="02040602050505020304" pitchFamily="18" charset="0"/>
              </a:rPr>
              <a:t>menggambarkan</a:t>
            </a:r>
            <a:r>
              <a:rPr lang="en-US" sz="2400" dirty="0">
                <a:latin typeface="Lucida Bright" panose="02040602050505020304" pitchFamily="18" charset="0"/>
              </a:rPr>
              <a:t> 	</a:t>
            </a:r>
            <a:r>
              <a:rPr lang="en-US" sz="2400" dirty="0" err="1">
                <a:latin typeface="Lucida Bright" panose="02040602050505020304" pitchFamily="18" charset="0"/>
              </a:rPr>
              <a:t>suatu</a:t>
            </a:r>
            <a:r>
              <a:rPr lang="en-US" sz="2400" dirty="0">
                <a:latin typeface="Lucida Bright" panose="02040602050505020304" pitchFamily="18" charset="0"/>
              </a:rPr>
              <a:t> negara ideal </a:t>
            </a:r>
            <a:r>
              <a:rPr lang="en-US" sz="2400" dirty="0" err="1">
                <a:latin typeface="Lucida Bright" panose="02040602050505020304" pitchFamily="18" charset="0"/>
              </a:rPr>
              <a:t>dengan</a:t>
            </a:r>
            <a:r>
              <a:rPr lang="en-US" sz="2400" dirty="0">
                <a:latin typeface="Lucida Bright" panose="02040602050505020304" pitchFamily="18" charset="0"/>
              </a:rPr>
              <a:t> </a:t>
            </a:r>
            <a:r>
              <a:rPr lang="en-US" sz="2400" dirty="0" err="1">
                <a:latin typeface="Lucida Bright" panose="02040602050505020304" pitchFamily="18" charset="0"/>
              </a:rPr>
              <a:t>tujuan</a:t>
            </a:r>
            <a:r>
              <a:rPr lang="en-US" sz="2400" dirty="0">
                <a:latin typeface="Lucida Bright" panose="02040602050505020304" pitchFamily="18" charset="0"/>
              </a:rPr>
              <a:t> </a:t>
            </a:r>
            <a:r>
              <a:rPr lang="en-US" sz="2400" dirty="0" err="1">
                <a:latin typeface="Lucida Bright" panose="02040602050505020304" pitchFamily="18" charset="0"/>
              </a:rPr>
              <a:t>mengajarkan</a:t>
            </a:r>
            <a:r>
              <a:rPr lang="en-US" sz="2400" dirty="0">
                <a:latin typeface="Lucida Bright" panose="02040602050505020304" pitchFamily="18" charset="0"/>
              </a:rPr>
              <a:t> </a:t>
            </a:r>
            <a:r>
              <a:rPr lang="en-US" sz="2400" dirty="0" err="1">
                <a:latin typeface="Lucida Bright" panose="02040602050505020304" pitchFamily="18" charset="0"/>
              </a:rPr>
              <a:t>perbaikan</a:t>
            </a:r>
            <a:r>
              <a:rPr lang="en-US" sz="2400" dirty="0">
                <a:latin typeface="Lucida Bright" panose="02040602050505020304" pitchFamily="18" charset="0"/>
              </a:rPr>
              <a:t> 	</a:t>
            </a:r>
            <a:r>
              <a:rPr lang="en-US" sz="2400" dirty="0" err="1">
                <a:latin typeface="Lucida Bright" panose="02040602050505020304" pitchFamily="18" charset="0"/>
              </a:rPr>
              <a:t>cita-cita</a:t>
            </a:r>
            <a:r>
              <a:rPr lang="en-US" sz="2400" dirty="0">
                <a:latin typeface="Lucida Bright" panose="02040602050505020304" pitchFamily="18" charset="0"/>
              </a:rPr>
              <a:t> </a:t>
            </a:r>
            <a:r>
              <a:rPr lang="en-US" sz="2400" dirty="0" err="1">
                <a:latin typeface="Lucida Bright" panose="02040602050505020304" pitchFamily="18" charset="0"/>
              </a:rPr>
              <a:t>rakyat</a:t>
            </a:r>
            <a:r>
              <a:rPr lang="en-US" sz="2400" dirty="0">
                <a:latin typeface="Lucida Bright" panose="02040602050505020304" pitchFamily="18" charset="0"/>
              </a:rPr>
              <a:t>.   </a:t>
            </a:r>
            <a:br>
              <a:rPr lang="en-US" sz="2400" dirty="0">
                <a:latin typeface="Lucida Bright" panose="02040602050505020304" pitchFamily="18" charset="0"/>
              </a:rPr>
            </a:br>
            <a:br>
              <a:rPr lang="en-US" sz="2400" dirty="0">
                <a:latin typeface="Lucida Bright" panose="02040602050505020304" pitchFamily="18" charset="0"/>
              </a:rPr>
            </a:br>
            <a:r>
              <a:rPr lang="en-US" sz="2800" b="1" dirty="0">
                <a:solidFill>
                  <a:srgbClr val="FFFF00"/>
                </a:solidFill>
                <a:latin typeface="Lucida Bright" panose="02040602050505020304" pitchFamily="18" charset="0"/>
              </a:rPr>
              <a:t>&gt; </a:t>
            </a:r>
            <a:r>
              <a:rPr lang="en-US" sz="2400" dirty="0" err="1">
                <a:latin typeface="Lucida Bright" panose="02040602050505020304" pitchFamily="18" charset="0"/>
              </a:rPr>
              <a:t>Berbeda</a:t>
            </a:r>
            <a:r>
              <a:rPr lang="en-US" sz="2400" dirty="0">
                <a:latin typeface="Lucida Bright" panose="02040602050505020304" pitchFamily="18" charset="0"/>
              </a:rPr>
              <a:t> </a:t>
            </a:r>
            <a:r>
              <a:rPr lang="en-US" sz="2400" dirty="0" err="1">
                <a:latin typeface="Lucida Bright" panose="02040602050505020304" pitchFamily="18" charset="0"/>
              </a:rPr>
              <a:t>dengan</a:t>
            </a:r>
            <a:r>
              <a:rPr lang="en-US" sz="2400" dirty="0">
                <a:latin typeface="Lucida Bright" panose="02040602050505020304" pitchFamily="18" charset="0"/>
              </a:rPr>
              <a:t> Hobbes </a:t>
            </a:r>
            <a:r>
              <a:rPr lang="en-US" sz="2400" dirty="0" err="1">
                <a:latin typeface="Lucida Bright" panose="02040602050505020304" pitchFamily="18" charset="0"/>
              </a:rPr>
              <a:t>yg</a:t>
            </a:r>
            <a:r>
              <a:rPr lang="en-US" sz="2400" dirty="0">
                <a:latin typeface="Lucida Bright" panose="02040602050505020304" pitchFamily="18" charset="0"/>
              </a:rPr>
              <a:t> </a:t>
            </a:r>
            <a:r>
              <a:rPr lang="en-US" sz="2400" dirty="0" err="1">
                <a:latin typeface="Lucida Bright" panose="02040602050505020304" pitchFamily="18" charset="0"/>
              </a:rPr>
              <a:t>menganggap</a:t>
            </a:r>
            <a:r>
              <a:rPr lang="en-US" sz="2400" dirty="0">
                <a:latin typeface="Lucida Bright" panose="02040602050505020304" pitchFamily="18" charset="0"/>
              </a:rPr>
              <a:t> </a:t>
            </a:r>
            <a:r>
              <a:rPr lang="en-US" sz="2400" dirty="0" err="1">
                <a:latin typeface="Lucida Bright" panose="02040602050505020304" pitchFamily="18" charset="0"/>
              </a:rPr>
              <a:t>bahwa</a:t>
            </a:r>
            <a:r>
              <a:rPr lang="en-US" sz="2400" dirty="0">
                <a:latin typeface="Lucida Bright" panose="02040602050505020304" pitchFamily="18" charset="0"/>
              </a:rPr>
              <a:t> </a:t>
            </a:r>
            <a:r>
              <a:rPr lang="en-US" sz="2400" dirty="0" err="1">
                <a:latin typeface="Lucida Bright" panose="02040602050505020304" pitchFamily="18" charset="0"/>
              </a:rPr>
              <a:t>kekuasaan</a:t>
            </a:r>
            <a:r>
              <a:rPr lang="en-US" sz="2400" dirty="0">
                <a:latin typeface="Lucida Bright" panose="02040602050505020304" pitchFamily="18" charset="0"/>
              </a:rPr>
              <a:t> 	</a:t>
            </a:r>
            <a:r>
              <a:rPr lang="en-US" sz="2400" dirty="0" err="1">
                <a:latin typeface="Lucida Bright" panose="02040602050505020304" pitchFamily="18" charset="0"/>
              </a:rPr>
              <a:t>berasal</a:t>
            </a:r>
            <a:r>
              <a:rPr lang="en-US" sz="2400" dirty="0">
                <a:latin typeface="Lucida Bright" panose="02040602050505020304" pitchFamily="18" charset="0"/>
              </a:rPr>
              <a:t> </a:t>
            </a:r>
            <a:r>
              <a:rPr lang="en-US" sz="2400" dirty="0" err="1">
                <a:latin typeface="Lucida Bright" panose="02040602050505020304" pitchFamily="18" charset="0"/>
              </a:rPr>
              <a:t>dari</a:t>
            </a:r>
            <a:r>
              <a:rPr lang="en-US" sz="2400" dirty="0">
                <a:latin typeface="Lucida Bright" panose="02040602050505020304" pitchFamily="18" charset="0"/>
              </a:rPr>
              <a:t> </a:t>
            </a:r>
            <a:r>
              <a:rPr lang="en-US" sz="2400" dirty="0" err="1">
                <a:latin typeface="Lucida Bright" panose="02040602050505020304" pitchFamily="18" charset="0"/>
              </a:rPr>
              <a:t>ketertiban</a:t>
            </a:r>
            <a:r>
              <a:rPr lang="en-US" sz="2400" dirty="0">
                <a:latin typeface="Lucida Bright" panose="02040602050505020304" pitchFamily="18" charset="0"/>
              </a:rPr>
              <a:t> </a:t>
            </a:r>
            <a:r>
              <a:rPr lang="en-US" sz="2400" dirty="0" err="1">
                <a:latin typeface="Lucida Bright" panose="02040602050505020304" pitchFamily="18" charset="0"/>
              </a:rPr>
              <a:t>berada</a:t>
            </a:r>
            <a:r>
              <a:rPr lang="en-US" sz="2400" dirty="0">
                <a:latin typeface="Lucida Bright" panose="02040602050505020304" pitchFamily="18" charset="0"/>
              </a:rPr>
              <a:t> pada </a:t>
            </a:r>
            <a:r>
              <a:rPr lang="en-US" sz="2400" dirty="0" err="1">
                <a:latin typeface="Lucida Bright" panose="02040602050505020304" pitchFamily="18" charset="0"/>
              </a:rPr>
              <a:t>seorang</a:t>
            </a:r>
            <a:r>
              <a:rPr lang="en-US" sz="2400" dirty="0">
                <a:latin typeface="Lucida Bright" panose="02040602050505020304" pitchFamily="18" charset="0"/>
              </a:rPr>
              <a:t> </a:t>
            </a:r>
            <a:r>
              <a:rPr lang="en-US" sz="2400" dirty="0" err="1">
                <a:latin typeface="Lucida Bright" panose="02040602050505020304" pitchFamily="18" charset="0"/>
              </a:rPr>
              <a:t>penguasa</a:t>
            </a:r>
            <a:r>
              <a:rPr lang="en-US" sz="2400" dirty="0">
                <a:latin typeface="Lucida Bright" panose="02040602050505020304" pitchFamily="18" charset="0"/>
              </a:rPr>
              <a:t> 	</a:t>
            </a:r>
            <a:r>
              <a:rPr lang="en-US" sz="2400" dirty="0" err="1">
                <a:latin typeface="Lucida Bright" panose="02040602050505020304" pitchFamily="18" charset="0"/>
              </a:rPr>
              <a:t>tunggal</a:t>
            </a:r>
            <a:r>
              <a:rPr lang="en-US" sz="2400" dirty="0">
                <a:latin typeface="Lucida Bright" panose="02040602050505020304" pitchFamily="18" charset="0"/>
              </a:rPr>
              <a:t> (raja yang </a:t>
            </a:r>
            <a:r>
              <a:rPr lang="en-US" sz="2400" dirty="0" err="1">
                <a:latin typeface="Lucida Bright" panose="02040602050505020304" pitchFamily="18" charset="0"/>
              </a:rPr>
              <a:t>berdaulat</a:t>
            </a:r>
            <a:r>
              <a:rPr lang="en-US" sz="2400" dirty="0">
                <a:latin typeface="Lucida Bright" panose="02040602050505020304" pitchFamily="18" charset="0"/>
              </a:rPr>
              <a:t>), </a:t>
            </a:r>
            <a:r>
              <a:rPr lang="en-US" sz="2400" dirty="0">
                <a:solidFill>
                  <a:srgbClr val="FFFF00"/>
                </a:solidFill>
                <a:latin typeface="Lucida Bright" panose="02040602050505020304" pitchFamily="18" charset="0"/>
              </a:rPr>
              <a:t>Rousseau</a:t>
            </a:r>
            <a:r>
              <a:rPr lang="en-US" sz="2400" dirty="0">
                <a:latin typeface="Lucida Bright" panose="02040602050505020304" pitchFamily="18" charset="0"/>
              </a:rPr>
              <a:t> </a:t>
            </a:r>
            <a:r>
              <a:rPr lang="en-US" sz="2400" dirty="0" err="1">
                <a:latin typeface="Lucida Bright" panose="02040602050505020304" pitchFamily="18" charset="0"/>
              </a:rPr>
              <a:t>memandang</a:t>
            </a:r>
            <a:r>
              <a:rPr lang="en-US" sz="2400" dirty="0">
                <a:latin typeface="Lucida Bright" panose="02040602050505020304" pitchFamily="18" charset="0"/>
              </a:rPr>
              <a:t> 	</a:t>
            </a:r>
            <a:r>
              <a:rPr lang="en-US" sz="2400" dirty="0" err="1">
                <a:latin typeface="Lucida Bright" panose="02040602050505020304" pitchFamily="18" charset="0"/>
              </a:rPr>
              <a:t>ketertiban</a:t>
            </a:r>
            <a:r>
              <a:rPr lang="en-US" sz="2400" dirty="0">
                <a:latin typeface="Lucida Bright" panose="02040602050505020304" pitchFamily="18" charset="0"/>
              </a:rPr>
              <a:t> yang </a:t>
            </a:r>
            <a:r>
              <a:rPr lang="en-US" sz="2400" dirty="0" err="1">
                <a:latin typeface="Lucida Bright" panose="02040602050505020304" pitchFamily="18" charset="0"/>
              </a:rPr>
              <a:t>dihasilkan</a:t>
            </a:r>
            <a:r>
              <a:rPr lang="en-US" sz="2400" dirty="0">
                <a:latin typeface="Lucida Bright" panose="02040602050505020304" pitchFamily="18" charset="0"/>
              </a:rPr>
              <a:t> </a:t>
            </a:r>
            <a:r>
              <a:rPr lang="en-US" sz="2400" dirty="0" err="1">
                <a:latin typeface="Lucida Bright" panose="02040602050505020304" pitchFamily="18" charset="0"/>
              </a:rPr>
              <a:t>sebagai</a:t>
            </a:r>
            <a:r>
              <a:rPr lang="en-US" sz="2400" dirty="0">
                <a:latin typeface="Lucida Bright" panose="02040602050505020304" pitchFamily="18" charset="0"/>
              </a:rPr>
              <a:t> </a:t>
            </a:r>
            <a:r>
              <a:rPr lang="en-US" sz="2400" dirty="0" err="1">
                <a:latin typeface="Lucida Bright" panose="02040602050505020304" pitchFamily="18" charset="0"/>
              </a:rPr>
              <a:t>akibat</a:t>
            </a:r>
            <a:r>
              <a:rPr lang="en-US" sz="2400" dirty="0">
                <a:latin typeface="Lucida Bright" panose="02040602050505020304" pitchFamily="18" charset="0"/>
              </a:rPr>
              <a:t> </a:t>
            </a:r>
            <a:r>
              <a:rPr lang="en-US" sz="2400" dirty="0" err="1">
                <a:latin typeface="Lucida Bright" panose="02040602050505020304" pitchFamily="18" charset="0"/>
              </a:rPr>
              <a:t>dari</a:t>
            </a:r>
            <a:r>
              <a:rPr lang="en-US" sz="2400" dirty="0">
                <a:latin typeface="Lucida Bright" panose="02040602050505020304" pitchFamily="18" charset="0"/>
              </a:rPr>
              <a:t> </a:t>
            </a:r>
            <a:r>
              <a:rPr lang="en-US" sz="2400" dirty="0" err="1">
                <a:latin typeface="Lucida Bright" panose="02040602050505020304" pitchFamily="18" charset="0"/>
              </a:rPr>
              <a:t>hak-hak</a:t>
            </a:r>
            <a:r>
              <a:rPr lang="en-US" sz="2400" dirty="0">
                <a:latin typeface="Lucida Bright" panose="02040602050505020304" pitchFamily="18" charset="0"/>
              </a:rPr>
              <a:t> 	yang </a:t>
            </a:r>
            <a:r>
              <a:rPr lang="en-US" sz="2400" dirty="0" err="1">
                <a:latin typeface="Lucida Bright" panose="02040602050505020304" pitchFamily="18" charset="0"/>
              </a:rPr>
              <a:t>sama</a:t>
            </a:r>
            <a:r>
              <a:rPr lang="en-US" sz="2400" dirty="0">
                <a:latin typeface="Lucida Bright" panose="02040602050505020304" pitchFamily="18" charset="0"/>
              </a:rPr>
              <a:t>.</a:t>
            </a:r>
            <a:br>
              <a:rPr lang="en-US" sz="2400" dirty="0">
                <a:latin typeface="Lucida Bright" panose="02040602050505020304" pitchFamily="18" charset="0"/>
              </a:rPr>
            </a:br>
            <a:r>
              <a:rPr lang="en-US" sz="2400" dirty="0">
                <a:latin typeface="Lucida Bright" panose="02040602050505020304" pitchFamily="18" charset="0"/>
              </a:rPr>
              <a:t> </a:t>
            </a:r>
          </a:p>
        </p:txBody>
      </p:sp>
    </p:spTree>
    <p:extLst>
      <p:ext uri="{BB962C8B-B14F-4D97-AF65-F5344CB8AC3E}">
        <p14:creationId xmlns:p14="http://schemas.microsoft.com/office/powerpoint/2010/main" val="1037911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15616" y="566531"/>
            <a:ext cx="9283149" cy="6023112"/>
          </a:xfrm>
        </p:spPr>
        <p:txBody>
          <a:bodyPr anchor="t"/>
          <a:lstStyle/>
          <a:p>
            <a:pPr algn="l"/>
            <a:r>
              <a:rPr lang="en-US" sz="6000" b="1" dirty="0">
                <a:solidFill>
                  <a:srgbClr val="FF0000"/>
                </a:solidFill>
                <a:latin typeface="Mistral" panose="03090702030407020403" pitchFamily="66" charset="0"/>
              </a:rPr>
              <a:t>DEMOKRASI</a:t>
            </a:r>
            <a:br>
              <a:rPr lang="en-US" sz="2000" dirty="0">
                <a:latin typeface="Lucida Bright" panose="02040602050505020304" pitchFamily="18" charset="0"/>
              </a:rPr>
            </a:br>
            <a:r>
              <a:rPr lang="en-US" sz="2800" dirty="0" err="1">
                <a:latin typeface="Lucida Bright" panose="02040602050505020304" pitchFamily="18" charset="0"/>
              </a:rPr>
              <a:t>Demokrasi</a:t>
            </a:r>
            <a:r>
              <a:rPr lang="en-US" sz="2800" dirty="0">
                <a:latin typeface="Lucida Bright" panose="02040602050505020304" pitchFamily="18" charset="0"/>
              </a:rPr>
              <a:t>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suatu</a:t>
            </a:r>
            <a:r>
              <a:rPr lang="en-US" sz="2800" dirty="0">
                <a:latin typeface="Lucida Bright" panose="02040602050505020304" pitchFamily="18" charset="0"/>
              </a:rPr>
              <a:t> </a:t>
            </a:r>
            <a:r>
              <a:rPr lang="en-US" sz="2800" dirty="0" err="1">
                <a:latin typeface="Lucida Bright" panose="02040602050505020304" pitchFamily="18" charset="0"/>
              </a:rPr>
              <a:t>sistem</a:t>
            </a:r>
            <a:r>
              <a:rPr lang="en-US" sz="2800" dirty="0">
                <a:latin typeface="Lucida Bright" panose="02040602050505020304" pitchFamily="18" charset="0"/>
              </a:rPr>
              <a:t> </a:t>
            </a:r>
            <a:r>
              <a:rPr lang="en-US" sz="2800" dirty="0" err="1">
                <a:latin typeface="Lucida Bright" panose="02040602050505020304" pitchFamily="18" charset="0"/>
              </a:rPr>
              <a:t>pemerintahan</a:t>
            </a:r>
            <a:r>
              <a:rPr lang="en-US" sz="2800" dirty="0">
                <a:latin typeface="Lucida Bright" panose="02040602050505020304" pitchFamily="18" charset="0"/>
              </a:rPr>
              <a:t> </a:t>
            </a:r>
            <a:r>
              <a:rPr lang="en-US" sz="2800" dirty="0" err="1">
                <a:latin typeface="Lucida Bright" panose="02040602050505020304" pitchFamily="18" charset="0"/>
              </a:rPr>
              <a:t>dimana</a:t>
            </a:r>
            <a:r>
              <a:rPr lang="en-US" sz="2800" dirty="0">
                <a:latin typeface="Lucida Bright" panose="02040602050505020304" pitchFamily="18" charset="0"/>
              </a:rPr>
              <a:t> </a:t>
            </a:r>
            <a:r>
              <a:rPr lang="en-US" sz="2800" dirty="0" err="1">
                <a:latin typeface="Lucida Bright" panose="02040602050505020304" pitchFamily="18" charset="0"/>
              </a:rPr>
              <a:t>kekuasaan</a:t>
            </a:r>
            <a:r>
              <a:rPr lang="en-US" sz="2800" dirty="0">
                <a:latin typeface="Lucida Bright" panose="02040602050505020304" pitchFamily="18" charset="0"/>
              </a:rPr>
              <a:t> </a:t>
            </a:r>
            <a:r>
              <a:rPr lang="en-US" sz="2800" dirty="0" err="1">
                <a:latin typeface="Lucida Bright" panose="02040602050505020304" pitchFamily="18" charset="0"/>
              </a:rPr>
              <a:t>terletak</a:t>
            </a:r>
            <a:r>
              <a:rPr lang="en-US" sz="2800" dirty="0">
                <a:latin typeface="Lucida Bright" panose="02040602050505020304" pitchFamily="18" charset="0"/>
              </a:rPr>
              <a:t> pada </a:t>
            </a:r>
            <a:r>
              <a:rPr lang="en-US" sz="2800" dirty="0" err="1">
                <a:latin typeface="Lucida Bright" panose="02040602050505020304" pitchFamily="18" charset="0"/>
              </a:rPr>
              <a:t>mayoritas</a:t>
            </a:r>
            <a:r>
              <a:rPr lang="en-US" sz="2800" dirty="0">
                <a:latin typeface="Lucida Bright" panose="02040602050505020304" pitchFamily="18" charset="0"/>
              </a:rPr>
              <a:t> </a:t>
            </a:r>
            <a:r>
              <a:rPr lang="en-US" sz="2800" dirty="0" err="1">
                <a:latin typeface="Lucida Bright" panose="02040602050505020304" pitchFamily="18" charset="0"/>
              </a:rPr>
              <a:t>rakyat</a:t>
            </a:r>
            <a:r>
              <a:rPr lang="en-US" sz="2800" dirty="0">
                <a:latin typeface="Lucida Bright" panose="02040602050505020304" pitchFamily="18" charset="0"/>
              </a:rPr>
              <a:t> dan </a:t>
            </a:r>
            <a:r>
              <a:rPr lang="en-US" sz="2800" dirty="0" err="1">
                <a:latin typeface="Lucida Bright" panose="02040602050505020304" pitchFamily="18" charset="0"/>
              </a:rPr>
              <a:t>pelaksanaannya</a:t>
            </a:r>
            <a:r>
              <a:rPr lang="en-US" sz="2800" dirty="0">
                <a:latin typeface="Lucida Bright" panose="02040602050505020304" pitchFamily="18" charset="0"/>
              </a:rPr>
              <a:t> </a:t>
            </a:r>
            <a:r>
              <a:rPr lang="en-US" sz="2800" dirty="0" err="1">
                <a:latin typeface="Lucida Bright" panose="02040602050505020304" pitchFamily="18" charset="0"/>
              </a:rPr>
              <a:t>dilakukan</a:t>
            </a:r>
            <a:r>
              <a:rPr lang="en-US" sz="2800" dirty="0">
                <a:latin typeface="Lucida Bright" panose="02040602050505020304" pitchFamily="18" charset="0"/>
              </a:rPr>
              <a:t> </a:t>
            </a:r>
            <a:r>
              <a:rPr lang="en-US" sz="2800" dirty="0" err="1">
                <a:latin typeface="Lucida Bright" panose="02040602050505020304" pitchFamily="18" charset="0"/>
              </a:rPr>
              <a:t>melalui</a:t>
            </a:r>
            <a:r>
              <a:rPr lang="en-US" sz="2800" dirty="0">
                <a:latin typeface="Lucida Bright" panose="02040602050505020304" pitchFamily="18" charset="0"/>
              </a:rPr>
              <a:t> wakil-wakil yang </a:t>
            </a:r>
            <a:r>
              <a:rPr lang="en-US" sz="2800" dirty="0" err="1">
                <a:latin typeface="Lucida Bright" panose="02040602050505020304" pitchFamily="18" charset="0"/>
              </a:rPr>
              <a:t>terpilih</a:t>
            </a:r>
            <a:r>
              <a:rPr lang="en-US" sz="2800" dirty="0">
                <a:latin typeface="Lucida Bright" panose="02040602050505020304" pitchFamily="18" charset="0"/>
              </a:rPr>
              <a:t>. </a:t>
            </a:r>
            <a:r>
              <a:rPr lang="en-US" sz="2800" dirty="0" err="1">
                <a:latin typeface="Lucida Bright" panose="02040602050505020304" pitchFamily="18" charset="0"/>
              </a:rPr>
              <a:t>Sebuah</a:t>
            </a:r>
            <a:r>
              <a:rPr lang="en-US" sz="2800" dirty="0">
                <a:latin typeface="Lucida Bright" panose="02040602050505020304" pitchFamily="18" charset="0"/>
              </a:rPr>
              <a:t> </a:t>
            </a:r>
            <a:r>
              <a:rPr lang="en-US" sz="2800" dirty="0" err="1">
                <a:latin typeface="Lucida Bright" panose="02040602050505020304" pitchFamily="18" charset="0"/>
              </a:rPr>
              <a:t>ungkapan</a:t>
            </a:r>
            <a:r>
              <a:rPr lang="en-US" sz="2800" dirty="0">
                <a:latin typeface="Lucida Bright" panose="02040602050505020304" pitchFamily="18" charset="0"/>
              </a:rPr>
              <a:t> yang </a:t>
            </a:r>
            <a:r>
              <a:rPr lang="en-US" sz="2800" dirty="0" err="1">
                <a:latin typeface="Lucida Bright" panose="02040602050505020304" pitchFamily="18" charset="0"/>
              </a:rPr>
              <a:t>terkenal</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menggambarkan</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a:t>
            </a:r>
            <a:r>
              <a:rPr lang="en-US" sz="2800" dirty="0" err="1">
                <a:latin typeface="Lucida Bright" panose="02040602050505020304" pitchFamily="18" charset="0"/>
              </a:rPr>
              <a:t>ialah</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government of people, by people, for people</a:t>
            </a:r>
            <a:br>
              <a:rPr lang="en-US" sz="2800" i="1" dirty="0">
                <a:solidFill>
                  <a:srgbClr val="FFFF00"/>
                </a:solidFill>
                <a:latin typeface="Lucida Bright" panose="02040602050505020304" pitchFamily="18" charset="0"/>
              </a:rPr>
            </a:br>
            <a:br>
              <a:rPr lang="en-US" sz="2800" i="1" dirty="0">
                <a:solidFill>
                  <a:srgbClr val="FFFF00"/>
                </a:solidFill>
                <a:latin typeface="Lucida Bright" panose="02040602050505020304" pitchFamily="18" charset="0"/>
              </a:rPr>
            </a:br>
            <a:r>
              <a:rPr lang="en-US" sz="2800" dirty="0" err="1">
                <a:solidFill>
                  <a:srgbClr val="92D050"/>
                </a:solidFill>
                <a:latin typeface="Lucida Bright" panose="02040602050505020304" pitchFamily="18" charset="0"/>
              </a:rPr>
              <a:t>B</a:t>
            </a:r>
            <a:r>
              <a:rPr lang="en-US" sz="2800" dirty="0" err="1">
                <a:latin typeface="Lucida Bright" panose="02040602050505020304" pitchFamily="18" charset="0"/>
              </a:rPr>
              <a:t>agaimana</a:t>
            </a:r>
            <a:r>
              <a:rPr lang="en-US" sz="2800" dirty="0">
                <a:latin typeface="Lucida Bright" panose="02040602050505020304" pitchFamily="18" charset="0"/>
              </a:rPr>
              <a:t> </a:t>
            </a:r>
            <a:r>
              <a:rPr lang="en-US" sz="2800" dirty="0" err="1">
                <a:latin typeface="Lucida Bright" panose="02040602050505020304" pitchFamily="18" charset="0"/>
              </a:rPr>
              <a:t>pembenaran</a:t>
            </a:r>
            <a:r>
              <a:rPr lang="en-US" sz="2800" dirty="0">
                <a:latin typeface="Lucida Bright" panose="02040602050505020304" pitchFamily="18" charset="0"/>
              </a:rPr>
              <a:t> </a:t>
            </a:r>
            <a:r>
              <a:rPr lang="en-US" sz="2800" dirty="0" err="1">
                <a:latin typeface="Lucida Bright" panose="02040602050505020304" pitchFamily="18" charset="0"/>
              </a:rPr>
              <a:t>etis</a:t>
            </a:r>
            <a:r>
              <a:rPr lang="en-US" sz="2800" dirty="0">
                <a:latin typeface="Lucida Bright" panose="02040602050505020304" pitchFamily="18" charset="0"/>
              </a:rPr>
              <a:t> </a:t>
            </a:r>
            <a:r>
              <a:rPr lang="en-US" sz="2800" dirty="0" err="1">
                <a:latin typeface="Lucida Bright" panose="02040602050505020304" pitchFamily="18" charset="0"/>
              </a:rPr>
              <a:t>bagi</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 Demokrasi </a:t>
            </a:r>
            <a:r>
              <a:rPr lang="en-US" sz="2800" dirty="0" err="1">
                <a:latin typeface="Lucida Bright" panose="02040602050505020304" pitchFamily="18" charset="0"/>
              </a:rPr>
              <a:t>bukan</a:t>
            </a:r>
            <a:r>
              <a:rPr lang="en-US" sz="2800" dirty="0">
                <a:latin typeface="Lucida Bright" panose="02040602050505020304" pitchFamily="18" charset="0"/>
              </a:rPr>
              <a:t> </a:t>
            </a:r>
            <a:r>
              <a:rPr lang="en-US" sz="2800" dirty="0" err="1">
                <a:latin typeface="Lucida Bright" panose="02040602050505020304" pitchFamily="18" charset="0"/>
              </a:rPr>
              <a:t>sekedar</a:t>
            </a:r>
            <a:r>
              <a:rPr lang="en-US" sz="2800" dirty="0">
                <a:latin typeface="Lucida Bright" panose="02040602050505020304" pitchFamily="18" charset="0"/>
              </a:rPr>
              <a:t> </a:t>
            </a:r>
            <a:r>
              <a:rPr lang="en-US" sz="2800" dirty="0" err="1">
                <a:latin typeface="Lucida Bright" panose="02040602050505020304" pitchFamily="18" charset="0"/>
              </a:rPr>
              <a:t>sebuah</a:t>
            </a:r>
            <a:r>
              <a:rPr lang="en-US" sz="2800" dirty="0">
                <a:latin typeface="Lucida Bright" panose="02040602050505020304" pitchFamily="18" charset="0"/>
              </a:rPr>
              <a:t> </a:t>
            </a:r>
            <a:r>
              <a:rPr lang="en-US" sz="2800" dirty="0" err="1">
                <a:latin typeface="Lucida Bright" panose="02040602050505020304" pitchFamily="18" charset="0"/>
              </a:rPr>
              <a:t>teori</a:t>
            </a:r>
            <a:r>
              <a:rPr lang="en-US" sz="2800" dirty="0">
                <a:latin typeface="Lucida Bright" panose="02040602050505020304" pitchFamily="18" charset="0"/>
              </a:rPr>
              <a:t> </a:t>
            </a:r>
            <a:r>
              <a:rPr lang="en-US" sz="2800" dirty="0" err="1">
                <a:latin typeface="Lucida Bright" panose="02040602050505020304" pitchFamily="18" charset="0"/>
              </a:rPr>
              <a:t>mengenai</a:t>
            </a:r>
            <a:r>
              <a:rPr lang="en-US" sz="2800" dirty="0">
                <a:latin typeface="Lucida Bright" panose="02040602050505020304" pitchFamily="18" charset="0"/>
              </a:rPr>
              <a:t> </a:t>
            </a:r>
            <a:r>
              <a:rPr lang="en-US" sz="2800" dirty="0" err="1">
                <a:latin typeface="Lucida Bright" panose="02040602050505020304" pitchFamily="18" charset="0"/>
              </a:rPr>
              <a:t>pemerintahan</a:t>
            </a:r>
            <a:r>
              <a:rPr lang="en-US" sz="2800" dirty="0">
                <a:latin typeface="Lucida Bright" panose="02040602050505020304" pitchFamily="18" charset="0"/>
              </a:rPr>
              <a:t> </a:t>
            </a:r>
            <a:r>
              <a:rPr lang="en-US" sz="2800" dirty="0" err="1">
                <a:latin typeface="Lucida Bright" panose="02040602050505020304" pitchFamily="18" charset="0"/>
              </a:rPr>
              <a:t>atau</a:t>
            </a:r>
            <a:r>
              <a:rPr lang="en-US" sz="2800" dirty="0">
                <a:latin typeface="Lucida Bright" panose="02040602050505020304" pitchFamily="18" charset="0"/>
              </a:rPr>
              <a:t> negara, juga </a:t>
            </a:r>
            <a:r>
              <a:rPr lang="en-US" sz="2800" dirty="0" err="1">
                <a:latin typeface="Lucida Bright" panose="02040602050505020304" pitchFamily="18" charset="0"/>
              </a:rPr>
              <a:t>merupakan</a:t>
            </a:r>
            <a:r>
              <a:rPr lang="en-US" sz="2800" dirty="0">
                <a:latin typeface="Lucida Bright" panose="02040602050505020304" pitchFamily="18" charset="0"/>
              </a:rPr>
              <a:t> </a:t>
            </a:r>
            <a:r>
              <a:rPr lang="en-US" sz="2800" dirty="0" err="1">
                <a:latin typeface="Lucida Bright" panose="02040602050505020304" pitchFamily="18" charset="0"/>
              </a:rPr>
              <a:t>teori</a:t>
            </a:r>
            <a:r>
              <a:rPr lang="en-US" sz="2800" dirty="0">
                <a:latin typeface="Lucida Bright" panose="02040602050505020304" pitchFamily="18" charset="0"/>
              </a:rPr>
              <a:t> </a:t>
            </a:r>
            <a:r>
              <a:rPr lang="en-US" sz="2800" dirty="0" err="1">
                <a:latin typeface="Lucida Bright" panose="02040602050505020304" pitchFamily="18" charset="0"/>
              </a:rPr>
              <a:t>tentang</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 dan </a:t>
            </a:r>
            <a:r>
              <a:rPr lang="en-US" sz="2800" dirty="0" err="1">
                <a:latin typeface="Lucida Bright" panose="02040602050505020304" pitchFamily="18" charset="0"/>
              </a:rPr>
              <a:t>masyarakat</a:t>
            </a:r>
            <a:r>
              <a:rPr lang="en-US" sz="2800" dirty="0">
                <a:latin typeface="Lucida Bright" panose="02040602050505020304" pitchFamily="18" charset="0"/>
              </a:rPr>
              <a:t>.</a:t>
            </a:r>
          </a:p>
        </p:txBody>
      </p:sp>
    </p:spTree>
    <p:extLst>
      <p:ext uri="{BB962C8B-B14F-4D97-AF65-F5344CB8AC3E}">
        <p14:creationId xmlns:p14="http://schemas.microsoft.com/office/powerpoint/2010/main" val="1623282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06287" y="228601"/>
            <a:ext cx="10962861" cy="6301408"/>
          </a:xfrm>
        </p:spPr>
        <p:txBody>
          <a:bodyPr anchor="t"/>
          <a:lstStyle/>
          <a:p>
            <a:pPr algn="l">
              <a:tabLst>
                <a:tab pos="347663" algn="l"/>
              </a:tabLst>
            </a:pPr>
            <a:r>
              <a:rPr lang="en-US" sz="3600" i="1" dirty="0">
                <a:solidFill>
                  <a:srgbClr val="FFFF00"/>
                </a:solidFill>
                <a:latin typeface="Lucida Bright" panose="02040602050505020304" pitchFamily="18" charset="0"/>
              </a:rPr>
              <a:t>Sifat yang </a:t>
            </a:r>
            <a:r>
              <a:rPr lang="en-US" sz="3600" i="1" dirty="0" err="1">
                <a:solidFill>
                  <a:srgbClr val="FFFF00"/>
                </a:solidFill>
                <a:latin typeface="Lucida Bright" panose="02040602050505020304" pitchFamily="18" charset="0"/>
              </a:rPr>
              <a:t>melekat</a:t>
            </a:r>
            <a:r>
              <a:rPr lang="en-US" sz="3600" i="1" dirty="0">
                <a:solidFill>
                  <a:srgbClr val="FFFF00"/>
                </a:solidFill>
                <a:latin typeface="Lucida Bright" panose="02040602050505020304" pitchFamily="18" charset="0"/>
              </a:rPr>
              <a:t> pada Demokrasi</a:t>
            </a:r>
            <a:br>
              <a:rPr lang="en-US" sz="2000" dirty="0">
                <a:latin typeface="Lucida Bright" panose="02040602050505020304" pitchFamily="18" charset="0"/>
              </a:rPr>
            </a:br>
            <a:r>
              <a:rPr lang="en-US" sz="2800" b="1" dirty="0">
                <a:solidFill>
                  <a:srgbClr val="FFFF00"/>
                </a:solidFill>
                <a:latin typeface="Lucida Bright" panose="02040602050505020304" pitchFamily="18" charset="0"/>
              </a:rPr>
              <a:t>&gt; </a:t>
            </a:r>
            <a:r>
              <a:rPr lang="en-US" sz="2800" dirty="0">
                <a:latin typeface="Lucida Bright" panose="02040602050505020304" pitchFamily="18" charset="0"/>
              </a:rPr>
              <a:t>Demokrasi </a:t>
            </a:r>
            <a:r>
              <a:rPr lang="en-US" sz="2800" dirty="0" err="1">
                <a:latin typeface="Lucida Bright" panose="02040602050505020304" pitchFamily="18" charset="0"/>
              </a:rPr>
              <a:t>berlandaskan</a:t>
            </a:r>
            <a:r>
              <a:rPr lang="en-US" sz="2800" dirty="0">
                <a:latin typeface="Lucida Bright" panose="02040602050505020304" pitchFamily="18" charset="0"/>
              </a:rPr>
              <a:t> pada </a:t>
            </a:r>
            <a:r>
              <a:rPr lang="en-US" sz="2800" dirty="0" err="1">
                <a:latin typeface="Lucida Bright" panose="02040602050505020304" pitchFamily="18" charset="0"/>
              </a:rPr>
              <a:t>keyakinan</a:t>
            </a:r>
            <a:r>
              <a:rPr lang="en-US" sz="2800" dirty="0">
                <a:latin typeface="Lucida Bright" panose="02040602050505020304" pitchFamily="18" charset="0"/>
              </a:rPr>
              <a:t> </a:t>
            </a:r>
            <a:r>
              <a:rPr lang="en-US" sz="2800" dirty="0" err="1">
                <a:latin typeface="Lucida Bright" panose="02040602050505020304" pitchFamily="18" charset="0"/>
              </a:rPr>
              <a:t>nilai</a:t>
            </a:r>
            <a:r>
              <a:rPr lang="en-US" sz="2800" dirty="0">
                <a:latin typeface="Lucida Bright" panose="02040602050505020304" pitchFamily="18" charset="0"/>
              </a:rPr>
              <a:t> dan 	</a:t>
            </a:r>
            <a:r>
              <a:rPr lang="en-US" sz="2800" dirty="0" err="1">
                <a:latin typeface="Lucida Bright" panose="02040602050505020304" pitchFamily="18" charset="0"/>
              </a:rPr>
              <a:t>martabat</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(worth &amp; dignity of man)</a:t>
            </a:r>
            <a:br>
              <a:rPr lang="en-US" sz="2800" i="1" dirty="0">
                <a:solidFill>
                  <a:srgbClr val="FFFF00"/>
                </a:solidFill>
                <a:latin typeface="Lucida Bright" panose="02040602050505020304" pitchFamily="18" charset="0"/>
              </a:rPr>
            </a:br>
            <a:r>
              <a:rPr lang="en-US" sz="2800" b="1" dirty="0">
                <a:solidFill>
                  <a:srgbClr val="FFFF00"/>
                </a:solidFill>
                <a:latin typeface="Lucida Bright" panose="02040602050505020304" pitchFamily="18" charset="0"/>
              </a:rPr>
              <a:t>&gt; </a:t>
            </a:r>
            <a:r>
              <a:rPr lang="en-US" sz="2800" dirty="0">
                <a:latin typeface="Lucida Bright" panose="02040602050505020304" pitchFamily="18" charset="0"/>
              </a:rPr>
              <a:t>Demokrasi </a:t>
            </a:r>
            <a:r>
              <a:rPr lang="en-US" sz="2800" dirty="0" err="1">
                <a:latin typeface="Lucida Bright" panose="02040602050505020304" pitchFamily="18" charset="0"/>
              </a:rPr>
              <a:t>ada</a:t>
            </a:r>
            <a:r>
              <a:rPr lang="en-US" sz="2800" dirty="0">
                <a:latin typeface="Lucida Bright" panose="02040602050505020304" pitchFamily="18" charset="0"/>
              </a:rPr>
              <a:t> </a:t>
            </a:r>
            <a:r>
              <a:rPr lang="en-US" sz="2800" dirty="0" err="1">
                <a:latin typeface="Lucida Bright" panose="02040602050505020304" pitchFamily="18" charset="0"/>
              </a:rPr>
              <a:t>sifat</a:t>
            </a:r>
            <a:r>
              <a:rPr lang="en-US" sz="2800" dirty="0">
                <a:latin typeface="Lucida Bright" panose="02040602050505020304" pitchFamily="18" charset="0"/>
              </a:rPr>
              <a:t> dan </a:t>
            </a:r>
            <a:r>
              <a:rPr lang="en-US" sz="2800" dirty="0" err="1">
                <a:latin typeface="Lucida Bright" panose="02040602050505020304" pitchFamily="18" charset="0"/>
              </a:rPr>
              <a:t>nilai</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a:t>
            </a:r>
            <a:r>
              <a:rPr lang="en-US" sz="2800" dirty="0" err="1">
                <a:latin typeface="Lucida Bright" panose="02040602050505020304" pitchFamily="18" charset="0"/>
              </a:rPr>
              <a:t>mengandung</a:t>
            </a:r>
            <a:r>
              <a:rPr lang="en-US" sz="2800" dirty="0">
                <a:latin typeface="Lucida Bright" panose="02040602050505020304" pitchFamily="18" charset="0"/>
              </a:rPr>
              <a:t> </a:t>
            </a:r>
            <a:r>
              <a:rPr lang="en-US" sz="2800" dirty="0" err="1">
                <a:latin typeface="Lucida Bright" panose="02040602050505020304" pitchFamily="18" charset="0"/>
              </a:rPr>
              <a:t>implikasi</a:t>
            </a:r>
            <a:r>
              <a:rPr lang="en-US" sz="2800" dirty="0">
                <a:latin typeface="Lucida Bright" panose="02040602050505020304" pitchFamily="18" charset="0"/>
              </a:rPr>
              <a:t> </a:t>
            </a:r>
            <a:r>
              <a:rPr lang="en-US" sz="2800" dirty="0" err="1">
                <a:latin typeface="Lucida Bright" panose="02040602050505020304" pitchFamily="18" charset="0"/>
              </a:rPr>
              <a:t>adanya</a:t>
            </a:r>
            <a:r>
              <a:rPr lang="en-US" sz="2800" dirty="0">
                <a:latin typeface="Lucida Bright" panose="02040602050505020304" pitchFamily="18" charset="0"/>
              </a:rPr>
              <a:t> </a:t>
            </a:r>
            <a:r>
              <a:rPr lang="en-US" sz="2800" dirty="0" err="1">
                <a:latin typeface="Lucida Bright" panose="02040602050505020304" pitchFamily="18" charset="0"/>
              </a:rPr>
              <a:t>konsep</a:t>
            </a:r>
            <a:r>
              <a:rPr lang="en-US" sz="2800" dirty="0">
                <a:latin typeface="Lucida Bright" panose="02040602050505020304" pitchFamily="18" charset="0"/>
              </a:rPr>
              <a:t> </a:t>
            </a:r>
            <a:r>
              <a:rPr lang="en-US" sz="2800" i="1" dirty="0" err="1">
                <a:solidFill>
                  <a:srgbClr val="FFFF00"/>
                </a:solidFill>
                <a:latin typeface="Lucida Bright" panose="02040602050505020304" pitchFamily="18" charset="0"/>
              </a:rPr>
              <a:t>kebebasan</a:t>
            </a:r>
            <a:r>
              <a:rPr lang="en-US" sz="2800" i="1" dirty="0">
                <a:solidFill>
                  <a:srgbClr val="FFFF00"/>
                </a:solidFill>
                <a:latin typeface="Lucida Bright" panose="02040602050505020304" pitchFamily="18" charset="0"/>
              </a:rPr>
              <a:t> </a:t>
            </a:r>
            <a:r>
              <a:rPr lang="en-US" sz="2800" i="1" dirty="0" err="1">
                <a:solidFill>
                  <a:srgbClr val="FFFF00"/>
                </a:solidFill>
                <a:latin typeface="Lucida Bright" panose="02040602050505020304" pitchFamily="18" charset="0"/>
              </a:rPr>
              <a:t>manusia</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 </a:t>
            </a:r>
            <a:r>
              <a:rPr lang="en-US" sz="2800" dirty="0" err="1">
                <a:latin typeface="Lucida Bright" panose="02040602050505020304" pitchFamily="18" charset="0"/>
              </a:rPr>
              <a:t>harus</a:t>
            </a:r>
            <a:r>
              <a:rPr lang="en-US" sz="2800" dirty="0">
                <a:latin typeface="Lucida Bright" panose="02040602050505020304" pitchFamily="18" charset="0"/>
              </a:rPr>
              <a:t> </a:t>
            </a:r>
            <a:r>
              <a:rPr lang="en-US" sz="2800" dirty="0" err="1">
                <a:latin typeface="Lucida Bright" panose="02040602050505020304" pitchFamily="18" charset="0"/>
              </a:rPr>
              <a:t>bebas</a:t>
            </a:r>
            <a:r>
              <a:rPr lang="en-US" sz="2800" dirty="0">
                <a:latin typeface="Lucida Bright" panose="02040602050505020304" pitchFamily="18" charset="0"/>
              </a:rPr>
              <a:t> </a:t>
            </a:r>
            <a:r>
              <a:rPr lang="en-US" sz="2800" dirty="0" err="1">
                <a:latin typeface="Lucida Bright" panose="02040602050505020304" pitchFamily="18" charset="0"/>
              </a:rPr>
              <a:t>berpikir</a:t>
            </a:r>
            <a:r>
              <a:rPr lang="en-US" sz="2800" dirty="0">
                <a:latin typeface="Lucida Bright" panose="02040602050505020304" pitchFamily="18" charset="0"/>
              </a:rPr>
              <a:t> dan </a:t>
            </a:r>
            <a:r>
              <a:rPr lang="en-US" sz="2800" dirty="0" err="1">
                <a:latin typeface="Lucida Bright" panose="02040602050505020304" pitchFamily="18" charset="0"/>
              </a:rPr>
              <a:t>mengungkapkan</a:t>
            </a:r>
            <a:r>
              <a:rPr lang="en-US" sz="2800" dirty="0">
                <a:latin typeface="Lucida Bright" panose="02040602050505020304" pitchFamily="18" charset="0"/>
              </a:rPr>
              <a:t> </a:t>
            </a:r>
            <a:r>
              <a:rPr lang="en-US" sz="2800" dirty="0" err="1">
                <a:latin typeface="Lucida Bright" panose="02040602050505020304" pitchFamily="18" charset="0"/>
              </a:rPr>
              <a:t>pikiran</a:t>
            </a:r>
            <a:r>
              <a:rPr lang="en-US" sz="2800" dirty="0">
                <a:latin typeface="Lucida Bright" panose="02040602050505020304" pitchFamily="18" charset="0"/>
              </a:rPr>
              <a:t> 	</a:t>
            </a:r>
            <a:r>
              <a:rPr lang="en-US" sz="2800" dirty="0" err="1">
                <a:latin typeface="Lucida Bright" panose="02040602050505020304" pitchFamily="18" charset="0"/>
              </a:rPr>
              <a:t>maupun</a:t>
            </a:r>
            <a:r>
              <a:rPr lang="en-US" sz="2800" dirty="0">
                <a:latin typeface="Lucida Bright" panose="02040602050505020304" pitchFamily="18" charset="0"/>
              </a:rPr>
              <a:t> </a:t>
            </a:r>
            <a:r>
              <a:rPr lang="en-US" sz="2800" dirty="0" err="1">
                <a:latin typeface="Lucida Bright" panose="02040602050505020304" pitchFamily="18" charset="0"/>
              </a:rPr>
              <a:t>perasaannya</a:t>
            </a:r>
            <a:r>
              <a:rPr lang="en-US" sz="2800" dirty="0">
                <a:latin typeface="Lucida Bright" panose="02040602050505020304" pitchFamily="18" charset="0"/>
              </a:rPr>
              <a:t>, </a:t>
            </a:r>
            <a:r>
              <a:rPr lang="en-US" sz="2800" dirty="0" err="1">
                <a:latin typeface="Lucida Bright" panose="02040602050505020304" pitchFamily="18" charset="0"/>
              </a:rPr>
              <a:t>Kebebasan</a:t>
            </a:r>
            <a:r>
              <a:rPr lang="en-US" sz="2800" dirty="0">
                <a:latin typeface="Lucida Bright" panose="02040602050505020304" pitchFamily="18" charset="0"/>
              </a:rPr>
              <a:t> </a:t>
            </a:r>
            <a:r>
              <a:rPr lang="en-US" sz="2800" dirty="0" err="1">
                <a:latin typeface="Lucida Bright" panose="02040602050505020304" pitchFamily="18" charset="0"/>
              </a:rPr>
              <a:t>bukan</a:t>
            </a:r>
            <a:r>
              <a:rPr lang="en-US" sz="2800" dirty="0">
                <a:latin typeface="Lucida Bright" panose="02040602050505020304" pitchFamily="18" charset="0"/>
              </a:rPr>
              <a:t> </a:t>
            </a:r>
            <a:r>
              <a:rPr lang="en-US" sz="2800" dirty="0" err="1">
                <a:latin typeface="Lucida Bright" panose="02040602050505020304" pitchFamily="18" charset="0"/>
              </a:rPr>
              <a:t>milik</a:t>
            </a:r>
            <a:r>
              <a:rPr lang="en-US" sz="2800" dirty="0">
                <a:latin typeface="Lucida Bright" panose="02040602050505020304" pitchFamily="18" charset="0"/>
              </a:rPr>
              <a:t> Negara/ 	</a:t>
            </a:r>
            <a:r>
              <a:rPr lang="en-US" sz="2800" dirty="0" err="1">
                <a:latin typeface="Lucida Bright" panose="02040602050505020304" pitchFamily="18" charset="0"/>
              </a:rPr>
              <a:t>kelompok</a:t>
            </a:r>
            <a:r>
              <a:rPr lang="en-US" sz="2800" dirty="0">
                <a:latin typeface="Lucida Bright" panose="02040602050505020304" pitchFamily="18" charset="0"/>
              </a:rPr>
              <a:t>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masyarakat</a:t>
            </a:r>
            <a:r>
              <a:rPr lang="en-US" sz="2800" dirty="0">
                <a:latin typeface="Lucida Bright" panose="02040602050505020304" pitchFamily="18" charset="0"/>
              </a:rPr>
              <a:t>.</a:t>
            </a:r>
            <a:br>
              <a:rPr lang="en-US" sz="2800" dirty="0">
                <a:latin typeface="Lucida Bright" panose="02040602050505020304" pitchFamily="18" charset="0"/>
              </a:rPr>
            </a:br>
            <a:r>
              <a:rPr lang="en-US" sz="2800" b="1" dirty="0">
                <a:solidFill>
                  <a:srgbClr val="FFFF00"/>
                </a:solidFill>
                <a:latin typeface="Lucida Bright" panose="02040602050505020304" pitchFamily="18" charset="0"/>
              </a:rPr>
              <a:t>&gt; </a:t>
            </a:r>
            <a:r>
              <a:rPr lang="en-US" sz="2800" dirty="0">
                <a:latin typeface="Lucida Bright" panose="02040602050505020304" pitchFamily="18" charset="0"/>
              </a:rPr>
              <a:t>Demokrasi </a:t>
            </a:r>
            <a:r>
              <a:rPr lang="en-US" sz="2800" dirty="0" err="1">
                <a:latin typeface="Lucida Bright" panose="02040602050505020304" pitchFamily="18" charset="0"/>
              </a:rPr>
              <a:t>ialah</a:t>
            </a:r>
            <a:r>
              <a:rPr lang="en-US" sz="2800" dirty="0">
                <a:latin typeface="Lucida Bright" panose="02040602050505020304" pitchFamily="18" charset="0"/>
              </a:rPr>
              <a:t> </a:t>
            </a:r>
            <a:r>
              <a:rPr lang="en-US" sz="2800" dirty="0" err="1">
                <a:latin typeface="Lucida Bright" panose="02040602050505020304" pitchFamily="18" charset="0"/>
              </a:rPr>
              <a:t>aturan</a:t>
            </a:r>
            <a:r>
              <a:rPr lang="en-US" sz="2800" dirty="0">
                <a:latin typeface="Lucida Bright" panose="02040602050505020304" pitchFamily="18" charset="0"/>
              </a:rPr>
              <a:t> </a:t>
            </a:r>
            <a:r>
              <a:rPr lang="en-US" sz="2800" dirty="0" err="1">
                <a:latin typeface="Lucida Bright" panose="02040602050505020304" pitchFamily="18" charset="0"/>
              </a:rPr>
              <a:t>hukum</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(rule of law) </a:t>
            </a:r>
            <a:br>
              <a:rPr lang="en-US" sz="2800" dirty="0">
                <a:latin typeface="Lucida Bright" panose="02040602050505020304" pitchFamily="18" charset="0"/>
              </a:rPr>
            </a:br>
            <a:r>
              <a:rPr lang="en-US" sz="2800" dirty="0">
                <a:latin typeface="Lucida Bright" panose="02040602050505020304" pitchFamily="18" charset="0"/>
              </a:rPr>
              <a:t>	Demokrasi </a:t>
            </a:r>
            <a:r>
              <a:rPr lang="en-US" sz="2800" dirty="0" err="1">
                <a:latin typeface="Lucida Bright" panose="02040602050505020304" pitchFamily="18" charset="0"/>
              </a:rPr>
              <a:t>berarti</a:t>
            </a:r>
            <a:r>
              <a:rPr lang="en-US" sz="2800" dirty="0">
                <a:latin typeface="Lucida Bright" panose="02040602050505020304" pitchFamily="18" charset="0"/>
              </a:rPr>
              <a:t> </a:t>
            </a:r>
            <a:r>
              <a:rPr lang="en-US" sz="2800" dirty="0" err="1">
                <a:latin typeface="Lucida Bright" panose="02040602050505020304" pitchFamily="18" charset="0"/>
              </a:rPr>
              <a:t>adanya</a:t>
            </a:r>
            <a:r>
              <a:rPr lang="en-US" sz="2800" dirty="0">
                <a:latin typeface="Lucida Bright" panose="02040602050505020304" pitchFamily="18" charset="0"/>
              </a:rPr>
              <a:t> </a:t>
            </a:r>
            <a:r>
              <a:rPr lang="en-US" sz="2800" dirty="0" err="1">
                <a:latin typeface="Lucida Bright" panose="02040602050505020304" pitchFamily="18" charset="0"/>
              </a:rPr>
              <a:t>suatu</a:t>
            </a:r>
            <a:r>
              <a:rPr lang="en-US" sz="2800" dirty="0">
                <a:latin typeface="Lucida Bright" panose="02040602050505020304" pitchFamily="18" charset="0"/>
              </a:rPr>
              <a:t> </a:t>
            </a:r>
            <a:r>
              <a:rPr lang="en-US" sz="2800" dirty="0" err="1">
                <a:latin typeface="Lucida Bright" panose="02040602050505020304" pitchFamily="18" charset="0"/>
              </a:rPr>
              <a:t>aturan</a:t>
            </a:r>
            <a:r>
              <a:rPr lang="en-US" sz="2800" dirty="0">
                <a:latin typeface="Lucida Bright" panose="02040602050505020304" pitchFamily="18" charset="0"/>
              </a:rPr>
              <a:t> </a:t>
            </a:r>
            <a:r>
              <a:rPr lang="en-US" sz="2800" dirty="0" err="1">
                <a:latin typeface="Lucida Bright" panose="02040602050505020304" pitchFamily="18" charset="0"/>
              </a:rPr>
              <a:t>hukum</a:t>
            </a:r>
            <a:r>
              <a:rPr lang="en-US" sz="2800" dirty="0">
                <a:latin typeface="Lucida Bright" panose="02040602050505020304" pitchFamily="18" charset="0"/>
              </a:rPr>
              <a:t> yang </a:t>
            </a:r>
            <a:r>
              <a:rPr lang="en-US" sz="2800" dirty="0" err="1">
                <a:latin typeface="Lucida Bright" panose="02040602050505020304" pitchFamily="18" charset="0"/>
              </a:rPr>
              <a:t>pasti</a:t>
            </a:r>
            <a:r>
              <a:rPr lang="en-US" sz="2800" dirty="0">
                <a:latin typeface="Lucida Bright" panose="02040602050505020304" pitchFamily="18" charset="0"/>
              </a:rPr>
              <a:t> 	</a:t>
            </a:r>
            <a:r>
              <a:rPr lang="en-US" sz="2800" dirty="0" err="1">
                <a:latin typeface="Lucida Bright" panose="02040602050505020304" pitchFamily="18" charset="0"/>
              </a:rPr>
              <a:t>atau</a:t>
            </a:r>
            <a:r>
              <a:rPr lang="en-US" sz="2800" dirty="0">
                <a:latin typeface="Lucida Bright" panose="02040602050505020304" pitchFamily="18" charset="0"/>
              </a:rPr>
              <a:t> </a:t>
            </a:r>
            <a:r>
              <a:rPr lang="en-US" sz="2800" dirty="0" err="1">
                <a:latin typeface="Lucida Bright" panose="02040602050505020304" pitchFamily="18" charset="0"/>
              </a:rPr>
              <a:t>hidup</a:t>
            </a:r>
            <a:r>
              <a:rPr lang="en-US" sz="2800" dirty="0">
                <a:latin typeface="Lucida Bright" panose="02040602050505020304" pitchFamily="18" charset="0"/>
              </a:rPr>
              <a:t> yang </a:t>
            </a:r>
            <a:r>
              <a:rPr lang="en-US" sz="2800" dirty="0" err="1">
                <a:latin typeface="Lucida Bright" panose="02040602050505020304" pitchFamily="18" charset="0"/>
              </a:rPr>
              <a:t>bebas</a:t>
            </a:r>
            <a:r>
              <a:rPr lang="en-US" sz="2800" dirty="0">
                <a:latin typeface="Lucida Bright" panose="02040602050505020304" pitchFamily="18" charset="0"/>
              </a:rPr>
              <a:t> di </a:t>
            </a:r>
            <a:r>
              <a:rPr lang="en-US" sz="2800" dirty="0" err="1">
                <a:latin typeface="Lucida Bright" panose="02040602050505020304" pitchFamily="18" charset="0"/>
              </a:rPr>
              <a:t>bawah</a:t>
            </a:r>
            <a:r>
              <a:rPr lang="en-US" sz="2800" dirty="0">
                <a:latin typeface="Lucida Bright" panose="02040602050505020304" pitchFamily="18" charset="0"/>
              </a:rPr>
              <a:t> </a:t>
            </a:r>
            <a:r>
              <a:rPr lang="en-US" sz="2800" dirty="0" err="1">
                <a:latin typeface="Lucida Bright" panose="02040602050505020304" pitchFamily="18" charset="0"/>
              </a:rPr>
              <a:t>hukum</a:t>
            </a:r>
            <a:r>
              <a:rPr lang="en-US" sz="2800" dirty="0">
                <a:latin typeface="Lucida Bright" panose="02040602050505020304" pitchFamily="18" charset="0"/>
              </a:rPr>
              <a:t>. </a:t>
            </a:r>
            <a:br>
              <a:rPr lang="en-US" sz="2800" dirty="0">
                <a:latin typeface="Lucida Bright" panose="02040602050505020304" pitchFamily="18" charset="0"/>
              </a:rPr>
            </a:br>
            <a:r>
              <a:rPr lang="en-US" sz="2800" dirty="0">
                <a:latin typeface="Lucida Bright" panose="02040602050505020304" pitchFamily="18" charset="0"/>
              </a:rPr>
              <a:t>	</a:t>
            </a:r>
            <a:r>
              <a:rPr lang="en-US" sz="2800" dirty="0" err="1">
                <a:solidFill>
                  <a:srgbClr val="FFFF00"/>
                </a:solidFill>
                <a:latin typeface="Lucida Bright" panose="02040602050505020304" pitchFamily="18" charset="0"/>
              </a:rPr>
              <a:t>Aturan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hukum</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dalam</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demokrasi</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menjamin</a:t>
            </a:r>
            <a:r>
              <a:rPr lang="en-US" sz="2800" dirty="0">
                <a:solidFill>
                  <a:srgbClr val="FFFF00"/>
                </a:solidFill>
                <a:latin typeface="Lucida Bright" panose="02040602050505020304" pitchFamily="18" charset="0"/>
              </a:rPr>
              <a:t> agar 	</a:t>
            </a:r>
            <a:r>
              <a:rPr lang="en-US" sz="2800" dirty="0" err="1">
                <a:solidFill>
                  <a:srgbClr val="FFFF00"/>
                </a:solidFill>
                <a:latin typeface="Lucida Bright" panose="02040602050505020304" pitchFamily="18" charset="0"/>
              </a:rPr>
              <a:t>kebebasan</a:t>
            </a:r>
            <a:r>
              <a:rPr lang="en-US" sz="2800" dirty="0">
                <a:solidFill>
                  <a:srgbClr val="FFFF00"/>
                </a:solidFill>
                <a:latin typeface="Lucida Bright" panose="02040602050505020304" pitchFamily="18" charset="0"/>
              </a:rPr>
              <a:t> yang </a:t>
            </a:r>
            <a:r>
              <a:rPr lang="en-US" sz="2800" dirty="0" err="1">
                <a:solidFill>
                  <a:srgbClr val="FFFF00"/>
                </a:solidFill>
                <a:latin typeface="Lucida Bright" panose="02040602050505020304" pitchFamily="18" charset="0"/>
              </a:rPr>
              <a:t>dimiliki</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tidak</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mengganggu</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kebebasan</a:t>
            </a:r>
            <a:r>
              <a:rPr lang="en-US" sz="2800" dirty="0">
                <a:solidFill>
                  <a:srgbClr val="FFFF00"/>
                </a:solidFill>
                <a:latin typeface="Lucida Bright" panose="02040602050505020304" pitchFamily="18" charset="0"/>
              </a:rPr>
              <a:t> dan 	</a:t>
            </a:r>
            <a:r>
              <a:rPr lang="en-US" sz="2800" dirty="0" err="1">
                <a:solidFill>
                  <a:srgbClr val="FFFF00"/>
                </a:solidFill>
                <a:latin typeface="Lucida Bright" panose="02040602050505020304" pitchFamily="18" charset="0"/>
              </a:rPr>
              <a:t>hak-hak</a:t>
            </a:r>
            <a:r>
              <a:rPr lang="en-US" sz="2800" dirty="0">
                <a:solidFill>
                  <a:srgbClr val="FFFF00"/>
                </a:solidFill>
                <a:latin typeface="Lucida Bright" panose="02040602050505020304" pitchFamily="18" charset="0"/>
              </a:rPr>
              <a:t> orang lain.</a:t>
            </a:r>
            <a:br>
              <a:rPr lang="en-US" sz="2800" dirty="0">
                <a:solidFill>
                  <a:srgbClr val="FFFF00"/>
                </a:solidFill>
                <a:latin typeface="Lucida Bright" panose="02040602050505020304" pitchFamily="18" charset="0"/>
              </a:rPr>
            </a:br>
            <a:r>
              <a:rPr lang="en-US" sz="2000" dirty="0">
                <a:latin typeface="Lucida Bright" panose="02040602050505020304" pitchFamily="18" charset="0"/>
              </a:rPr>
              <a:t> </a:t>
            </a:r>
          </a:p>
        </p:txBody>
      </p:sp>
    </p:spTree>
    <p:extLst>
      <p:ext uri="{BB962C8B-B14F-4D97-AF65-F5344CB8AC3E}">
        <p14:creationId xmlns:p14="http://schemas.microsoft.com/office/powerpoint/2010/main" val="1982760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46043" y="765313"/>
            <a:ext cx="10257183" cy="5874026"/>
          </a:xfrm>
        </p:spPr>
        <p:txBody>
          <a:bodyPr anchor="t"/>
          <a:lstStyle/>
          <a:p>
            <a:pPr algn="l">
              <a:tabLst>
                <a:tab pos="347663" algn="l"/>
              </a:tabLst>
            </a:pPr>
            <a:r>
              <a:rPr lang="en-US" sz="2800" b="1" dirty="0">
                <a:solidFill>
                  <a:srgbClr val="FFFF00"/>
                </a:solidFill>
                <a:latin typeface="Lucida Bright" panose="02040602050505020304" pitchFamily="18" charset="0"/>
              </a:rPr>
              <a:t>&gt; </a:t>
            </a:r>
            <a:r>
              <a:rPr lang="en-US" sz="2800" dirty="0">
                <a:latin typeface="Lucida Bright" panose="02040602050505020304" pitchFamily="18" charset="0"/>
              </a:rPr>
              <a:t>Demokrasi </a:t>
            </a:r>
            <a:r>
              <a:rPr lang="en-US" sz="2800" dirty="0" err="1">
                <a:latin typeface="Lucida Bright" panose="02040602050505020304" pitchFamily="18" charset="0"/>
              </a:rPr>
              <a:t>didasarkan</a:t>
            </a:r>
            <a:r>
              <a:rPr lang="en-US" sz="2800" dirty="0">
                <a:latin typeface="Lucida Bright" panose="02040602050505020304" pitchFamily="18" charset="0"/>
              </a:rPr>
              <a:t> pada </a:t>
            </a:r>
            <a:r>
              <a:rPr lang="en-US" sz="2800" dirty="0" err="1">
                <a:latin typeface="Lucida Bright" panose="02040602050505020304" pitchFamily="18" charset="0"/>
              </a:rPr>
              <a:t>asumsi</a:t>
            </a:r>
            <a:r>
              <a:rPr lang="en-US" sz="2800" dirty="0">
                <a:latin typeface="Lucida Bright" panose="02040602050505020304" pitchFamily="18" charset="0"/>
              </a:rPr>
              <a:t> </a:t>
            </a:r>
            <a:r>
              <a:rPr lang="en-US" sz="2800" dirty="0" err="1">
                <a:latin typeface="Lucida Bright" panose="02040602050505020304" pitchFamily="18" charset="0"/>
              </a:rPr>
              <a:t>tentang</a:t>
            </a:r>
            <a:r>
              <a:rPr lang="en-US" sz="2800" dirty="0">
                <a:latin typeface="Lucida Bright" panose="02040602050505020304" pitchFamily="18" charset="0"/>
              </a:rPr>
              <a:t> 	</a:t>
            </a:r>
            <a:r>
              <a:rPr lang="en-US" sz="2800" dirty="0" err="1">
                <a:latin typeface="Lucida Bright" panose="02040602050505020304" pitchFamily="18" charset="0"/>
              </a:rPr>
              <a:t>pentingnya</a:t>
            </a:r>
            <a:r>
              <a:rPr lang="en-US" sz="2800" dirty="0">
                <a:latin typeface="Lucida Bright" panose="02040602050505020304" pitchFamily="18" charset="0"/>
              </a:rPr>
              <a:t> </a:t>
            </a:r>
            <a:r>
              <a:rPr lang="en-US" sz="2800" dirty="0" err="1">
                <a:latin typeface="Lucida Bright" panose="02040602050505020304" pitchFamily="18" charset="0"/>
              </a:rPr>
              <a:t>kontrol</a:t>
            </a:r>
            <a:r>
              <a:rPr lang="en-US" sz="2800" dirty="0">
                <a:latin typeface="Lucida Bright" panose="02040602050505020304" pitchFamily="18" charset="0"/>
              </a:rPr>
              <a:t> </a:t>
            </a:r>
            <a:r>
              <a:rPr lang="en-US" sz="2800" dirty="0" err="1">
                <a:latin typeface="Lucida Bright" panose="02040602050505020304" pitchFamily="18" charset="0"/>
              </a:rPr>
              <a:t>kerakyatan</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(popular control) </a:t>
            </a:r>
            <a:r>
              <a:rPr lang="en-US" sz="2800" dirty="0" err="1">
                <a:latin typeface="Lucida Bright" panose="02040602050505020304" pitchFamily="18" charset="0"/>
              </a:rPr>
              <a:t>atas</a:t>
            </a:r>
            <a:r>
              <a:rPr lang="en-US" sz="2800" dirty="0">
                <a:latin typeface="Lucida Bright" panose="02040602050505020304" pitchFamily="18" charset="0"/>
              </a:rPr>
              <a:t> 	</a:t>
            </a:r>
            <a:r>
              <a:rPr lang="en-US" sz="2800" dirty="0" err="1">
                <a:latin typeface="Lucida Bright" panose="02040602050505020304" pitchFamily="18" charset="0"/>
              </a:rPr>
              <a:t>isu-isu</a:t>
            </a:r>
            <a:r>
              <a:rPr lang="en-US" sz="2800" dirty="0">
                <a:latin typeface="Lucida Bright" panose="02040602050505020304" pitchFamily="18" charset="0"/>
              </a:rPr>
              <a:t> </a:t>
            </a:r>
            <a:r>
              <a:rPr lang="en-US" sz="2800" dirty="0" err="1">
                <a:latin typeface="Lucida Bright" panose="02040602050505020304" pitchFamily="18" charset="0"/>
              </a:rPr>
              <a:t>kebijakan</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mendasar</a:t>
            </a:r>
            <a:r>
              <a:rPr lang="en-US" sz="2800" dirty="0">
                <a:latin typeface="Lucida Bright" panose="02040602050505020304" pitchFamily="18" charset="0"/>
              </a:rPr>
              <a:t>.</a:t>
            </a:r>
            <a:br>
              <a:rPr lang="en-US" sz="2800" dirty="0">
                <a:latin typeface="Lucida Bright" panose="02040602050505020304" pitchFamily="18" charset="0"/>
              </a:rPr>
            </a:br>
            <a:r>
              <a:rPr lang="en-US" sz="2800" b="1" dirty="0">
                <a:solidFill>
                  <a:srgbClr val="FFFF00"/>
                </a:solidFill>
                <a:latin typeface="Lucida Bright" panose="02040602050505020304" pitchFamily="18" charset="0"/>
              </a:rPr>
              <a:t>&gt; </a:t>
            </a:r>
            <a:r>
              <a:rPr lang="en-US" sz="2800" dirty="0">
                <a:latin typeface="Lucida Bright" panose="02040602050505020304" pitchFamily="18" charset="0"/>
              </a:rPr>
              <a:t>Demokrasi </a:t>
            </a:r>
            <a:r>
              <a:rPr lang="en-US" sz="2800" dirty="0" err="1">
                <a:latin typeface="Lucida Bright" panose="02040602050505020304" pitchFamily="18" charset="0"/>
              </a:rPr>
              <a:t>mengandaikan</a:t>
            </a:r>
            <a:r>
              <a:rPr lang="en-US" sz="2800" dirty="0">
                <a:latin typeface="Lucida Bright" panose="02040602050505020304" pitchFamily="18" charset="0"/>
              </a:rPr>
              <a:t> </a:t>
            </a:r>
            <a:r>
              <a:rPr lang="en-US" sz="2800" dirty="0" err="1">
                <a:latin typeface="Lucida Bright" panose="02040602050505020304" pitchFamily="18" charset="0"/>
              </a:rPr>
              <a:t>bahwa</a:t>
            </a:r>
            <a:r>
              <a:rPr lang="en-US" sz="2800" dirty="0">
                <a:latin typeface="Lucida Bright" panose="02040602050505020304" pitchFamily="18" charset="0"/>
              </a:rPr>
              <a:t> </a:t>
            </a:r>
            <a:r>
              <a:rPr lang="en-US" sz="2800" dirty="0" err="1">
                <a:latin typeface="Lucida Bright" panose="02040602050505020304" pitchFamily="18" charset="0"/>
              </a:rPr>
              <a:t>melalui</a:t>
            </a:r>
            <a:r>
              <a:rPr lang="en-US" sz="2800" dirty="0">
                <a:latin typeface="Lucida Bright" panose="02040602050505020304" pitchFamily="18" charset="0"/>
              </a:rPr>
              <a:t> </a:t>
            </a:r>
            <a:r>
              <a:rPr lang="en-US" sz="2800" dirty="0" err="1">
                <a:latin typeface="Lucida Bright" panose="02040602050505020304" pitchFamily="18" charset="0"/>
              </a:rPr>
              <a:t>sarana</a:t>
            </a:r>
            <a:r>
              <a:rPr lang="en-US" sz="2800" dirty="0">
                <a:latin typeface="Lucida Bright" panose="02040602050505020304" pitchFamily="18" charset="0"/>
              </a:rPr>
              <a:t>-	</a:t>
            </a:r>
            <a:r>
              <a:rPr lang="en-US" sz="2800" dirty="0" err="1">
                <a:latin typeface="Lucida Bright" panose="02040602050505020304" pitchFamily="18" charset="0"/>
              </a:rPr>
              <a:t>sarana</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ada</a:t>
            </a:r>
            <a:r>
              <a:rPr lang="en-US" sz="2800" dirty="0">
                <a:latin typeface="Lucida Bright" panose="02040602050505020304" pitchFamily="18" charset="0"/>
              </a:rPr>
              <a:t> </a:t>
            </a:r>
            <a:r>
              <a:rPr lang="en-US" sz="2800" dirty="0" err="1">
                <a:latin typeface="Lucida Bright" panose="02040602050505020304" pitchFamily="18" charset="0"/>
              </a:rPr>
              <a:t>padanya</a:t>
            </a:r>
            <a:r>
              <a:rPr lang="en-US" sz="2800" dirty="0">
                <a:latin typeface="Lucida Bright" panose="02040602050505020304" pitchFamily="18" charset="0"/>
              </a:rPr>
              <a:t> </a:t>
            </a:r>
            <a:r>
              <a:rPr lang="en-US" sz="2800" dirty="0" err="1">
                <a:latin typeface="Lucida Bright" panose="02040602050505020304" pitchFamily="18" charset="0"/>
              </a:rPr>
              <a:t>keadaan</a:t>
            </a:r>
            <a:r>
              <a:rPr lang="en-US" sz="2800" dirty="0">
                <a:latin typeface="Lucida Bright" panose="02040602050505020304" pitchFamily="18" charset="0"/>
              </a:rPr>
              <a:t> dunia </a:t>
            </a:r>
            <a:r>
              <a:rPr lang="en-US" sz="2800" dirty="0" err="1">
                <a:latin typeface="Lucida Bright" panose="02040602050505020304" pitchFamily="18" charset="0"/>
              </a:rPr>
              <a:t>akan</a:t>
            </a:r>
            <a:r>
              <a:rPr lang="en-US" sz="2800" dirty="0">
                <a:latin typeface="Lucida Bright" panose="02040602050505020304" pitchFamily="18" charset="0"/>
              </a:rPr>
              <a:t> </a:t>
            </a:r>
            <a:r>
              <a:rPr lang="en-US" sz="2800" dirty="0" err="1">
                <a:latin typeface="Lucida Bright" panose="02040602050505020304" pitchFamily="18" charset="0"/>
              </a:rPr>
              <a:t>menjadi</a:t>
            </a:r>
            <a:r>
              <a:rPr lang="en-US" sz="2800" dirty="0">
                <a:latin typeface="Lucida Bright" panose="02040602050505020304" pitchFamily="18" charset="0"/>
              </a:rPr>
              <a:t> 	</a:t>
            </a:r>
            <a:r>
              <a:rPr lang="en-US" sz="2800" dirty="0" err="1">
                <a:latin typeface="Lucida Bright" panose="02040602050505020304" pitchFamily="18" charset="0"/>
              </a:rPr>
              <a:t>lebih</a:t>
            </a:r>
            <a:r>
              <a:rPr lang="en-US" sz="2800" dirty="0">
                <a:latin typeface="Lucida Bright" panose="02040602050505020304" pitchFamily="18" charset="0"/>
              </a:rPr>
              <a:t> </a:t>
            </a:r>
            <a:r>
              <a:rPr lang="en-US" sz="2800" dirty="0" err="1">
                <a:latin typeface="Lucida Bright" panose="02040602050505020304" pitchFamily="18" charset="0"/>
              </a:rPr>
              <a:t>baik</a:t>
            </a:r>
            <a:r>
              <a:rPr lang="en-US" sz="2800" dirty="0">
                <a:latin typeface="Lucida Bright" panose="02040602050505020304" pitchFamily="18" charset="0"/>
              </a:rPr>
              <a:t> dan </a:t>
            </a:r>
            <a:r>
              <a:rPr lang="en-US" sz="2800" dirty="0" err="1">
                <a:latin typeface="Lucida Bright" panose="02040602050505020304" pitchFamily="18" charset="0"/>
              </a:rPr>
              <a:t>masyarakat</a:t>
            </a:r>
            <a:r>
              <a:rPr lang="en-US" sz="2800" dirty="0">
                <a:latin typeface="Lucida Bright" panose="02040602050505020304" pitchFamily="18" charset="0"/>
              </a:rPr>
              <a:t> </a:t>
            </a:r>
            <a:r>
              <a:rPr lang="en-US" sz="2800" dirty="0" err="1">
                <a:latin typeface="Lucida Bright" panose="02040602050505020304" pitchFamily="18" charset="0"/>
              </a:rPr>
              <a:t>memikul</a:t>
            </a:r>
            <a:r>
              <a:rPr lang="en-US" sz="2800" dirty="0">
                <a:latin typeface="Lucida Bright" panose="02040602050505020304" pitchFamily="18" charset="0"/>
              </a:rPr>
              <a:t> </a:t>
            </a:r>
            <a:r>
              <a:rPr lang="en-US" sz="2800" dirty="0" err="1">
                <a:latin typeface="Lucida Bright" panose="02040602050505020304" pitchFamily="18" charset="0"/>
              </a:rPr>
              <a:t>tanggung</a:t>
            </a:r>
            <a:r>
              <a:rPr lang="en-US" sz="2800" dirty="0">
                <a:latin typeface="Lucida Bright" panose="02040602050505020304" pitchFamily="18" charset="0"/>
              </a:rPr>
              <a:t> </a:t>
            </a:r>
            <a:r>
              <a:rPr lang="en-US" sz="2800" dirty="0" err="1">
                <a:latin typeface="Lucida Bright" panose="02040602050505020304" pitchFamily="18" charset="0"/>
              </a:rPr>
              <a:t>jawab</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mencapai</a:t>
            </a:r>
            <a:r>
              <a:rPr lang="en-US" sz="2800" dirty="0">
                <a:latin typeface="Lucida Bright" panose="02040602050505020304" pitchFamily="18" charset="0"/>
              </a:rPr>
              <a:t> </a:t>
            </a:r>
            <a:r>
              <a:rPr lang="en-US" sz="2800" dirty="0" err="1">
                <a:latin typeface="Lucida Bright" panose="02040602050505020304" pitchFamily="18" charset="0"/>
              </a:rPr>
              <a:t>tujuan</a:t>
            </a:r>
            <a:r>
              <a:rPr lang="en-US" sz="2800" dirty="0">
                <a:latin typeface="Lucida Bright" panose="02040602050505020304" pitchFamily="18" charset="0"/>
              </a:rPr>
              <a:t> </a:t>
            </a:r>
            <a:r>
              <a:rPr lang="en-US" sz="2800" dirty="0" err="1">
                <a:latin typeface="Lucida Bright" panose="02040602050505020304" pitchFamily="18" charset="0"/>
              </a:rPr>
              <a:t>itu</a:t>
            </a:r>
            <a:r>
              <a:rPr lang="en-US" sz="2800" dirty="0">
                <a:latin typeface="Lucida Bright" panose="02040602050505020304" pitchFamily="18" charset="0"/>
              </a:rPr>
              <a:t>.</a:t>
            </a:r>
            <a:br>
              <a:rPr lang="en-US" sz="2800" dirty="0">
                <a:latin typeface="Lucida Bright" panose="02040602050505020304" pitchFamily="18" charset="0"/>
              </a:rPr>
            </a:br>
            <a:r>
              <a:rPr lang="en-US" sz="2800" b="1" dirty="0">
                <a:solidFill>
                  <a:srgbClr val="FFFF00"/>
                </a:solidFill>
                <a:latin typeface="Lucida Bright" panose="02040602050505020304" pitchFamily="18" charset="0"/>
              </a:rPr>
              <a:t>&gt; </a:t>
            </a:r>
            <a:r>
              <a:rPr lang="en-US" sz="2800" dirty="0" err="1">
                <a:latin typeface="Lucida Bright" panose="02040602050505020304" pitchFamily="18" charset="0"/>
              </a:rPr>
              <a:t>Konsep</a:t>
            </a:r>
            <a:r>
              <a:rPr lang="en-US" sz="2800" dirty="0">
                <a:latin typeface="Lucida Bright" panose="02040602050505020304" pitchFamily="18" charset="0"/>
              </a:rPr>
              <a:t> </a:t>
            </a:r>
            <a:r>
              <a:rPr lang="en-US" sz="2800" dirty="0" err="1">
                <a:latin typeface="Lucida Bright" panose="02040602050505020304" pitchFamily="18" charset="0"/>
              </a:rPr>
              <a:t>persamaan</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(the concept of equality</a:t>
            </a:r>
            <a:r>
              <a:rPr lang="en-US" sz="2800" dirty="0">
                <a:latin typeface="Lucida Bright" panose="02040602050505020304" pitchFamily="18" charset="0"/>
              </a:rPr>
              <a:t>) </a:t>
            </a:r>
            <a:r>
              <a:rPr lang="en-US" sz="2800" dirty="0" err="1">
                <a:latin typeface="Lucida Bright" panose="02040602050505020304" pitchFamily="18" charset="0"/>
              </a:rPr>
              <a:t>dorongan</a:t>
            </a:r>
            <a:r>
              <a:rPr lang="en-US" sz="2800" dirty="0">
                <a:latin typeface="Lucida Bright" panose="02040602050505020304" pitchFamily="18" charset="0"/>
              </a:rPr>
              <a:t> 	</a:t>
            </a:r>
            <a:r>
              <a:rPr lang="en-US" sz="2800" dirty="0" err="1">
                <a:latin typeface="Lucida Bright" panose="02040602050505020304" pitchFamily="18" charset="0"/>
              </a:rPr>
              <a:t>ke</a:t>
            </a:r>
            <a:r>
              <a:rPr lang="en-US" sz="2800" dirty="0">
                <a:latin typeface="Lucida Bright" panose="02040602050505020304" pitchFamily="18" charset="0"/>
              </a:rPr>
              <a:t> </a:t>
            </a:r>
            <a:r>
              <a:rPr lang="en-US" sz="2800" dirty="0" err="1">
                <a:latin typeface="Lucida Bright" panose="02040602050505020304" pitchFamily="18" charset="0"/>
              </a:rPr>
              <a:t>arah</a:t>
            </a:r>
            <a:r>
              <a:rPr lang="en-US" sz="2800" dirty="0">
                <a:latin typeface="Lucida Bright" panose="02040602050505020304" pitchFamily="18" charset="0"/>
              </a:rPr>
              <a:t> </a:t>
            </a:r>
            <a:r>
              <a:rPr lang="en-US" sz="2800" dirty="0" err="1">
                <a:latin typeface="Lucida Bright" panose="02040602050505020304" pitchFamily="18" charset="0"/>
              </a:rPr>
              <a:t>cita</a:t>
            </a:r>
            <a:r>
              <a:rPr lang="en-US" sz="2800" dirty="0">
                <a:latin typeface="Lucida Bright" panose="02040602050505020304" pitchFamily="18" charset="0"/>
              </a:rPr>
              <a:t> </a:t>
            </a:r>
            <a:r>
              <a:rPr lang="en-US" sz="2800" dirty="0" err="1">
                <a:latin typeface="Lucida Bright" panose="02040602050505020304" pitchFamily="18" charset="0"/>
              </a:rPr>
              <a:t>persamaan</a:t>
            </a:r>
            <a:r>
              <a:rPr lang="en-US" sz="2800" dirty="0">
                <a:latin typeface="Lucida Bright" panose="02040602050505020304" pitchFamily="18" charset="0"/>
              </a:rPr>
              <a:t> </a:t>
            </a:r>
            <a:r>
              <a:rPr lang="en-US" sz="2800" dirty="0" err="1">
                <a:latin typeface="Lucida Bright" panose="02040602050505020304" pitchFamily="18" charset="0"/>
              </a:rPr>
              <a:t>hendaknya</a:t>
            </a:r>
            <a:r>
              <a:rPr lang="en-US" sz="2800" dirty="0">
                <a:latin typeface="Lucida Bright" panose="02040602050505020304" pitchFamily="18" charset="0"/>
              </a:rPr>
              <a:t> </a:t>
            </a:r>
            <a:r>
              <a:rPr lang="en-US" sz="2800" dirty="0" err="1">
                <a:latin typeface="Lucida Bright" panose="02040602050505020304" pitchFamily="18" charset="0"/>
              </a:rPr>
              <a:t>bisa</a:t>
            </a:r>
            <a:r>
              <a:rPr lang="en-US" sz="2800" dirty="0">
                <a:latin typeface="Lucida Bright" panose="02040602050505020304" pitchFamily="18" charset="0"/>
              </a:rPr>
              <a:t> </a:t>
            </a:r>
            <a:r>
              <a:rPr lang="en-US" sz="2800" dirty="0" err="1">
                <a:latin typeface="Lucida Bright" panose="02040602050505020304" pitchFamily="18" charset="0"/>
              </a:rPr>
              <a:t>menjebol</a:t>
            </a:r>
            <a:r>
              <a:rPr lang="en-US" sz="2800" dirty="0">
                <a:latin typeface="Lucida Bright" panose="02040602050505020304" pitchFamily="18" charset="0"/>
              </a:rPr>
              <a:t> 	</a:t>
            </a:r>
            <a:r>
              <a:rPr lang="en-US" sz="2800" dirty="0" err="1">
                <a:latin typeface="Lucida Bright" panose="02040602050505020304" pitchFamily="18" charset="0"/>
              </a:rPr>
              <a:t>tembok-tembok</a:t>
            </a:r>
            <a:r>
              <a:rPr lang="en-US" sz="2800" dirty="0">
                <a:latin typeface="Lucida Bright" panose="02040602050505020304" pitchFamily="18" charset="0"/>
              </a:rPr>
              <a:t> </a:t>
            </a:r>
            <a:r>
              <a:rPr lang="en-US" sz="2800" dirty="0" err="1">
                <a:latin typeface="Lucida Bright" panose="02040602050505020304" pitchFamily="18" charset="0"/>
              </a:rPr>
              <a:t>kelas</a:t>
            </a:r>
            <a:r>
              <a:rPr lang="en-US" sz="2800" dirty="0">
                <a:latin typeface="Lucida Bright" panose="02040602050505020304" pitchFamily="18" charset="0"/>
              </a:rPr>
              <a:t>, agama, </a:t>
            </a:r>
            <a:r>
              <a:rPr lang="en-US" sz="2800" dirty="0" err="1">
                <a:latin typeface="Lucida Bright" panose="02040602050505020304" pitchFamily="18" charset="0"/>
              </a:rPr>
              <a:t>jenis</a:t>
            </a:r>
            <a:r>
              <a:rPr lang="en-US" sz="2800" dirty="0">
                <a:latin typeface="Lucida Bright" panose="02040602050505020304" pitchFamily="18" charset="0"/>
              </a:rPr>
              <a:t> </a:t>
            </a:r>
            <a:r>
              <a:rPr lang="en-US" sz="2800" dirty="0" err="1">
                <a:latin typeface="Lucida Bright" panose="02040602050505020304" pitchFamily="18" charset="0"/>
              </a:rPr>
              <a:t>kelamin</a:t>
            </a:r>
            <a:r>
              <a:rPr lang="en-US" sz="2800" dirty="0">
                <a:latin typeface="Lucida Bright" panose="02040602050505020304" pitchFamily="18" charset="0"/>
              </a:rPr>
              <a:t>, </a:t>
            </a:r>
            <a:r>
              <a:rPr lang="en-US" sz="2800" dirty="0" err="1">
                <a:latin typeface="Lucida Bright" panose="02040602050505020304" pitchFamily="18" charset="0"/>
              </a:rPr>
              <a:t>warna</a:t>
            </a:r>
            <a:r>
              <a:rPr lang="en-US" sz="2800" dirty="0">
                <a:latin typeface="Lucida Bright" panose="02040602050505020304" pitchFamily="18" charset="0"/>
              </a:rPr>
              <a:t> 	</a:t>
            </a:r>
            <a:r>
              <a:rPr lang="en-US" sz="2800" dirty="0" err="1">
                <a:latin typeface="Lucida Bright" panose="02040602050505020304" pitchFamily="18" charset="0"/>
              </a:rPr>
              <a:t>kulit</a:t>
            </a:r>
            <a:r>
              <a:rPr lang="en-US" sz="2800" dirty="0">
                <a:latin typeface="Lucida Bright" panose="02040602050505020304" pitchFamily="18" charset="0"/>
              </a:rPr>
              <a:t>, </a:t>
            </a:r>
            <a:r>
              <a:rPr lang="en-US" sz="2800" dirty="0" err="1">
                <a:latin typeface="Lucida Bright" panose="02040602050505020304" pitchFamily="18" charset="0"/>
              </a:rPr>
              <a:t>dn</a:t>
            </a:r>
            <a:r>
              <a:rPr lang="en-US" sz="2800" dirty="0">
                <a:latin typeface="Lucida Bright" panose="02040602050505020304" pitchFamily="18" charset="0"/>
              </a:rPr>
              <a:t> </a:t>
            </a:r>
            <a:r>
              <a:rPr lang="en-US" sz="2800" dirty="0" err="1">
                <a:latin typeface="Lucida Bright" panose="02040602050505020304" pitchFamily="18" charset="0"/>
              </a:rPr>
              <a:t>ras</a:t>
            </a:r>
            <a:r>
              <a:rPr lang="en-US" sz="2800" dirty="0">
                <a:latin typeface="Lucida Bright" panose="02040602050505020304" pitchFamily="18" charset="0"/>
              </a:rPr>
              <a:t> di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kebijakan-kebijakan</a:t>
            </a:r>
            <a:r>
              <a:rPr lang="en-US" sz="2800" dirty="0">
                <a:latin typeface="Lucida Bright" panose="02040602050505020304" pitchFamily="18" charset="0"/>
              </a:rPr>
              <a:t> </a:t>
            </a:r>
            <a:r>
              <a:rPr lang="en-US" sz="2800" dirty="0" err="1">
                <a:latin typeface="Lucida Bright" panose="02040602050505020304" pitchFamily="18" charset="0"/>
              </a:rPr>
              <a:t>sipil</a:t>
            </a:r>
            <a:r>
              <a:rPr lang="en-US" sz="2800" dirty="0">
                <a:latin typeface="Lucida Bright" panose="02040602050505020304" pitchFamily="18" charset="0"/>
              </a:rPr>
              <a:t> dan 	</a:t>
            </a:r>
            <a:r>
              <a:rPr lang="en-US" sz="2800" dirty="0" err="1">
                <a:latin typeface="Lucida Bright" panose="02040602050505020304" pitchFamily="18" charset="0"/>
              </a:rPr>
              <a:t>politis</a:t>
            </a:r>
            <a:r>
              <a:rPr lang="en-US" sz="2800" dirty="0">
                <a:latin typeface="Lucida Bright" panose="02040602050505020304" pitchFamily="18" charset="0"/>
              </a:rPr>
              <a:t>. </a:t>
            </a:r>
            <a:br>
              <a:rPr lang="en-US" sz="2800" dirty="0">
                <a:latin typeface="Lucida Bright" panose="02040602050505020304" pitchFamily="18" charset="0"/>
              </a:rPr>
            </a:br>
            <a:r>
              <a:rPr lang="en-US" sz="2800" dirty="0">
                <a:latin typeface="Lucida Bright" panose="02040602050505020304" pitchFamily="18" charset="0"/>
              </a:rPr>
              <a:t> </a:t>
            </a:r>
          </a:p>
        </p:txBody>
      </p:sp>
    </p:spTree>
    <p:extLst>
      <p:ext uri="{BB962C8B-B14F-4D97-AF65-F5344CB8AC3E}">
        <p14:creationId xmlns:p14="http://schemas.microsoft.com/office/powerpoint/2010/main" val="3168863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94522" y="546652"/>
            <a:ext cx="9660835" cy="5874025"/>
          </a:xfrm>
        </p:spPr>
        <p:txBody>
          <a:bodyPr anchor="t"/>
          <a:lstStyle/>
          <a:p>
            <a:pPr algn="l"/>
            <a:r>
              <a:rPr lang="en-US" sz="3600" b="1" dirty="0">
                <a:solidFill>
                  <a:srgbClr val="00B0F0"/>
                </a:solidFill>
                <a:latin typeface="Segoe Script" panose="030B0504020000000003" pitchFamily="66" charset="0"/>
              </a:rPr>
              <a:t>DEMOKRASI SBG SIKAP HIDUP :</a:t>
            </a:r>
            <a:br>
              <a:rPr lang="en-US" sz="3600" b="1" dirty="0">
                <a:solidFill>
                  <a:srgbClr val="00B0F0"/>
                </a:solidFill>
                <a:latin typeface="Segoe Script" panose="030B0504020000000003" pitchFamily="66" charset="0"/>
              </a:rPr>
            </a:br>
            <a:br>
              <a:rPr lang="en-US" sz="3200" b="1" dirty="0">
                <a:solidFill>
                  <a:srgbClr val="00B0F0"/>
                </a:solidFill>
                <a:latin typeface="Segoe Script" panose="030B0504020000000003" pitchFamily="66" charset="0"/>
              </a:rPr>
            </a:br>
            <a:r>
              <a:rPr lang="en-US" sz="2800" dirty="0">
                <a:solidFill>
                  <a:srgbClr val="FFFF00"/>
                </a:solidFill>
                <a:latin typeface="Lucida Bright" panose="02040602050505020304" pitchFamily="18" charset="0"/>
              </a:rPr>
              <a:t>Demokrasi yang </a:t>
            </a:r>
            <a:r>
              <a:rPr lang="en-US" sz="2800" dirty="0" err="1">
                <a:solidFill>
                  <a:srgbClr val="FFFF00"/>
                </a:solidFill>
                <a:latin typeface="Lucida Bright" panose="02040602050505020304" pitchFamily="18" charset="0"/>
              </a:rPr>
              <a:t>tumbuh</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dalam</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diri</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Penyelenggara</a:t>
            </a:r>
            <a:r>
              <a:rPr lang="en-US" sz="2800" dirty="0">
                <a:solidFill>
                  <a:srgbClr val="FFFF00"/>
                </a:solidFill>
                <a:latin typeface="Lucida Bright" panose="02040602050505020304" pitchFamily="18" charset="0"/>
              </a:rPr>
              <a:t> negara </a:t>
            </a:r>
            <a:r>
              <a:rPr lang="en-US" sz="2800" dirty="0" err="1">
                <a:solidFill>
                  <a:srgbClr val="FFFF00"/>
                </a:solidFill>
                <a:latin typeface="Lucida Bright" panose="02040602050505020304" pitchFamily="18" charset="0"/>
              </a:rPr>
              <a:t>maupun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Warga</a:t>
            </a:r>
            <a:r>
              <a:rPr lang="en-US" sz="2800" dirty="0">
                <a:solidFill>
                  <a:srgbClr val="FFFF00"/>
                </a:solidFill>
                <a:latin typeface="Lucida Bright" panose="02040602050505020304" pitchFamily="18" charset="0"/>
              </a:rPr>
              <a:t> Negara</a:t>
            </a:r>
            <a:br>
              <a:rPr lang="en-US" sz="2800" dirty="0">
                <a:solidFill>
                  <a:srgbClr val="FFFF00"/>
                </a:solidFill>
                <a:latin typeface="Lucida Bright" panose="02040602050505020304" pitchFamily="18" charset="0"/>
              </a:rPr>
            </a:br>
            <a:br>
              <a:rPr lang="en-US" sz="2800" dirty="0">
                <a:latin typeface="Lucida Bright" panose="02040602050505020304" pitchFamily="18" charset="0"/>
              </a:rPr>
            </a:br>
            <a:r>
              <a:rPr lang="en-US" sz="2800" dirty="0">
                <a:solidFill>
                  <a:srgbClr val="FF0000"/>
                </a:solidFill>
                <a:latin typeface="Lucida Bright" panose="02040602050505020304" pitchFamily="18" charset="0"/>
              </a:rPr>
              <a:t>DEMOKRASI </a:t>
            </a:r>
            <a:r>
              <a:rPr lang="en-US" sz="2800" dirty="0" err="1">
                <a:solidFill>
                  <a:srgbClr val="FF0000"/>
                </a:solidFill>
                <a:latin typeface="Lucida Bright" panose="02040602050505020304" pitchFamily="18" charset="0"/>
              </a:rPr>
              <a:t>membutuhkan</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budaya</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yg</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kondusif</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sbg</a:t>
            </a:r>
            <a:r>
              <a:rPr lang="en-US" sz="2800" dirty="0">
                <a:solidFill>
                  <a:srgbClr val="FF0000"/>
                </a:solidFill>
                <a:latin typeface="Lucida Bright" panose="02040602050505020304" pitchFamily="18" charset="0"/>
              </a:rPr>
              <a:t> mind set dan setting </a:t>
            </a:r>
            <a:r>
              <a:rPr lang="en-US" sz="2800" dirty="0" err="1">
                <a:solidFill>
                  <a:srgbClr val="FF0000"/>
                </a:solidFill>
                <a:latin typeface="Lucida Bright" panose="02040602050505020304" pitchFamily="18" charset="0"/>
              </a:rPr>
              <a:t>sosial</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shg</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demokrasi</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menjadi</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sbg</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pandangan</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hidup</a:t>
            </a:r>
            <a:br>
              <a:rPr lang="en-US" sz="2800" dirty="0">
                <a:solidFill>
                  <a:srgbClr val="FF0000"/>
                </a:solidFill>
                <a:latin typeface="Lucida Bright" panose="02040602050505020304" pitchFamily="18" charset="0"/>
              </a:rPr>
            </a:br>
            <a:br>
              <a:rPr lang="en-US" sz="2800" dirty="0">
                <a:solidFill>
                  <a:srgbClr val="FF0000"/>
                </a:solidFill>
                <a:latin typeface="Lucida Bright" panose="02040602050505020304" pitchFamily="18" charset="0"/>
              </a:rPr>
            </a:br>
            <a:r>
              <a:rPr lang="en-US" sz="2800" dirty="0">
                <a:latin typeface="Lucida Bright" panose="02040602050505020304" pitchFamily="18" charset="0"/>
              </a:rPr>
              <a:t>Mohammad Hatta: Demokrasi </a:t>
            </a:r>
            <a:r>
              <a:rPr lang="en-US" sz="2800" dirty="0" err="1">
                <a:latin typeface="Lucida Bright" panose="02040602050505020304" pitchFamily="18" charset="0"/>
              </a:rPr>
              <a:t>memerlukan</a:t>
            </a:r>
            <a:r>
              <a:rPr lang="en-US" sz="2800" dirty="0">
                <a:latin typeface="Lucida Bright" panose="02040602050505020304" pitchFamily="18" charset="0"/>
              </a:rPr>
              <a:t> </a:t>
            </a:r>
            <a:r>
              <a:rPr lang="en-US" sz="2800" dirty="0" err="1">
                <a:latin typeface="Lucida Bright" panose="02040602050505020304" pitchFamily="18" charset="0"/>
              </a:rPr>
              <a:t>syarat</a:t>
            </a:r>
            <a:r>
              <a:rPr lang="en-US" sz="2800" dirty="0">
                <a:latin typeface="Lucida Bright" panose="02040602050505020304" pitchFamily="18" charset="0"/>
              </a:rPr>
              <a:t>- </a:t>
            </a:r>
            <a:r>
              <a:rPr lang="en-US" sz="2800" dirty="0" err="1">
                <a:latin typeface="Lucida Bright" panose="02040602050505020304" pitchFamily="18" charset="0"/>
              </a:rPr>
              <a:t>syarat</a:t>
            </a:r>
            <a:r>
              <a:rPr lang="en-US" sz="2800" dirty="0">
                <a:latin typeface="Lucida Bright" panose="02040602050505020304" pitchFamily="18" charset="0"/>
              </a:rPr>
              <a:t> </a:t>
            </a:r>
            <a:r>
              <a:rPr lang="en-US" sz="2800" dirty="0" err="1">
                <a:latin typeface="Lucida Bright" panose="02040602050505020304" pitchFamily="18" charset="0"/>
              </a:rPr>
              <a:t>hidupnya</a:t>
            </a:r>
            <a:r>
              <a:rPr lang="en-US" sz="2800" dirty="0">
                <a:latin typeface="Lucida Bright" panose="02040602050505020304" pitchFamily="18" charset="0"/>
              </a:rPr>
              <a:t> </a:t>
            </a:r>
            <a:r>
              <a:rPr lang="en-US" sz="2800" dirty="0" err="1">
                <a:latin typeface="Lucida Bright" panose="02040602050505020304" pitchFamily="18" charset="0"/>
              </a:rPr>
              <a:t>yakni</a:t>
            </a:r>
            <a:r>
              <a:rPr lang="en-US" sz="2800" dirty="0">
                <a:latin typeface="Lucida Bright" panose="02040602050505020304" pitchFamily="18" charset="0"/>
              </a:rPr>
              <a:t> rasa </a:t>
            </a:r>
            <a:r>
              <a:rPr lang="en-US" sz="2800" dirty="0" err="1">
                <a:latin typeface="Lucida Bright" panose="02040602050505020304" pitchFamily="18" charset="0"/>
              </a:rPr>
              <a:t>tanggung</a:t>
            </a:r>
            <a:r>
              <a:rPr lang="en-US" sz="2800" dirty="0">
                <a:latin typeface="Lucida Bright" panose="02040602050505020304" pitchFamily="18" charset="0"/>
              </a:rPr>
              <a:t> </a:t>
            </a:r>
            <a:r>
              <a:rPr lang="en-US" sz="2800" dirty="0" err="1">
                <a:latin typeface="Lucida Bright" panose="02040602050505020304" pitchFamily="18" charset="0"/>
              </a:rPr>
              <a:t>jawab</a:t>
            </a:r>
            <a:r>
              <a:rPr lang="en-US" sz="2800" dirty="0">
                <a:latin typeface="Lucida Bright" panose="02040602050505020304" pitchFamily="18" charset="0"/>
              </a:rPr>
              <a:t> dan </a:t>
            </a:r>
            <a:r>
              <a:rPr lang="en-US" sz="2800" dirty="0" err="1">
                <a:latin typeface="Lucida Bright" panose="02040602050505020304" pitchFamily="18" charset="0"/>
              </a:rPr>
              <a:t>toleransi</a:t>
            </a:r>
            <a:r>
              <a:rPr lang="en-US" sz="2800" dirty="0">
                <a:latin typeface="Lucida Bright" panose="02040602050505020304" pitchFamily="18" charset="0"/>
              </a:rPr>
              <a:t> pada </a:t>
            </a:r>
            <a:r>
              <a:rPr lang="en-US" sz="2800" dirty="0" err="1">
                <a:latin typeface="Lucida Bright" panose="02040602050505020304" pitchFamily="18" charset="0"/>
              </a:rPr>
              <a:t>pemimpin-pemimpin</a:t>
            </a:r>
            <a:r>
              <a:rPr lang="en-US" sz="2800" dirty="0">
                <a:latin typeface="Lucida Bright" panose="02040602050505020304" pitchFamily="18" charset="0"/>
              </a:rPr>
              <a:t> </a:t>
            </a:r>
            <a:r>
              <a:rPr lang="en-US" sz="2800" dirty="0" err="1">
                <a:latin typeface="Lucida Bright" panose="02040602050505020304" pitchFamily="18" charset="0"/>
              </a:rPr>
              <a:t>politik</a:t>
            </a:r>
            <a:r>
              <a:rPr lang="en-US" sz="2800" dirty="0">
                <a:latin typeface="Lucida Bright" panose="02040602050505020304" pitchFamily="18" charset="0"/>
              </a:rPr>
              <a:t>.</a:t>
            </a:r>
            <a:br>
              <a:rPr lang="en-US" sz="2800" dirty="0">
                <a:latin typeface="Lucida Bright" panose="02040602050505020304" pitchFamily="18" charset="0"/>
              </a:rPr>
            </a:br>
            <a:r>
              <a:rPr lang="en-US" sz="2800" dirty="0">
                <a:latin typeface="Lucida Bright" panose="02040602050505020304" pitchFamily="18" charset="0"/>
              </a:rPr>
              <a:t>                          </a:t>
            </a:r>
          </a:p>
        </p:txBody>
      </p:sp>
    </p:spTree>
    <p:extLst>
      <p:ext uri="{BB962C8B-B14F-4D97-AF65-F5344CB8AC3E}">
        <p14:creationId xmlns:p14="http://schemas.microsoft.com/office/powerpoint/2010/main" val="2489465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46042" y="506895"/>
            <a:ext cx="10595115" cy="6182140"/>
          </a:xfrm>
        </p:spPr>
        <p:txBody>
          <a:bodyPr anchor="t"/>
          <a:lstStyle/>
          <a:p>
            <a:pPr algn="l">
              <a:tabLst>
                <a:tab pos="396875" algn="l"/>
              </a:tabLst>
            </a:pPr>
            <a:r>
              <a:rPr lang="en-US" sz="3600" b="1" dirty="0">
                <a:solidFill>
                  <a:srgbClr val="00B0F0"/>
                </a:solidFill>
                <a:latin typeface="Segoe Script" panose="030B0504020000000003" pitchFamily="66" charset="0"/>
              </a:rPr>
              <a:t>TITIK PERHATIAN DEMOKRASI :</a:t>
            </a:r>
            <a:br>
              <a:rPr lang="en-US" sz="3600" b="1" dirty="0">
                <a:solidFill>
                  <a:srgbClr val="00B0F0"/>
                </a:solidFill>
                <a:latin typeface="Segoe Script" panose="030B0504020000000003" pitchFamily="66" charset="0"/>
              </a:rPr>
            </a:br>
            <a:r>
              <a:rPr lang="en-US" sz="2800" dirty="0">
                <a:latin typeface="Lucida Bright" panose="02040602050505020304" pitchFamily="18" charset="0"/>
              </a:rPr>
              <a:t>a) </a:t>
            </a:r>
            <a:r>
              <a:rPr lang="en-US" sz="2800" dirty="0">
                <a:solidFill>
                  <a:srgbClr val="FFFF00"/>
                </a:solidFill>
                <a:latin typeface="Lucida Bright" panose="02040602050505020304" pitchFamily="18" charset="0"/>
              </a:rPr>
              <a:t>Demokrasi Formal (negara-negara liberal)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yang </a:t>
            </a:r>
            <a:r>
              <a:rPr lang="en-US" sz="2800" dirty="0" err="1">
                <a:latin typeface="Lucida Bright" panose="02040602050505020304" pitchFamily="18" charset="0"/>
              </a:rPr>
              <a:t>menjunjung</a:t>
            </a:r>
            <a:r>
              <a:rPr lang="en-US" sz="2800" dirty="0">
                <a:latin typeface="Lucida Bright" panose="02040602050505020304" pitchFamily="18" charset="0"/>
              </a:rPr>
              <a:t> </a:t>
            </a:r>
            <a:r>
              <a:rPr lang="en-US" sz="2800" dirty="0" err="1">
                <a:latin typeface="Lucida Bright" panose="02040602050505020304" pitchFamily="18" charset="0"/>
              </a:rPr>
              <a:t>tinggi</a:t>
            </a:r>
            <a:r>
              <a:rPr lang="en-US" sz="2800" dirty="0">
                <a:latin typeface="Lucida Bright" panose="02040602050505020304" pitchFamily="18" charset="0"/>
              </a:rPr>
              <a:t> </a:t>
            </a:r>
            <a:r>
              <a:rPr lang="en-US" sz="2800" dirty="0" err="1">
                <a:latin typeface="Lucida Bright" panose="02040602050505020304" pitchFamily="18" charset="0"/>
              </a:rPr>
              <a:t>persamaan</a:t>
            </a:r>
            <a:r>
              <a:rPr lang="en-US" sz="2800" dirty="0">
                <a:latin typeface="Lucida Bright" panose="02040602050505020304" pitchFamily="18" charset="0"/>
              </a:rPr>
              <a:t>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bidang</a:t>
            </a:r>
            <a:r>
              <a:rPr lang="en-US" sz="2800" dirty="0">
                <a:latin typeface="Lucida Bright" panose="02040602050505020304" pitchFamily="18" charset="0"/>
              </a:rPr>
              <a:t> </a:t>
            </a:r>
            <a:r>
              <a:rPr lang="en-US" sz="2800" dirty="0" err="1">
                <a:latin typeface="Lucida Bright" panose="02040602050505020304" pitchFamily="18" charset="0"/>
              </a:rPr>
              <a:t>politik</a:t>
            </a:r>
            <a:r>
              <a:rPr lang="en-US" sz="2800" dirty="0">
                <a:latin typeface="Lucida Bright" panose="02040602050505020304" pitchFamily="18" charset="0"/>
              </a:rPr>
              <a:t> </a:t>
            </a:r>
            <a:r>
              <a:rPr lang="en-US" sz="2800" dirty="0" err="1">
                <a:latin typeface="Lucida Bright" panose="02040602050505020304" pitchFamily="18" charset="0"/>
              </a:rPr>
              <a:t>tanpa</a:t>
            </a:r>
            <a:r>
              <a:rPr lang="en-US" sz="2800" dirty="0">
                <a:latin typeface="Lucida Bright" panose="02040602050505020304" pitchFamily="18" charset="0"/>
              </a:rPr>
              <a:t> </a:t>
            </a:r>
            <a:r>
              <a:rPr lang="en-US" sz="2800" dirty="0" err="1">
                <a:latin typeface="Lucida Bright" panose="02040602050505020304" pitchFamily="18" charset="0"/>
              </a:rPr>
              <a:t>disertai</a:t>
            </a:r>
            <a:r>
              <a:rPr lang="en-US" sz="2800" dirty="0">
                <a:latin typeface="Lucida Bright" panose="02040602050505020304" pitchFamily="18" charset="0"/>
              </a:rPr>
              <a:t> </a:t>
            </a:r>
            <a:r>
              <a:rPr lang="en-US" sz="2800" dirty="0" err="1">
                <a:latin typeface="Lucida Bright" panose="02040602050505020304" pitchFamily="18" charset="0"/>
              </a:rPr>
              <a:t>upaya</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mengurangi</a:t>
            </a:r>
            <a:r>
              <a:rPr lang="en-US" sz="2800" dirty="0">
                <a:latin typeface="Lucida Bright" panose="02040602050505020304" pitchFamily="18" charset="0"/>
              </a:rPr>
              <a:t>/ 	</a:t>
            </a:r>
            <a:r>
              <a:rPr lang="en-US" sz="2800" dirty="0" err="1">
                <a:latin typeface="Lucida Bright" panose="02040602050505020304" pitchFamily="18" charset="0"/>
              </a:rPr>
              <a:t>menghilangkan</a:t>
            </a:r>
            <a:r>
              <a:rPr lang="en-US" sz="2800" dirty="0">
                <a:latin typeface="Lucida Bright" panose="02040602050505020304" pitchFamily="18" charset="0"/>
              </a:rPr>
              <a:t> </a:t>
            </a:r>
            <a:r>
              <a:rPr lang="en-US" sz="2800" dirty="0" err="1">
                <a:latin typeface="Lucida Bright" panose="02040602050505020304" pitchFamily="18" charset="0"/>
              </a:rPr>
              <a:t>kesenjangan</a:t>
            </a:r>
            <a:r>
              <a:rPr lang="en-US" sz="2800" dirty="0">
                <a:latin typeface="Lucida Bright" panose="02040602050505020304" pitchFamily="18" charset="0"/>
              </a:rPr>
              <a:t>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bidang</a:t>
            </a:r>
            <a:r>
              <a:rPr lang="en-US" sz="2800" dirty="0">
                <a:latin typeface="Lucida Bright" panose="02040602050505020304" pitchFamily="18" charset="0"/>
              </a:rPr>
              <a:t> </a:t>
            </a:r>
            <a:r>
              <a:rPr lang="en-US" sz="2800" dirty="0" err="1">
                <a:latin typeface="Lucida Bright" panose="02040602050505020304" pitchFamily="18" charset="0"/>
              </a:rPr>
              <a:t>ekonomi</a:t>
            </a:r>
            <a:r>
              <a:rPr lang="en-US" sz="2800" dirty="0">
                <a:latin typeface="Lucida Bright" panose="02040602050505020304" pitchFamily="18" charset="0"/>
              </a:rPr>
              <a:t>.</a:t>
            </a:r>
            <a:br>
              <a:rPr lang="en-US" sz="2800" dirty="0">
                <a:latin typeface="Lucida Bright" panose="02040602050505020304" pitchFamily="18" charset="0"/>
              </a:rPr>
            </a:br>
            <a:r>
              <a:rPr lang="en-US" sz="2800" dirty="0">
                <a:latin typeface="Lucida Bright" panose="02040602050505020304" pitchFamily="18" charset="0"/>
              </a:rPr>
              <a:t>b) </a:t>
            </a:r>
            <a:r>
              <a:rPr lang="en-US" sz="2800" dirty="0">
                <a:solidFill>
                  <a:srgbClr val="FFFF00"/>
                </a:solidFill>
                <a:latin typeface="Lucida Bright" panose="02040602050505020304" pitchFamily="18" charset="0"/>
              </a:rPr>
              <a:t>Demokrasi Material (negara-negara </a:t>
            </a:r>
            <a:r>
              <a:rPr lang="en-US" sz="2800" dirty="0" err="1">
                <a:solidFill>
                  <a:srgbClr val="FFFF00"/>
                </a:solidFill>
                <a:latin typeface="Lucida Bright" panose="02040602050505020304" pitchFamily="18" charset="0"/>
              </a:rPr>
              <a:t>komunis</a:t>
            </a:r>
            <a:r>
              <a:rPr lang="en-US" sz="2800" dirty="0">
                <a:solidFill>
                  <a:srgbClr val="FFFF00"/>
                </a:solidFill>
                <a:latin typeface="Lucida Bright" panose="02040602050505020304" pitchFamily="18" charset="0"/>
              </a:rPr>
              <a:t>)</a:t>
            </a:r>
            <a:br>
              <a:rPr lang="en-US" sz="2800" dirty="0">
                <a:solidFill>
                  <a:srgbClr val="FFFF00"/>
                </a:solidFill>
                <a:latin typeface="Lucida Bright" panose="02040602050505020304" pitchFamily="18" charset="0"/>
              </a:rPr>
            </a:br>
            <a:r>
              <a:rPr lang="en-US" sz="2800" dirty="0">
                <a:latin typeface="Lucida Bright" panose="02040602050505020304" pitchFamily="18" charset="0"/>
              </a:rPr>
              <a:t>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yang </a:t>
            </a:r>
            <a:r>
              <a:rPr lang="en-US" sz="2800" dirty="0" err="1">
                <a:latin typeface="Lucida Bright" panose="02040602050505020304" pitchFamily="18" charset="0"/>
              </a:rPr>
              <a:t>menitik</a:t>
            </a:r>
            <a:r>
              <a:rPr lang="en-US" sz="2800" dirty="0">
                <a:latin typeface="Lucida Bright" panose="02040602050505020304" pitchFamily="18" charset="0"/>
              </a:rPr>
              <a:t> </a:t>
            </a:r>
            <a:r>
              <a:rPr lang="en-US" sz="2800" dirty="0" err="1">
                <a:latin typeface="Lucida Bright" panose="02040602050505020304" pitchFamily="18" charset="0"/>
              </a:rPr>
              <a:t>beratkan</a:t>
            </a:r>
            <a:r>
              <a:rPr lang="en-US" sz="2800" dirty="0">
                <a:latin typeface="Lucida Bright" panose="02040602050505020304" pitchFamily="18" charset="0"/>
              </a:rPr>
              <a:t> pada </a:t>
            </a:r>
            <a:r>
              <a:rPr lang="en-US" sz="2800" dirty="0" err="1">
                <a:latin typeface="Lucida Bright" panose="02040602050505020304" pitchFamily="18" charset="0"/>
              </a:rPr>
              <a:t>upaya</a:t>
            </a:r>
            <a:r>
              <a:rPr lang="en-US" sz="2800" dirty="0">
                <a:latin typeface="Lucida Bright" panose="02040602050505020304" pitchFamily="18" charset="0"/>
              </a:rPr>
              <a:t>-	</a:t>
            </a:r>
            <a:r>
              <a:rPr lang="en-US" sz="2800" dirty="0" err="1">
                <a:latin typeface="Lucida Bright" panose="02040602050505020304" pitchFamily="18" charset="0"/>
              </a:rPr>
              <a:t>upaya</a:t>
            </a:r>
            <a:r>
              <a:rPr lang="en-US" sz="2800" dirty="0">
                <a:latin typeface="Lucida Bright" panose="02040602050505020304" pitchFamily="18" charset="0"/>
              </a:rPr>
              <a:t> </a:t>
            </a:r>
            <a:r>
              <a:rPr lang="en-US" sz="2800" dirty="0" err="1">
                <a:latin typeface="Lucida Bright" panose="02040602050505020304" pitchFamily="18" charset="0"/>
              </a:rPr>
              <a:t>menghilangkan</a:t>
            </a:r>
            <a:r>
              <a:rPr lang="en-US" sz="2800" dirty="0">
                <a:latin typeface="Lucida Bright" panose="02040602050505020304" pitchFamily="18" charset="0"/>
              </a:rPr>
              <a:t> </a:t>
            </a:r>
            <a:r>
              <a:rPr lang="en-US" sz="2800" dirty="0" err="1">
                <a:latin typeface="Lucida Bright" panose="02040602050505020304" pitchFamily="18" charset="0"/>
              </a:rPr>
              <a:t>perbedaan</a:t>
            </a:r>
            <a:r>
              <a:rPr lang="en-US" sz="2800" dirty="0">
                <a:latin typeface="Lucida Bright" panose="02040602050505020304" pitchFamily="18" charset="0"/>
              </a:rPr>
              <a:t>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bidang</a:t>
            </a:r>
            <a:r>
              <a:rPr lang="en-US" sz="2800" dirty="0">
                <a:latin typeface="Lucida Bright" panose="02040602050505020304" pitchFamily="18" charset="0"/>
              </a:rPr>
              <a:t> </a:t>
            </a:r>
            <a:r>
              <a:rPr lang="en-US" sz="2800" dirty="0" err="1">
                <a:latin typeface="Lucida Bright" panose="02040602050505020304" pitchFamily="18" charset="0"/>
              </a:rPr>
              <a:t>ekonomi</a:t>
            </a:r>
            <a:r>
              <a:rPr lang="en-US" sz="2800" dirty="0">
                <a:latin typeface="Lucida Bright" panose="02040602050505020304" pitchFamily="18" charset="0"/>
              </a:rPr>
              <a:t>, 	</a:t>
            </a:r>
            <a:r>
              <a:rPr lang="en-US" sz="2800" dirty="0" err="1">
                <a:latin typeface="Lucida Bright" panose="02040602050505020304" pitchFamily="18" charset="0"/>
              </a:rPr>
              <a:t>sedangkan</a:t>
            </a:r>
            <a:r>
              <a:rPr lang="en-US" sz="2800" dirty="0">
                <a:latin typeface="Lucida Bright" panose="02040602050505020304" pitchFamily="18" charset="0"/>
              </a:rPr>
              <a:t> </a:t>
            </a:r>
            <a:r>
              <a:rPr lang="en-US" sz="2800" dirty="0" err="1">
                <a:latin typeface="Lucida Bright" panose="02040602050505020304" pitchFamily="18" charset="0"/>
              </a:rPr>
              <a:t>persamaan</a:t>
            </a:r>
            <a:r>
              <a:rPr lang="en-US" sz="2800" dirty="0">
                <a:latin typeface="Lucida Bright" panose="02040602050505020304" pitchFamily="18" charset="0"/>
              </a:rPr>
              <a:t> </a:t>
            </a:r>
            <a:r>
              <a:rPr lang="en-US" sz="2800" dirty="0" err="1">
                <a:latin typeface="Lucida Bright" panose="02040602050505020304" pitchFamily="18" charset="0"/>
              </a:rPr>
              <a:t>bidang</a:t>
            </a:r>
            <a:r>
              <a:rPr lang="en-US" sz="2800" dirty="0">
                <a:latin typeface="Lucida Bright" panose="02040602050505020304" pitchFamily="18" charset="0"/>
              </a:rPr>
              <a:t> </a:t>
            </a:r>
            <a:r>
              <a:rPr lang="en-US" sz="2800" dirty="0" err="1">
                <a:latin typeface="Lucida Bright" panose="02040602050505020304" pitchFamily="18" charset="0"/>
              </a:rPr>
              <a:t>politik</a:t>
            </a:r>
            <a:r>
              <a:rPr lang="en-US" sz="2800" dirty="0">
                <a:latin typeface="Lucida Bright" panose="02040602050505020304" pitchFamily="18" charset="0"/>
              </a:rPr>
              <a:t> </a:t>
            </a:r>
            <a:r>
              <a:rPr lang="en-US" sz="2800" dirty="0" err="1">
                <a:latin typeface="Lucida Bright" panose="02040602050505020304" pitchFamily="18" charset="0"/>
              </a:rPr>
              <a:t>kurang</a:t>
            </a:r>
            <a:r>
              <a:rPr lang="en-US" sz="2800" dirty="0">
                <a:latin typeface="Lucida Bright" panose="02040602050505020304" pitchFamily="18" charset="0"/>
              </a:rPr>
              <a:t> 	</a:t>
            </a:r>
            <a:r>
              <a:rPr lang="en-US" sz="2800" dirty="0" err="1">
                <a:latin typeface="Lucida Bright" panose="02040602050505020304" pitchFamily="18" charset="0"/>
              </a:rPr>
              <a:t>diperhatikan</a:t>
            </a:r>
            <a:r>
              <a:rPr lang="en-US" sz="2800" dirty="0">
                <a:latin typeface="Lucida Bright" panose="02040602050505020304" pitchFamily="18" charset="0"/>
              </a:rPr>
              <a:t> dan </a:t>
            </a:r>
            <a:r>
              <a:rPr lang="en-US" sz="2800" dirty="0" err="1">
                <a:latin typeface="Lucida Bright" panose="02040602050505020304" pitchFamily="18" charset="0"/>
              </a:rPr>
              <a:t>bahkan</a:t>
            </a:r>
            <a:r>
              <a:rPr lang="en-US" sz="2800" dirty="0">
                <a:latin typeface="Lucida Bright" panose="02040602050505020304" pitchFamily="18" charset="0"/>
              </a:rPr>
              <a:t> </a:t>
            </a:r>
            <a:r>
              <a:rPr lang="en-US" sz="2800" dirty="0" err="1">
                <a:latin typeface="Lucida Bright" panose="02040602050505020304" pitchFamily="18" charset="0"/>
              </a:rPr>
              <a:t>kadang-kadang</a:t>
            </a:r>
            <a:r>
              <a:rPr lang="en-US" sz="2800" dirty="0">
                <a:latin typeface="Lucida Bright" panose="02040602050505020304" pitchFamily="18" charset="0"/>
              </a:rPr>
              <a:t> </a:t>
            </a:r>
            <a:r>
              <a:rPr lang="en-US" sz="2800" dirty="0" err="1">
                <a:latin typeface="Lucida Bright" panose="02040602050505020304" pitchFamily="18" charset="0"/>
              </a:rPr>
              <a:t>dihilangkan</a:t>
            </a:r>
            <a:r>
              <a:rPr lang="en-US" sz="2800" dirty="0">
                <a:latin typeface="Lucida Bright" panose="02040602050505020304" pitchFamily="18" charset="0"/>
              </a:rPr>
              <a:t>.</a:t>
            </a:r>
            <a:br>
              <a:rPr lang="en-US" sz="2800" dirty="0">
                <a:latin typeface="Lucida Bright" panose="02040602050505020304" pitchFamily="18" charset="0"/>
              </a:rPr>
            </a:br>
            <a:r>
              <a:rPr lang="en-US" sz="2800" dirty="0">
                <a:latin typeface="Lucida Bright" panose="02040602050505020304" pitchFamily="18" charset="0"/>
              </a:rPr>
              <a:t>c) </a:t>
            </a:r>
            <a:r>
              <a:rPr lang="en-US" sz="2800" dirty="0">
                <a:solidFill>
                  <a:srgbClr val="FFFF00"/>
                </a:solidFill>
                <a:latin typeface="Lucida Bright" panose="02040602050505020304" pitchFamily="18" charset="0"/>
              </a:rPr>
              <a:t>Demokrasi </a:t>
            </a:r>
            <a:r>
              <a:rPr lang="en-US" sz="2800" dirty="0" err="1">
                <a:solidFill>
                  <a:srgbClr val="FFFF00"/>
                </a:solidFill>
                <a:latin typeface="Lucida Bright" panose="02040602050505020304" pitchFamily="18" charset="0"/>
              </a:rPr>
              <a:t>Gabungan</a:t>
            </a:r>
            <a:r>
              <a:rPr lang="en-US" sz="2800" dirty="0">
                <a:solidFill>
                  <a:srgbClr val="FFFF00"/>
                </a:solidFill>
                <a:latin typeface="Lucida Bright" panose="02040602050505020304" pitchFamily="18" charset="0"/>
              </a:rPr>
              <a:t> (negara-negara </a:t>
            </a:r>
            <a:r>
              <a:rPr lang="en-US" sz="2800" dirty="0" err="1">
                <a:solidFill>
                  <a:srgbClr val="FFFF00"/>
                </a:solidFill>
                <a:latin typeface="Lucida Bright" panose="02040602050505020304" pitchFamily="18" charset="0"/>
              </a:rPr>
              <a:t>nonblok</a:t>
            </a:r>
            <a:r>
              <a:rPr lang="en-US" sz="2800" dirty="0">
                <a:solidFill>
                  <a:srgbClr val="FFFF00"/>
                </a:solidFill>
                <a:latin typeface="Lucida Bright" panose="02040602050505020304" pitchFamily="18" charset="0"/>
              </a:rPr>
              <a:t>)</a:t>
            </a:r>
            <a:br>
              <a:rPr lang="en-US" sz="2800" dirty="0">
                <a:solidFill>
                  <a:srgbClr val="FFFF00"/>
                </a:solidFill>
                <a:latin typeface="Lucida Bright" panose="02040602050505020304" pitchFamily="18" charset="0"/>
              </a:rPr>
            </a:br>
            <a:r>
              <a:rPr lang="en-US" sz="2800" dirty="0">
                <a:latin typeface="Lucida Bright" panose="02040602050505020304" pitchFamily="18" charset="0"/>
              </a:rPr>
              <a:t>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yang </a:t>
            </a:r>
            <a:r>
              <a:rPr lang="en-US" sz="2800" dirty="0" err="1">
                <a:latin typeface="Lucida Bright" panose="02040602050505020304" pitchFamily="18" charset="0"/>
              </a:rPr>
              <a:t>mengambil</a:t>
            </a:r>
            <a:r>
              <a:rPr lang="en-US" sz="2800" dirty="0">
                <a:latin typeface="Lucida Bright" panose="02040602050505020304" pitchFamily="18" charset="0"/>
              </a:rPr>
              <a:t> </a:t>
            </a:r>
            <a:r>
              <a:rPr lang="en-US" sz="2800" dirty="0" err="1">
                <a:latin typeface="Lucida Bright" panose="02040602050505020304" pitchFamily="18" charset="0"/>
              </a:rPr>
              <a:t>kebaikan</a:t>
            </a:r>
            <a:r>
              <a:rPr lang="en-US" sz="2800" dirty="0">
                <a:latin typeface="Lucida Bright" panose="02040602050505020304" pitchFamily="18" charset="0"/>
              </a:rPr>
              <a:t> </a:t>
            </a:r>
            <a:r>
              <a:rPr lang="en-US" sz="2800" dirty="0" err="1">
                <a:latin typeface="Lucida Bright" panose="02040602050505020304" pitchFamily="18" charset="0"/>
              </a:rPr>
              <a:t>serta</a:t>
            </a:r>
            <a:r>
              <a:rPr lang="en-US" sz="2800" dirty="0">
                <a:latin typeface="Lucida Bright" panose="02040602050505020304" pitchFamily="18" charset="0"/>
              </a:rPr>
              <a:t> 	</a:t>
            </a:r>
            <a:r>
              <a:rPr lang="en-US" sz="2800" dirty="0" err="1">
                <a:latin typeface="Lucida Bright" panose="02040602050505020304" pitchFamily="18" charset="0"/>
              </a:rPr>
              <a:t>membuang</a:t>
            </a:r>
            <a:r>
              <a:rPr lang="en-US" sz="2800" dirty="0">
                <a:latin typeface="Lucida Bright" panose="02040602050505020304" pitchFamily="18" charset="0"/>
              </a:rPr>
              <a:t> </a:t>
            </a:r>
            <a:r>
              <a:rPr lang="en-US" sz="2800" dirty="0" err="1">
                <a:latin typeface="Lucida Bright" panose="02040602050505020304" pitchFamily="18" charset="0"/>
              </a:rPr>
              <a:t>keburukan</a:t>
            </a:r>
            <a:r>
              <a:rPr lang="en-US" sz="2800" dirty="0">
                <a:latin typeface="Lucida Bright" panose="02040602050505020304" pitchFamily="18" charset="0"/>
              </a:rPr>
              <a:t> </a:t>
            </a:r>
            <a:r>
              <a:rPr lang="en-US" sz="2800" dirty="0" err="1">
                <a:latin typeface="Lucida Bright" panose="02040602050505020304" pitchFamily="18" charset="0"/>
              </a:rPr>
              <a:t>dari</a:t>
            </a:r>
            <a:r>
              <a:rPr lang="en-US" sz="2800" dirty="0">
                <a:latin typeface="Lucida Bright" panose="02040602050505020304" pitchFamily="18" charset="0"/>
              </a:rPr>
              <a:t> </a:t>
            </a:r>
            <a:r>
              <a:rPr lang="en-US" sz="2800" dirty="0" err="1">
                <a:latin typeface="Lucida Bright" panose="02040602050505020304" pitchFamily="18" charset="0"/>
              </a:rPr>
              <a:t>demokrasi</a:t>
            </a:r>
            <a:r>
              <a:rPr lang="en-US" sz="2800" dirty="0">
                <a:latin typeface="Lucida Bright" panose="02040602050505020304" pitchFamily="18" charset="0"/>
              </a:rPr>
              <a:t> formal dan 	</a:t>
            </a:r>
            <a:r>
              <a:rPr lang="en-US" sz="2800" dirty="0" err="1">
                <a:latin typeface="Lucida Bright" panose="02040602050505020304" pitchFamily="18" charset="0"/>
              </a:rPr>
              <a:t>demokrasi</a:t>
            </a:r>
            <a:r>
              <a:rPr lang="en-US" sz="2800" dirty="0">
                <a:latin typeface="Lucida Bright" panose="02040602050505020304" pitchFamily="18" charset="0"/>
              </a:rPr>
              <a:t> material.</a:t>
            </a:r>
            <a:br>
              <a:rPr lang="en-US" sz="2800" dirty="0">
                <a:latin typeface="Lucida Bright" panose="02040602050505020304" pitchFamily="18" charset="0"/>
              </a:rPr>
            </a:br>
            <a:r>
              <a:rPr lang="en-US" sz="2800" dirty="0">
                <a:latin typeface="Lucida Bright" panose="02040602050505020304" pitchFamily="18" charset="0"/>
              </a:rPr>
              <a:t> </a:t>
            </a:r>
          </a:p>
        </p:txBody>
      </p:sp>
    </p:spTree>
    <p:extLst>
      <p:ext uri="{BB962C8B-B14F-4D97-AF65-F5344CB8AC3E}">
        <p14:creationId xmlns:p14="http://schemas.microsoft.com/office/powerpoint/2010/main" val="772471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1202635" y="765313"/>
            <a:ext cx="8130208" cy="5804451"/>
          </a:xfrm>
        </p:spPr>
        <p:txBody>
          <a:bodyPr anchor="t"/>
          <a:lstStyle/>
          <a:p>
            <a:pPr algn="l"/>
            <a:r>
              <a:rPr lang="en-US" sz="6000" dirty="0">
                <a:solidFill>
                  <a:srgbClr val="FF0000"/>
                </a:solidFill>
                <a:latin typeface="Mistral" panose="03090702030407020403" pitchFamily="66" charset="0"/>
              </a:rPr>
              <a:t>HAK ASASI MANUSIA</a:t>
            </a:r>
            <a:br>
              <a:rPr lang="en-US" sz="6000" dirty="0">
                <a:solidFill>
                  <a:srgbClr val="FF0000"/>
                </a:solidFill>
                <a:latin typeface="Mistral" panose="03090702030407020403" pitchFamily="66" charset="0"/>
              </a:rPr>
            </a:br>
            <a:br>
              <a:rPr lang="en-US" sz="2400" dirty="0">
                <a:latin typeface="Lucida Bright" panose="02040602050505020304" pitchFamily="18" charset="0"/>
              </a:rPr>
            </a:br>
            <a:r>
              <a:rPr lang="en-US" sz="3200" dirty="0">
                <a:solidFill>
                  <a:srgbClr val="FFFF00"/>
                </a:solidFill>
                <a:latin typeface="Lucida Bright" panose="02040602050505020304" pitchFamily="18" charset="0"/>
              </a:rPr>
              <a:t>Hak </a:t>
            </a:r>
            <a:r>
              <a:rPr lang="en-US" sz="3200" dirty="0" err="1">
                <a:solidFill>
                  <a:srgbClr val="FFFF00"/>
                </a:solidFill>
                <a:latin typeface="Lucida Bright" panose="02040602050505020304" pitchFamily="18" charset="0"/>
              </a:rPr>
              <a:t>asasi</a:t>
            </a:r>
            <a:r>
              <a:rPr lang="en-US" sz="3200" dirty="0">
                <a:solidFill>
                  <a:srgbClr val="FFFF00"/>
                </a:solidFill>
                <a:latin typeface="Lucida Bright" panose="02040602050505020304" pitchFamily="18" charset="0"/>
              </a:rPr>
              <a:t> </a:t>
            </a:r>
            <a:r>
              <a:rPr lang="en-US" sz="3200" dirty="0" err="1">
                <a:latin typeface="Lucida Bright" panose="02040602050505020304" pitchFamily="18" charset="0"/>
              </a:rPr>
              <a:t>adalah</a:t>
            </a:r>
            <a:r>
              <a:rPr lang="en-US" sz="3200" dirty="0">
                <a:latin typeface="Lucida Bright" panose="02040602050505020304" pitchFamily="18" charset="0"/>
              </a:rPr>
              <a:t> </a:t>
            </a:r>
            <a:r>
              <a:rPr lang="en-US" sz="3200" dirty="0" err="1">
                <a:latin typeface="Lucida Bright" panose="02040602050505020304" pitchFamily="18" charset="0"/>
              </a:rPr>
              <a:t>hak-hak</a:t>
            </a:r>
            <a:r>
              <a:rPr lang="en-US" sz="3200" dirty="0">
                <a:latin typeface="Lucida Bright" panose="02040602050505020304" pitchFamily="18" charset="0"/>
              </a:rPr>
              <a:t> yang </a:t>
            </a:r>
            <a:r>
              <a:rPr lang="en-US" sz="3200" dirty="0" err="1">
                <a:latin typeface="Lucida Bright" panose="02040602050505020304" pitchFamily="18" charset="0"/>
              </a:rPr>
              <a:t>telah</a:t>
            </a:r>
            <a:r>
              <a:rPr lang="en-US" sz="3200" dirty="0">
                <a:latin typeface="Lucida Bright" panose="02040602050505020304" pitchFamily="18" charset="0"/>
              </a:rPr>
              <a:t> </a:t>
            </a:r>
            <a:r>
              <a:rPr lang="en-US" sz="3200" dirty="0" err="1">
                <a:latin typeface="Lucida Bright" panose="02040602050505020304" pitchFamily="18" charset="0"/>
              </a:rPr>
              <a:t>dimiliki</a:t>
            </a:r>
            <a:r>
              <a:rPr lang="en-US" sz="3200" dirty="0">
                <a:latin typeface="Lucida Bright" panose="02040602050505020304" pitchFamily="18" charset="0"/>
              </a:rPr>
              <a:t> </a:t>
            </a:r>
            <a:r>
              <a:rPr lang="en-US" sz="3200" dirty="0" err="1">
                <a:latin typeface="Lucida Bright" panose="02040602050505020304" pitchFamily="18" charset="0"/>
              </a:rPr>
              <a:t>seseorang</a:t>
            </a:r>
            <a:r>
              <a:rPr lang="en-US" sz="3200" dirty="0">
                <a:latin typeface="Lucida Bright" panose="02040602050505020304" pitchFamily="18" charset="0"/>
              </a:rPr>
              <a:t> </a:t>
            </a:r>
            <a:r>
              <a:rPr lang="en-US" sz="3200" dirty="0" err="1">
                <a:latin typeface="Lucida Bright" panose="02040602050505020304" pitchFamily="18" charset="0"/>
              </a:rPr>
              <a:t>sejak</a:t>
            </a:r>
            <a:r>
              <a:rPr lang="en-US" sz="3200" dirty="0">
                <a:latin typeface="Lucida Bright" panose="02040602050505020304" pitchFamily="18" charset="0"/>
              </a:rPr>
              <a:t> </a:t>
            </a:r>
            <a:r>
              <a:rPr lang="en-US" sz="3200" dirty="0" err="1">
                <a:latin typeface="Lucida Bright" panose="02040602050505020304" pitchFamily="18" charset="0"/>
              </a:rPr>
              <a:t>ia</a:t>
            </a:r>
            <a:r>
              <a:rPr lang="en-US" sz="3200" dirty="0">
                <a:latin typeface="Lucida Bright" panose="02040602050505020304" pitchFamily="18" charset="0"/>
              </a:rPr>
              <a:t> </a:t>
            </a:r>
            <a:r>
              <a:rPr lang="en-US" sz="3200" dirty="0" err="1">
                <a:latin typeface="Lucida Bright" panose="02040602050505020304" pitchFamily="18" charset="0"/>
              </a:rPr>
              <a:t>lahir</a:t>
            </a:r>
            <a:r>
              <a:rPr lang="en-US" sz="3200" dirty="0">
                <a:latin typeface="Lucida Bright" panose="02040602050505020304" pitchFamily="18" charset="0"/>
              </a:rPr>
              <a:t> yang </a:t>
            </a:r>
            <a:r>
              <a:rPr lang="en-US" sz="3200" dirty="0" err="1">
                <a:latin typeface="Lucida Bright" panose="02040602050505020304" pitchFamily="18" charset="0"/>
              </a:rPr>
              <a:t>berlaku</a:t>
            </a:r>
            <a:r>
              <a:rPr lang="en-US" sz="3200" dirty="0">
                <a:latin typeface="Lucida Bright" panose="02040602050505020304" pitchFamily="18" charset="0"/>
              </a:rPr>
              <a:t> </a:t>
            </a:r>
            <a:r>
              <a:rPr lang="en-US" sz="3200" dirty="0" err="1">
                <a:latin typeface="Lucida Bright" panose="02040602050505020304" pitchFamily="18" charset="0"/>
              </a:rPr>
              <a:t>seumur</a:t>
            </a:r>
            <a:r>
              <a:rPr lang="en-US" sz="3200" dirty="0">
                <a:latin typeface="Lucida Bright" panose="02040602050505020304" pitchFamily="18" charset="0"/>
              </a:rPr>
              <a:t> </a:t>
            </a:r>
            <a:r>
              <a:rPr lang="en-US" sz="3200" dirty="0" err="1">
                <a:latin typeface="Lucida Bright" panose="02040602050505020304" pitchFamily="18" charset="0"/>
              </a:rPr>
              <a:t>hidup</a:t>
            </a:r>
            <a:r>
              <a:rPr lang="en-US" sz="3200" dirty="0">
                <a:latin typeface="Lucida Bright" panose="02040602050505020304" pitchFamily="18" charset="0"/>
              </a:rPr>
              <a:t> &amp; </a:t>
            </a:r>
            <a:r>
              <a:rPr lang="en-US" sz="3200" dirty="0" err="1">
                <a:latin typeface="Lucida Bright" panose="02040602050505020304" pitchFamily="18" charset="0"/>
              </a:rPr>
              <a:t>tidak</a:t>
            </a:r>
            <a:r>
              <a:rPr lang="en-US" sz="3200" dirty="0">
                <a:latin typeface="Lucida Bright" panose="02040602050505020304" pitchFamily="18" charset="0"/>
              </a:rPr>
              <a:t> </a:t>
            </a:r>
            <a:r>
              <a:rPr lang="en-US" sz="3200" dirty="0" err="1">
                <a:latin typeface="Lucida Bright" panose="02040602050505020304" pitchFamily="18" charset="0"/>
              </a:rPr>
              <a:t>dapat</a:t>
            </a:r>
            <a:r>
              <a:rPr lang="en-US" sz="3200" dirty="0">
                <a:latin typeface="Lucida Bright" panose="02040602050505020304" pitchFamily="18" charset="0"/>
              </a:rPr>
              <a:t> </a:t>
            </a:r>
            <a:r>
              <a:rPr lang="en-US" sz="3200" dirty="0" err="1">
                <a:latin typeface="Lucida Bright" panose="02040602050505020304" pitchFamily="18" charset="0"/>
              </a:rPr>
              <a:t>diganggu</a:t>
            </a:r>
            <a:r>
              <a:rPr lang="en-US" sz="3200" dirty="0">
                <a:latin typeface="Lucida Bright" panose="02040602050505020304" pitchFamily="18" charset="0"/>
              </a:rPr>
              <a:t> </a:t>
            </a:r>
            <a:r>
              <a:rPr lang="en-US" sz="3200" dirty="0" err="1">
                <a:latin typeface="Lucida Bright" panose="02040602050505020304" pitchFamily="18" charset="0"/>
              </a:rPr>
              <a:t>gugat</a:t>
            </a:r>
            <a:r>
              <a:rPr lang="en-US" sz="3200" dirty="0">
                <a:latin typeface="Lucida Bright" panose="02040602050505020304" pitchFamily="18" charset="0"/>
              </a:rPr>
              <a:t> oleh </a:t>
            </a:r>
            <a:r>
              <a:rPr lang="en-US" sz="3200" dirty="0" err="1">
                <a:latin typeface="Lucida Bright" panose="02040602050505020304" pitchFamily="18" charset="0"/>
              </a:rPr>
              <a:t>siapapun</a:t>
            </a:r>
            <a:r>
              <a:rPr lang="en-US" sz="3200" dirty="0">
                <a:latin typeface="Lucida Bright" panose="02040602050505020304" pitchFamily="18" charset="0"/>
              </a:rPr>
              <a:t> yang </a:t>
            </a:r>
            <a:r>
              <a:rPr lang="en-US" sz="3200" dirty="0" err="1">
                <a:latin typeface="Lucida Bright" panose="02040602050505020304" pitchFamily="18" charset="0"/>
              </a:rPr>
              <a:t>merupakan</a:t>
            </a:r>
            <a:r>
              <a:rPr lang="en-US" sz="3200" dirty="0">
                <a:latin typeface="Lucida Bright" panose="02040602050505020304" pitchFamily="18" charset="0"/>
              </a:rPr>
              <a:t> </a:t>
            </a:r>
            <a:r>
              <a:rPr lang="en-US" sz="3200" dirty="0" err="1">
                <a:latin typeface="Lucida Bright" panose="02040602050505020304" pitchFamily="18" charset="0"/>
              </a:rPr>
              <a:t>pemberian</a:t>
            </a:r>
            <a:r>
              <a:rPr lang="en-US" sz="3200" dirty="0">
                <a:latin typeface="Lucida Bright" panose="02040602050505020304" pitchFamily="18" charset="0"/>
              </a:rPr>
              <a:t> </a:t>
            </a:r>
            <a:r>
              <a:rPr lang="en-US" sz="3200" dirty="0" err="1">
                <a:latin typeface="Lucida Bright" panose="02040602050505020304" pitchFamily="18" charset="0"/>
              </a:rPr>
              <a:t>dari</a:t>
            </a:r>
            <a:r>
              <a:rPr lang="en-US" sz="3200" dirty="0">
                <a:latin typeface="Lucida Bright" panose="02040602050505020304" pitchFamily="18" charset="0"/>
              </a:rPr>
              <a:t> </a:t>
            </a:r>
            <a:r>
              <a:rPr lang="en-US" sz="3200" dirty="0" err="1">
                <a:latin typeface="Lucida Bright" panose="02040602050505020304" pitchFamily="18" charset="0"/>
              </a:rPr>
              <a:t>Tuhan</a:t>
            </a:r>
            <a:r>
              <a:rPr lang="en-US" sz="3200" dirty="0">
                <a:latin typeface="Lucida Bright" panose="02040602050505020304" pitchFamily="18" charset="0"/>
              </a:rPr>
              <a:t>. </a:t>
            </a:r>
            <a:r>
              <a:rPr lang="en-US" sz="3200" dirty="0" err="1">
                <a:latin typeface="Lucida Bright" panose="02040602050505020304" pitchFamily="18" charset="0"/>
              </a:rPr>
              <a:t>Merupakan</a:t>
            </a:r>
            <a:r>
              <a:rPr lang="en-US" sz="3200" dirty="0">
                <a:latin typeface="Lucida Bright" panose="02040602050505020304" pitchFamily="18" charset="0"/>
              </a:rPr>
              <a:t> Hak Dasar </a:t>
            </a:r>
            <a:r>
              <a:rPr lang="en-US" sz="3200" dirty="0" err="1">
                <a:latin typeface="Lucida Bright" panose="02040602050505020304" pitchFamily="18" charset="0"/>
              </a:rPr>
              <a:t>Manusia</a:t>
            </a:r>
            <a:r>
              <a:rPr lang="en-US" sz="3200" dirty="0">
                <a:latin typeface="Lucida Bright" panose="02040602050505020304" pitchFamily="18" charset="0"/>
              </a:rPr>
              <a:t> yang paling </a:t>
            </a:r>
            <a:r>
              <a:rPr lang="en-US" sz="3200" dirty="0" err="1">
                <a:latin typeface="Lucida Bright" panose="02040602050505020304" pitchFamily="18" charset="0"/>
              </a:rPr>
              <a:t>Hakiki</a:t>
            </a:r>
            <a:r>
              <a:rPr lang="en-US" sz="3200" dirty="0">
                <a:latin typeface="Lucida Bright" panose="02040602050505020304" pitchFamily="18" charset="0"/>
              </a:rPr>
              <a:t>.</a:t>
            </a:r>
            <a:br>
              <a:rPr lang="en-US" sz="3200" dirty="0">
                <a:latin typeface="Lucida Bright" panose="02040602050505020304" pitchFamily="18" charset="0"/>
              </a:rPr>
            </a:br>
            <a:r>
              <a:rPr lang="en-US" sz="3200" dirty="0">
                <a:latin typeface="Lucida Bright" panose="02040602050505020304" pitchFamily="18" charset="0"/>
              </a:rPr>
              <a:t> </a:t>
            </a:r>
          </a:p>
        </p:txBody>
      </p:sp>
    </p:spTree>
    <p:extLst>
      <p:ext uri="{BB962C8B-B14F-4D97-AF65-F5344CB8AC3E}">
        <p14:creationId xmlns:p14="http://schemas.microsoft.com/office/powerpoint/2010/main" val="2937825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05679" y="775252"/>
            <a:ext cx="9471992" cy="5844208"/>
          </a:xfrm>
        </p:spPr>
        <p:txBody>
          <a:bodyPr anchor="t"/>
          <a:lstStyle/>
          <a:p>
            <a:pPr algn="l"/>
            <a:r>
              <a:rPr lang="en-US" sz="3600" dirty="0">
                <a:solidFill>
                  <a:srgbClr val="FF0000"/>
                </a:solidFill>
                <a:latin typeface="Segoe Print" panose="02000600000000000000" pitchFamily="2" charset="0"/>
              </a:rPr>
              <a:t>Konsepsi HAM MASYARAKAT BARAT</a:t>
            </a:r>
            <a:br>
              <a:rPr lang="en-US" sz="3600" dirty="0">
                <a:solidFill>
                  <a:srgbClr val="FF0000"/>
                </a:solidFill>
                <a:latin typeface="Segoe Print" panose="02000600000000000000" pitchFamily="2" charset="0"/>
              </a:rPr>
            </a:br>
            <a:br>
              <a:rPr lang="en-US" sz="2000" dirty="0">
                <a:latin typeface="Lucida Bright" panose="02040602050505020304" pitchFamily="18" charset="0"/>
              </a:rPr>
            </a:br>
            <a:r>
              <a:rPr lang="en-US" sz="3200" dirty="0">
                <a:solidFill>
                  <a:srgbClr val="FFFF00"/>
                </a:solidFill>
                <a:latin typeface="Lucida Bright" panose="02040602050505020304" pitchFamily="18" charset="0"/>
              </a:rPr>
              <a:t>KONSEPSI</a:t>
            </a:r>
            <a:r>
              <a:rPr lang="en-US" sz="3200" dirty="0">
                <a:latin typeface="Lucida Bright" panose="02040602050505020304" pitchFamily="18" charset="0"/>
              </a:rPr>
              <a:t> : </a:t>
            </a:r>
            <a:r>
              <a:rPr lang="en-US" sz="3200" dirty="0" err="1">
                <a:latin typeface="Lucida Bright" panose="02040602050505020304" pitchFamily="18" charset="0"/>
              </a:rPr>
              <a:t>bersifat</a:t>
            </a:r>
            <a:r>
              <a:rPr lang="en-US" sz="3200" dirty="0">
                <a:latin typeface="Lucida Bright" panose="02040602050505020304" pitchFamily="18" charset="0"/>
              </a:rPr>
              <a:t> UNIVERSALISTIK</a:t>
            </a:r>
            <a:br>
              <a:rPr lang="en-US" sz="3200" dirty="0">
                <a:latin typeface="Lucida Bright" panose="02040602050505020304" pitchFamily="18" charset="0"/>
              </a:rPr>
            </a:br>
            <a:br>
              <a:rPr lang="en-US" sz="3200" dirty="0">
                <a:latin typeface="Lucida Bright" panose="02040602050505020304" pitchFamily="18" charset="0"/>
              </a:rPr>
            </a:br>
            <a:r>
              <a:rPr lang="en-US" sz="3200" dirty="0">
                <a:solidFill>
                  <a:srgbClr val="FFFF00"/>
                </a:solidFill>
                <a:latin typeface="Lucida Bright" panose="02040602050505020304" pitchFamily="18" charset="0"/>
              </a:rPr>
              <a:t>PERLINDUNGAN</a:t>
            </a:r>
            <a:r>
              <a:rPr lang="en-US" sz="3200" dirty="0">
                <a:latin typeface="Lucida Bright" panose="02040602050505020304" pitchFamily="18" charset="0"/>
              </a:rPr>
              <a:t> : </a:t>
            </a:r>
            <a:r>
              <a:rPr lang="en-US" sz="3200" dirty="0" err="1">
                <a:latin typeface="Lucida Bright" panose="02040602050505020304" pitchFamily="18" charset="0"/>
              </a:rPr>
              <a:t>ditujukan</a:t>
            </a:r>
            <a:r>
              <a:rPr lang="en-US" sz="3200" dirty="0">
                <a:latin typeface="Lucida Bright" panose="02040602050505020304" pitchFamily="18" charset="0"/>
              </a:rPr>
              <a:t> </a:t>
            </a:r>
            <a:r>
              <a:rPr lang="en-US" sz="3200" dirty="0" err="1">
                <a:latin typeface="Lucida Bright" panose="02040602050505020304" pitchFamily="18" charset="0"/>
              </a:rPr>
              <a:t>kepada</a:t>
            </a:r>
            <a:r>
              <a:rPr lang="en-US" sz="3200" dirty="0">
                <a:latin typeface="Lucida Bright" panose="02040602050505020304" pitchFamily="18" charset="0"/>
              </a:rPr>
              <a:t> INTERELASI </a:t>
            </a:r>
            <a:r>
              <a:rPr lang="en-US" sz="3200" dirty="0" err="1">
                <a:latin typeface="Lucida Bright" panose="02040602050505020304" pitchFamily="18" charset="0"/>
              </a:rPr>
              <a:t>antara</a:t>
            </a:r>
            <a:r>
              <a:rPr lang="en-US" sz="3200" dirty="0">
                <a:latin typeface="Lucida Bright" panose="02040602050505020304" pitchFamily="18" charset="0"/>
              </a:rPr>
              <a:t> </a:t>
            </a:r>
            <a:r>
              <a:rPr lang="en-US" sz="3200" dirty="0" err="1">
                <a:latin typeface="Lucida Bright" panose="02040602050505020304" pitchFamily="18" charset="0"/>
              </a:rPr>
              <a:t>penguasa</a:t>
            </a:r>
            <a:r>
              <a:rPr lang="en-US" sz="3200" dirty="0">
                <a:latin typeface="Lucida Bright" panose="02040602050505020304" pitchFamily="18" charset="0"/>
              </a:rPr>
              <a:t> dan </a:t>
            </a:r>
            <a:r>
              <a:rPr lang="en-US" sz="3200" dirty="0" err="1">
                <a:latin typeface="Lucida Bright" panose="02040602050505020304" pitchFamily="18" charset="0"/>
              </a:rPr>
              <a:t>warga</a:t>
            </a:r>
            <a:r>
              <a:rPr lang="en-US" sz="3200" dirty="0">
                <a:latin typeface="Lucida Bright" panose="02040602050505020304" pitchFamily="18" charset="0"/>
              </a:rPr>
              <a:t> negara </a:t>
            </a:r>
            <a:r>
              <a:rPr lang="en-US" sz="3200" dirty="0" err="1">
                <a:latin typeface="Lucida Bright" panose="02040602050505020304" pitchFamily="18" charset="0"/>
              </a:rPr>
              <a:t>dengan</a:t>
            </a:r>
            <a:r>
              <a:rPr lang="en-US" sz="3200" dirty="0">
                <a:latin typeface="Lucida Bright" panose="02040602050505020304" pitchFamily="18" charset="0"/>
              </a:rPr>
              <a:t> </a:t>
            </a:r>
            <a:r>
              <a:rPr lang="en-US" sz="3200" dirty="0" err="1">
                <a:latin typeface="Lucida Bright" panose="02040602050505020304" pitchFamily="18" charset="0"/>
              </a:rPr>
              <a:t>asumsi</a:t>
            </a:r>
            <a:r>
              <a:rPr lang="en-US" sz="3200" dirty="0">
                <a:latin typeface="Lucida Bright" panose="02040602050505020304" pitchFamily="18" charset="0"/>
              </a:rPr>
              <a:t> </a:t>
            </a:r>
            <a:r>
              <a:rPr lang="en-US" sz="3200" dirty="0" err="1">
                <a:latin typeface="Lucida Bright" panose="02040602050505020304" pitchFamily="18" charset="0"/>
              </a:rPr>
              <a:t>tidak</a:t>
            </a:r>
            <a:r>
              <a:rPr lang="en-US" sz="3200" dirty="0">
                <a:latin typeface="Lucida Bright" panose="02040602050505020304" pitchFamily="18" charset="0"/>
              </a:rPr>
              <a:t> </a:t>
            </a:r>
            <a:r>
              <a:rPr lang="en-US" sz="3200" dirty="0" err="1">
                <a:latin typeface="Lucida Bright" panose="02040602050505020304" pitchFamily="18" charset="0"/>
              </a:rPr>
              <a:t>adanya</a:t>
            </a:r>
            <a:r>
              <a:rPr lang="en-US" sz="3200" dirty="0">
                <a:latin typeface="Lucida Bright" panose="02040602050505020304" pitchFamily="18" charset="0"/>
              </a:rPr>
              <a:t> </a:t>
            </a:r>
            <a:r>
              <a:rPr lang="en-US" sz="3200" dirty="0" err="1">
                <a:latin typeface="Lucida Bright" panose="02040602050505020304" pitchFamily="18" charset="0"/>
              </a:rPr>
              <a:t>kesetaraan</a:t>
            </a:r>
            <a:r>
              <a:rPr lang="en-US" sz="3200" dirty="0">
                <a:latin typeface="Lucida Bright" panose="02040602050505020304" pitchFamily="18" charset="0"/>
              </a:rPr>
              <a:t> </a:t>
            </a:r>
            <a:r>
              <a:rPr lang="en-US" sz="3200" dirty="0" err="1">
                <a:latin typeface="Lucida Bright" panose="02040602050505020304" pitchFamily="18" charset="0"/>
              </a:rPr>
              <a:t>kedudukan</a:t>
            </a:r>
            <a:r>
              <a:rPr lang="en-US" sz="3200" dirty="0">
                <a:latin typeface="Lucida Bright" panose="02040602050505020304" pitchFamily="18" charset="0"/>
              </a:rPr>
              <a:t>.</a:t>
            </a:r>
            <a:br>
              <a:rPr lang="en-US" sz="3200" dirty="0">
                <a:latin typeface="Lucida Bright" panose="02040602050505020304" pitchFamily="18" charset="0"/>
              </a:rPr>
            </a:br>
            <a:br>
              <a:rPr lang="en-US" sz="3200" dirty="0">
                <a:latin typeface="Lucida Bright" panose="02040602050505020304" pitchFamily="18" charset="0"/>
              </a:rPr>
            </a:br>
            <a:r>
              <a:rPr lang="en-US" sz="3200" dirty="0">
                <a:solidFill>
                  <a:srgbClr val="FFFF00"/>
                </a:solidFill>
                <a:latin typeface="Lucida Bright" panose="02040602050505020304" pitchFamily="18" charset="0"/>
              </a:rPr>
              <a:t>POLA KRIMINALISASI </a:t>
            </a:r>
            <a:r>
              <a:rPr lang="en-US" sz="3200" dirty="0">
                <a:latin typeface="Lucida Bright" panose="02040602050505020304" pitchFamily="18" charset="0"/>
              </a:rPr>
              <a:t>: </a:t>
            </a:r>
            <a:r>
              <a:rPr lang="en-US" sz="3200" dirty="0" err="1">
                <a:latin typeface="Lucida Bright" panose="02040602050505020304" pitchFamily="18" charset="0"/>
              </a:rPr>
              <a:t>pelanggaran</a:t>
            </a:r>
            <a:r>
              <a:rPr lang="en-US" sz="3200" dirty="0">
                <a:latin typeface="Lucida Bright" panose="02040602050505020304" pitchFamily="18" charset="0"/>
              </a:rPr>
              <a:t> HAM </a:t>
            </a:r>
            <a:r>
              <a:rPr lang="en-US" sz="3200" dirty="0" err="1">
                <a:latin typeface="Lucida Bright" panose="02040602050505020304" pitchFamily="18" charset="0"/>
              </a:rPr>
              <a:t>selalu</a:t>
            </a:r>
            <a:r>
              <a:rPr lang="en-US" sz="3200" dirty="0">
                <a:latin typeface="Lucida Bright" panose="02040602050505020304" pitchFamily="18" charset="0"/>
              </a:rPr>
              <a:t> di </a:t>
            </a:r>
            <a:r>
              <a:rPr lang="en-US" sz="3200" dirty="0" err="1">
                <a:latin typeface="Lucida Bright" panose="02040602050505020304" pitchFamily="18" charset="0"/>
              </a:rPr>
              <a:t>tujukan</a:t>
            </a:r>
            <a:r>
              <a:rPr lang="en-US" sz="3200" dirty="0">
                <a:latin typeface="Lucida Bright" panose="02040602050505020304" pitchFamily="18" charset="0"/>
              </a:rPr>
              <a:t> pada </a:t>
            </a:r>
            <a:r>
              <a:rPr lang="en-US" sz="3200" dirty="0" err="1">
                <a:latin typeface="Lucida Bright" panose="02040602050505020304" pitchFamily="18" charset="0"/>
              </a:rPr>
              <a:t>perbuatan</a:t>
            </a:r>
            <a:r>
              <a:rPr lang="en-US" sz="3200" dirty="0">
                <a:latin typeface="Lucida Bright" panose="02040602050505020304" pitchFamily="18" charset="0"/>
              </a:rPr>
              <a:t> PENGUASA.</a:t>
            </a:r>
            <a:br>
              <a:rPr lang="en-US" sz="3200" dirty="0">
                <a:latin typeface="Lucida Bright" panose="02040602050505020304" pitchFamily="18" charset="0"/>
              </a:rPr>
            </a:br>
            <a:br>
              <a:rPr lang="en-US" sz="2000" dirty="0">
                <a:latin typeface="Lucida Bright" panose="02040602050505020304" pitchFamily="18" charset="0"/>
              </a:rPr>
            </a:br>
            <a:endParaRPr lang="en-US" sz="2000" dirty="0">
              <a:latin typeface="Lucida Bright" panose="02040602050505020304" pitchFamily="18" charset="0"/>
            </a:endParaRPr>
          </a:p>
        </p:txBody>
      </p:sp>
    </p:spTree>
    <p:extLst>
      <p:ext uri="{BB962C8B-B14F-4D97-AF65-F5344CB8AC3E}">
        <p14:creationId xmlns:p14="http://schemas.microsoft.com/office/powerpoint/2010/main" val="655727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08522" y="673768"/>
            <a:ext cx="9355756" cy="5886058"/>
          </a:xfrm>
        </p:spPr>
        <p:txBody>
          <a:bodyPr anchor="t"/>
          <a:lstStyle/>
          <a:p>
            <a:pPr algn="l"/>
            <a:r>
              <a:rPr lang="en-US" sz="3600" dirty="0">
                <a:solidFill>
                  <a:srgbClr val="FF0000"/>
                </a:solidFill>
                <a:latin typeface="Segoe Print" panose="02000600000000000000" pitchFamily="2" charset="0"/>
              </a:rPr>
              <a:t>Konsepsi HAM MASYARAKAT TIMUR</a:t>
            </a:r>
            <a:br>
              <a:rPr lang="en-US" sz="3600" dirty="0">
                <a:solidFill>
                  <a:srgbClr val="FF0000"/>
                </a:solidFill>
                <a:latin typeface="Segoe Print" panose="02000600000000000000" pitchFamily="2" charset="0"/>
              </a:rPr>
            </a:br>
            <a:br>
              <a:rPr lang="en-US" sz="2000" dirty="0">
                <a:latin typeface="+mn-lt"/>
              </a:rPr>
            </a:br>
            <a:r>
              <a:rPr lang="en-US" sz="2800" dirty="0">
                <a:solidFill>
                  <a:srgbClr val="FFFF00"/>
                </a:solidFill>
                <a:latin typeface="Lucida Bright" panose="02040602050505020304" pitchFamily="18" charset="0"/>
              </a:rPr>
              <a:t>KONSEPSI</a:t>
            </a:r>
            <a:r>
              <a:rPr lang="en-US" sz="2800" dirty="0">
                <a:latin typeface="Lucida Bright" panose="02040602050505020304" pitchFamily="18" charset="0"/>
              </a:rPr>
              <a:t> : </a:t>
            </a:r>
            <a:r>
              <a:rPr lang="en-US" sz="2800" dirty="0" err="1">
                <a:latin typeface="Lucida Bright" panose="02040602050505020304" pitchFamily="18" charset="0"/>
              </a:rPr>
              <a:t>bersifat</a:t>
            </a:r>
            <a:r>
              <a:rPr lang="en-US" sz="2800" dirty="0">
                <a:latin typeface="Lucida Bright" panose="02040602050505020304" pitchFamily="18" charset="0"/>
              </a:rPr>
              <a:t> PARTIKULARISTIK</a:t>
            </a:r>
            <a:br>
              <a:rPr lang="en-US" sz="2800" dirty="0">
                <a:latin typeface="Lucida Bright" panose="02040602050505020304" pitchFamily="18" charset="0"/>
              </a:rPr>
            </a:br>
            <a:br>
              <a:rPr lang="en-US" sz="2800" dirty="0">
                <a:latin typeface="Lucida Bright" panose="02040602050505020304" pitchFamily="18" charset="0"/>
              </a:rPr>
            </a:br>
            <a:r>
              <a:rPr lang="en-US" sz="2800" dirty="0">
                <a:solidFill>
                  <a:srgbClr val="FFFF00"/>
                </a:solidFill>
                <a:latin typeface="Lucida Bright" panose="02040602050505020304" pitchFamily="18" charset="0"/>
              </a:rPr>
              <a:t>PERLINDUNGAN</a:t>
            </a:r>
            <a:r>
              <a:rPr lang="en-US" sz="2800" dirty="0">
                <a:latin typeface="Lucida Bright" panose="02040602050505020304" pitchFamily="18" charset="0"/>
              </a:rPr>
              <a:t> : </a:t>
            </a:r>
            <a:r>
              <a:rPr lang="en-US" sz="2800" dirty="0" err="1">
                <a:latin typeface="Lucida Bright" panose="02040602050505020304" pitchFamily="18" charset="0"/>
              </a:rPr>
              <a:t>ditujukan</a:t>
            </a:r>
            <a:r>
              <a:rPr lang="en-US" sz="2800" dirty="0">
                <a:latin typeface="Lucida Bright" panose="02040602050505020304" pitchFamily="18" charset="0"/>
              </a:rPr>
              <a:t> </a:t>
            </a:r>
            <a:r>
              <a:rPr lang="en-US" sz="2800" dirty="0" err="1">
                <a:latin typeface="Lucida Bright" panose="02040602050505020304" pitchFamily="18" charset="0"/>
              </a:rPr>
              <a:t>kepada</a:t>
            </a:r>
            <a:r>
              <a:rPr lang="en-US" sz="2800" dirty="0">
                <a:latin typeface="Lucida Bright" panose="02040602050505020304" pitchFamily="18" charset="0"/>
              </a:rPr>
              <a:t> INTERELASI </a:t>
            </a:r>
            <a:r>
              <a:rPr lang="en-US" sz="2800" dirty="0" err="1">
                <a:latin typeface="Lucida Bright" panose="02040602050505020304" pitchFamily="18" charset="0"/>
              </a:rPr>
              <a:t>antara</a:t>
            </a:r>
            <a:r>
              <a:rPr lang="en-US" sz="2800" dirty="0">
                <a:latin typeface="Lucida Bright" panose="02040602050505020304" pitchFamily="18" charset="0"/>
              </a:rPr>
              <a:t> </a:t>
            </a:r>
            <a:r>
              <a:rPr lang="en-US" sz="2800" dirty="0" err="1">
                <a:latin typeface="Lucida Bright" panose="02040602050505020304" pitchFamily="18" charset="0"/>
              </a:rPr>
              <a:t>penguasa</a:t>
            </a:r>
            <a:r>
              <a:rPr lang="en-US" sz="2800" dirty="0">
                <a:latin typeface="Lucida Bright" panose="02040602050505020304" pitchFamily="18" charset="0"/>
              </a:rPr>
              <a:t> dan </a:t>
            </a:r>
            <a:r>
              <a:rPr lang="en-US" sz="2800" dirty="0" err="1">
                <a:latin typeface="Lucida Bright" panose="02040602050505020304" pitchFamily="18" charset="0"/>
              </a:rPr>
              <a:t>warga</a:t>
            </a:r>
            <a:r>
              <a:rPr lang="en-US" sz="2800" dirty="0">
                <a:latin typeface="Lucida Bright" panose="02040602050505020304" pitchFamily="18" charset="0"/>
              </a:rPr>
              <a:t> negara </a:t>
            </a:r>
            <a:r>
              <a:rPr lang="en-US" sz="2800" dirty="0" err="1">
                <a:latin typeface="Lucida Bright" panose="02040602050505020304" pitchFamily="18" charset="0"/>
              </a:rPr>
              <a:t>dengan</a:t>
            </a:r>
            <a:r>
              <a:rPr lang="en-US" sz="2800" dirty="0">
                <a:latin typeface="Lucida Bright" panose="02040602050505020304" pitchFamily="18" charset="0"/>
              </a:rPr>
              <a:t> </a:t>
            </a:r>
            <a:r>
              <a:rPr lang="en-US" sz="2800" dirty="0" err="1">
                <a:latin typeface="Lucida Bright" panose="02040602050505020304" pitchFamily="18" charset="0"/>
              </a:rPr>
              <a:t>asumsi</a:t>
            </a:r>
            <a:r>
              <a:rPr lang="en-US" sz="2800" dirty="0">
                <a:latin typeface="Lucida Bright" panose="02040602050505020304" pitchFamily="18" charset="0"/>
              </a:rPr>
              <a:t> yang </a:t>
            </a:r>
            <a:r>
              <a:rPr lang="en-US" sz="2800" dirty="0" err="1">
                <a:latin typeface="Lucida Bright" panose="02040602050505020304" pitchFamily="18" charset="0"/>
              </a:rPr>
              <a:t>bersifat</a:t>
            </a:r>
            <a:r>
              <a:rPr lang="en-US" sz="2800" dirty="0">
                <a:latin typeface="Lucida Bright" panose="02040602050505020304" pitchFamily="18" charset="0"/>
              </a:rPr>
              <a:t> NORMATIF – TRADISIONAL (</a:t>
            </a:r>
            <a:r>
              <a:rPr lang="en-US" sz="2800" dirty="0" err="1">
                <a:latin typeface="Lucida Bright" panose="02040602050505020304" pitchFamily="18" charset="0"/>
              </a:rPr>
              <a:t>relasi</a:t>
            </a:r>
            <a:r>
              <a:rPr lang="en-US" sz="2800" dirty="0">
                <a:latin typeface="Lucida Bright" panose="02040602050505020304" pitchFamily="18" charset="0"/>
              </a:rPr>
              <a:t> </a:t>
            </a:r>
            <a:r>
              <a:rPr lang="en-US" sz="2800" dirty="0" err="1">
                <a:latin typeface="Lucida Bright" panose="02040602050505020304" pitchFamily="18" charset="0"/>
              </a:rPr>
              <a:t>serasi</a:t>
            </a:r>
            <a:r>
              <a:rPr lang="en-US" sz="2800" dirty="0">
                <a:latin typeface="Lucida Bright" panose="02040602050505020304" pitchFamily="18" charset="0"/>
              </a:rPr>
              <a:t>, </a:t>
            </a:r>
            <a:r>
              <a:rPr lang="en-US" sz="2800" dirty="0" err="1">
                <a:latin typeface="Lucida Bright" panose="02040602050505020304" pitchFamily="18" charset="0"/>
              </a:rPr>
              <a:t>selaras</a:t>
            </a:r>
            <a:r>
              <a:rPr lang="en-US" sz="2800" dirty="0">
                <a:latin typeface="Lucida Bright" panose="02040602050505020304" pitchFamily="18" charset="0"/>
              </a:rPr>
              <a:t>, </a:t>
            </a:r>
            <a:r>
              <a:rPr lang="en-US" sz="2800" dirty="0" err="1">
                <a:latin typeface="Lucida Bright" panose="02040602050505020304" pitchFamily="18" charset="0"/>
              </a:rPr>
              <a:t>seimbang</a:t>
            </a:r>
            <a:r>
              <a:rPr lang="en-US" sz="2800" dirty="0">
                <a:latin typeface="Lucida Bright" panose="02040602050505020304" pitchFamily="18" charset="0"/>
              </a:rPr>
              <a:t>).</a:t>
            </a:r>
            <a:br>
              <a:rPr lang="en-US" sz="2800" dirty="0">
                <a:latin typeface="Lucida Bright" panose="02040602050505020304" pitchFamily="18" charset="0"/>
              </a:rPr>
            </a:br>
            <a:br>
              <a:rPr lang="en-US" sz="2800" dirty="0">
                <a:latin typeface="Lucida Bright" panose="02040602050505020304" pitchFamily="18" charset="0"/>
              </a:rPr>
            </a:br>
            <a:r>
              <a:rPr lang="en-US" sz="2800" dirty="0">
                <a:solidFill>
                  <a:srgbClr val="FFFF00"/>
                </a:solidFill>
                <a:latin typeface="Lucida Bright" panose="02040602050505020304" pitchFamily="18" charset="0"/>
              </a:rPr>
              <a:t>POLA KRIMINALISASI </a:t>
            </a:r>
            <a:r>
              <a:rPr lang="en-US" sz="2800" dirty="0">
                <a:latin typeface="Lucida Bright" panose="02040602050505020304" pitchFamily="18" charset="0"/>
              </a:rPr>
              <a:t>: </a:t>
            </a:r>
            <a:r>
              <a:rPr lang="en-US" sz="2800" dirty="0" err="1">
                <a:latin typeface="Lucida Bright" panose="02040602050505020304" pitchFamily="18" charset="0"/>
              </a:rPr>
              <a:t>pelanggaran</a:t>
            </a:r>
            <a:r>
              <a:rPr lang="en-US" sz="2800" dirty="0">
                <a:latin typeface="Lucida Bright" panose="02040602050505020304" pitchFamily="18" charset="0"/>
              </a:rPr>
              <a:t> HAM </a:t>
            </a:r>
            <a:r>
              <a:rPr lang="en-US" sz="2800" dirty="0" err="1">
                <a:latin typeface="Lucida Bright" panose="02040602050505020304" pitchFamily="18" charset="0"/>
              </a:rPr>
              <a:t>tidak</a:t>
            </a:r>
            <a:r>
              <a:rPr lang="en-US" sz="2800" dirty="0">
                <a:latin typeface="Lucida Bright" panose="02040602050505020304" pitchFamily="18" charset="0"/>
              </a:rPr>
              <a:t> </a:t>
            </a:r>
            <a:r>
              <a:rPr lang="en-US" sz="2800" dirty="0" err="1">
                <a:latin typeface="Lucida Bright" panose="02040602050505020304" pitchFamily="18" charset="0"/>
              </a:rPr>
              <a:t>selalu</a:t>
            </a:r>
            <a:r>
              <a:rPr lang="en-US" sz="2800" dirty="0">
                <a:latin typeface="Lucida Bright" panose="02040602050505020304" pitchFamily="18" charset="0"/>
              </a:rPr>
              <a:t> di </a:t>
            </a:r>
            <a:r>
              <a:rPr lang="en-US" sz="2800" dirty="0" err="1">
                <a:latin typeface="Lucida Bright" panose="02040602050505020304" pitchFamily="18" charset="0"/>
              </a:rPr>
              <a:t>tujukan</a:t>
            </a:r>
            <a:r>
              <a:rPr lang="en-US" sz="2800" dirty="0">
                <a:latin typeface="Lucida Bright" panose="02040602050505020304" pitchFamily="18" charset="0"/>
              </a:rPr>
              <a:t> pada </a:t>
            </a:r>
            <a:r>
              <a:rPr lang="en-US" sz="2800" dirty="0" err="1">
                <a:latin typeface="Lucida Bright" panose="02040602050505020304" pitchFamily="18" charset="0"/>
              </a:rPr>
              <a:t>perbuatan</a:t>
            </a:r>
            <a:r>
              <a:rPr lang="en-US" sz="2800" dirty="0">
                <a:latin typeface="Lucida Bright" panose="02040602050505020304" pitchFamily="18" charset="0"/>
              </a:rPr>
              <a:t> PENGUASA, </a:t>
            </a:r>
            <a:r>
              <a:rPr lang="en-US" sz="2800" dirty="0" err="1">
                <a:latin typeface="Lucida Bright" panose="02040602050505020304" pitchFamily="18" charset="0"/>
              </a:rPr>
              <a:t>bisa</a:t>
            </a:r>
            <a:r>
              <a:rPr lang="en-US" sz="2800" dirty="0">
                <a:latin typeface="Lucida Bright" panose="02040602050505020304" pitchFamily="18" charset="0"/>
              </a:rPr>
              <a:t> juga </a:t>
            </a:r>
            <a:r>
              <a:rPr lang="en-US" sz="2800" dirty="0" err="1">
                <a:latin typeface="Lucida Bright" panose="02040602050505020304" pitchFamily="18" charset="0"/>
              </a:rPr>
              <a:t>antara</a:t>
            </a:r>
            <a:r>
              <a:rPr lang="en-US" sz="2800" dirty="0">
                <a:latin typeface="Lucida Bright" panose="02040602050505020304" pitchFamily="18" charset="0"/>
              </a:rPr>
              <a:t> </a:t>
            </a:r>
            <a:r>
              <a:rPr lang="en-US" sz="2800" dirty="0" err="1">
                <a:latin typeface="Lucida Bright" panose="02040602050505020304" pitchFamily="18" charset="0"/>
              </a:rPr>
              <a:t>warga</a:t>
            </a:r>
            <a:r>
              <a:rPr lang="en-US" sz="2800" dirty="0">
                <a:latin typeface="Lucida Bright" panose="02040602050505020304" pitchFamily="18" charset="0"/>
              </a:rPr>
              <a:t> </a:t>
            </a:r>
            <a:r>
              <a:rPr lang="en-US" sz="2800" dirty="0" err="1">
                <a:latin typeface="Lucida Bright" panose="02040602050505020304" pitchFamily="18" charset="0"/>
              </a:rPr>
              <a:t>masyarakat</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memiliki</a:t>
            </a:r>
            <a:r>
              <a:rPr lang="en-US" sz="2800" dirty="0">
                <a:latin typeface="Lucida Bright" panose="02040602050505020304" pitchFamily="18" charset="0"/>
              </a:rPr>
              <a:t> BEDA ASAL- USUL </a:t>
            </a:r>
            <a:r>
              <a:rPr lang="en-US" sz="2800" dirty="0" err="1">
                <a:latin typeface="Lucida Bright" panose="02040602050505020304" pitchFamily="18" charset="0"/>
              </a:rPr>
              <a:t>etnis</a:t>
            </a:r>
            <a:r>
              <a:rPr lang="en-US" sz="2800" dirty="0">
                <a:latin typeface="Lucida Bright" panose="02040602050505020304" pitchFamily="18" charset="0"/>
              </a:rPr>
              <a:t> &amp; agama.</a:t>
            </a:r>
            <a:br>
              <a:rPr lang="en-US" sz="2800" dirty="0">
                <a:latin typeface="Lucida Bright" panose="02040602050505020304" pitchFamily="18" charset="0"/>
              </a:rPr>
            </a:br>
            <a:endParaRPr lang="en-US" sz="2800" dirty="0">
              <a:latin typeface="Lucida Bright" panose="02040602050505020304" pitchFamily="18" charset="0"/>
            </a:endParaRPr>
          </a:p>
        </p:txBody>
      </p:sp>
    </p:spTree>
    <p:extLst>
      <p:ext uri="{BB962C8B-B14F-4D97-AF65-F5344CB8AC3E}">
        <p14:creationId xmlns:p14="http://schemas.microsoft.com/office/powerpoint/2010/main" val="1332660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98896" y="577515"/>
            <a:ext cx="9134375" cy="5996539"/>
          </a:xfrm>
        </p:spPr>
        <p:txBody>
          <a:bodyPr anchor="t"/>
          <a:lstStyle/>
          <a:p>
            <a:pPr algn="l"/>
            <a:r>
              <a:rPr lang="en-US" sz="4000" b="1" dirty="0">
                <a:solidFill>
                  <a:srgbClr val="FF0000"/>
                </a:solidFill>
                <a:latin typeface="Ink Free" panose="03080402000500000000" pitchFamily="66" charset="0"/>
              </a:rPr>
              <a:t>Hak </a:t>
            </a:r>
            <a:r>
              <a:rPr lang="en-US" sz="4000" b="1" dirty="0" err="1">
                <a:solidFill>
                  <a:srgbClr val="FF0000"/>
                </a:solidFill>
                <a:latin typeface="Ink Free" panose="03080402000500000000" pitchFamily="66" charset="0"/>
              </a:rPr>
              <a:t>Asasi</a:t>
            </a:r>
            <a:r>
              <a:rPr lang="en-US" sz="4000" b="1" dirty="0">
                <a:solidFill>
                  <a:srgbClr val="FF0000"/>
                </a:solidFill>
                <a:latin typeface="Ink Free" panose="03080402000500000000" pitchFamily="66" charset="0"/>
              </a:rPr>
              <a:t> </a:t>
            </a:r>
            <a:r>
              <a:rPr lang="en-US" sz="4000" b="1" dirty="0" err="1">
                <a:solidFill>
                  <a:srgbClr val="FF0000"/>
                </a:solidFill>
                <a:latin typeface="Ink Free" panose="03080402000500000000" pitchFamily="66" charset="0"/>
              </a:rPr>
              <a:t>Pribadi</a:t>
            </a:r>
            <a:r>
              <a:rPr lang="en-US" sz="4000" b="1" dirty="0">
                <a:solidFill>
                  <a:srgbClr val="FF0000"/>
                </a:solidFill>
                <a:latin typeface="Ink Free" panose="03080402000500000000" pitchFamily="66" charset="0"/>
              </a:rPr>
              <a:t> (Personal Right)</a:t>
            </a:r>
            <a:br>
              <a:rPr lang="en-US" sz="4000" b="1" dirty="0">
                <a:solidFill>
                  <a:srgbClr val="FF0000"/>
                </a:solidFill>
                <a:latin typeface="Ink Free" panose="03080402000500000000" pitchFamily="66" charset="0"/>
              </a:rPr>
            </a:br>
            <a:br>
              <a:rPr lang="en-US" sz="4000" b="1" dirty="0">
                <a:solidFill>
                  <a:srgbClr val="FF0000"/>
                </a:solidFill>
                <a:latin typeface="Ink Free" panose="03080402000500000000" pitchFamily="66" charset="0"/>
              </a:rPr>
            </a:br>
            <a:r>
              <a:rPr lang="en-US" sz="4000" b="1" dirty="0">
                <a:solidFill>
                  <a:srgbClr val="FF0000"/>
                </a:solidFill>
                <a:latin typeface="Ink Free" panose="03080402000500000000" pitchFamily="66" charset="0"/>
              </a:rPr>
              <a:t>&gt; </a:t>
            </a:r>
            <a:r>
              <a:rPr lang="en-US" sz="2800" dirty="0">
                <a:latin typeface="Lucida Bright" panose="02040602050505020304" pitchFamily="18" charset="0"/>
              </a:rPr>
              <a:t>Hak </a:t>
            </a:r>
            <a:r>
              <a:rPr lang="en-US" sz="2800" dirty="0" err="1">
                <a:latin typeface="Lucida Bright" panose="02040602050505020304" pitchFamily="18" charset="0"/>
              </a:rPr>
              <a:t>kebebasan</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bergerak</a:t>
            </a:r>
            <a:r>
              <a:rPr lang="en-US" sz="2800" dirty="0">
                <a:latin typeface="Lucida Bright" panose="02040602050505020304" pitchFamily="18" charset="0"/>
              </a:rPr>
              <a:t>, </a:t>
            </a:r>
            <a:r>
              <a:rPr lang="en-US" sz="2800" dirty="0" err="1">
                <a:latin typeface="Lucida Bright" panose="02040602050505020304" pitchFamily="18" charset="0"/>
              </a:rPr>
              <a:t>bepergian</a:t>
            </a:r>
            <a:r>
              <a:rPr lang="en-US" sz="2800" dirty="0">
                <a:latin typeface="Lucida Bright" panose="02040602050505020304" pitchFamily="18" charset="0"/>
              </a:rPr>
              <a:t>, dan 	</a:t>
            </a:r>
            <a:r>
              <a:rPr lang="en-US" sz="2800" dirty="0" err="1">
                <a:latin typeface="Lucida Bright" panose="02040602050505020304" pitchFamily="18" charset="0"/>
              </a:rPr>
              <a:t>berpindah</a:t>
            </a:r>
            <a:r>
              <a:rPr lang="en-US" sz="2800" dirty="0">
                <a:latin typeface="Lucida Bright" panose="02040602050505020304" pitchFamily="18" charset="0"/>
              </a:rPr>
              <a:t> </a:t>
            </a:r>
            <a:r>
              <a:rPr lang="en-US" sz="2800" dirty="0" err="1">
                <a:latin typeface="Lucida Bright" panose="02040602050505020304" pitchFamily="18" charset="0"/>
              </a:rPr>
              <a:t>tempat</a:t>
            </a:r>
            <a:r>
              <a:rPr lang="en-US" sz="2800" dirty="0">
                <a:latin typeface="Lucida Bright" panose="02040602050505020304" pitchFamily="18" charset="0"/>
              </a:rPr>
              <a:t>.</a:t>
            </a:r>
            <a:br>
              <a:rPr lang="en-US" sz="2800" dirty="0">
                <a:latin typeface="Lucida Bright" panose="02040602050505020304" pitchFamily="18" charset="0"/>
              </a:rPr>
            </a:br>
            <a:r>
              <a:rPr lang="en-US" sz="4000" b="1" dirty="0">
                <a:solidFill>
                  <a:srgbClr val="FF0000"/>
                </a:solidFill>
                <a:latin typeface="Ink Free" panose="03080402000500000000" pitchFamily="66" charset="0"/>
              </a:rPr>
              <a:t>&gt;</a:t>
            </a:r>
            <a:r>
              <a:rPr lang="en-US" sz="2800" dirty="0">
                <a:latin typeface="Lucida Bright" panose="02040602050505020304" pitchFamily="18" charset="0"/>
              </a:rPr>
              <a:t> Hak </a:t>
            </a:r>
            <a:r>
              <a:rPr lang="en-US" sz="2800" dirty="0" err="1">
                <a:latin typeface="Lucida Bright" panose="02040602050505020304" pitchFamily="18" charset="0"/>
              </a:rPr>
              <a:t>kebebasan</a:t>
            </a:r>
            <a:r>
              <a:rPr lang="en-US" sz="2800" dirty="0">
                <a:latin typeface="Lucida Bright" panose="02040602050505020304" pitchFamily="18" charset="0"/>
              </a:rPr>
              <a:t> </a:t>
            </a:r>
            <a:r>
              <a:rPr lang="en-US" sz="2800" dirty="0" err="1">
                <a:latin typeface="Lucida Bright" panose="02040602050505020304" pitchFamily="18" charset="0"/>
              </a:rPr>
              <a:t>mengeluarkan</a:t>
            </a:r>
            <a:r>
              <a:rPr lang="en-US" sz="2800" dirty="0">
                <a:latin typeface="Lucida Bright" panose="02040602050505020304" pitchFamily="18" charset="0"/>
              </a:rPr>
              <a:t> </a:t>
            </a:r>
            <a:r>
              <a:rPr lang="en-US" sz="2800" dirty="0" err="1">
                <a:latin typeface="Lucida Bright" panose="02040602050505020304" pitchFamily="18" charset="0"/>
              </a:rPr>
              <a:t>atau</a:t>
            </a:r>
            <a:r>
              <a:rPr lang="en-US" sz="2800" dirty="0">
                <a:latin typeface="Lucida Bright" panose="02040602050505020304" pitchFamily="18" charset="0"/>
              </a:rPr>
              <a:t> </a:t>
            </a:r>
            <a:r>
              <a:rPr lang="en-US" sz="2800" dirty="0" err="1">
                <a:latin typeface="Lucida Bright" panose="02040602050505020304" pitchFamily="18" charset="0"/>
              </a:rPr>
              <a:t>menyatakan</a:t>
            </a:r>
            <a:r>
              <a:rPr lang="en-US" sz="2800" dirty="0">
                <a:latin typeface="Lucida Bright" panose="02040602050505020304" pitchFamily="18" charset="0"/>
              </a:rPr>
              <a:t> 	</a:t>
            </a:r>
            <a:r>
              <a:rPr lang="en-US" sz="2800" dirty="0" err="1">
                <a:latin typeface="Lucida Bright" panose="02040602050505020304" pitchFamily="18" charset="0"/>
              </a:rPr>
              <a:t>pendapat</a:t>
            </a:r>
            <a:br>
              <a:rPr lang="en-US" sz="2800" dirty="0">
                <a:latin typeface="Lucida Bright" panose="02040602050505020304" pitchFamily="18" charset="0"/>
              </a:rPr>
            </a:br>
            <a:r>
              <a:rPr lang="en-US" sz="4000" b="1" dirty="0">
                <a:solidFill>
                  <a:srgbClr val="FF0000"/>
                </a:solidFill>
                <a:latin typeface="Ink Free" panose="03080402000500000000" pitchFamily="66" charset="0"/>
              </a:rPr>
              <a:t>&gt;</a:t>
            </a:r>
            <a:r>
              <a:rPr lang="en-US" sz="2800" dirty="0">
                <a:latin typeface="Lucida Bright" panose="02040602050505020304" pitchFamily="18" charset="0"/>
              </a:rPr>
              <a:t> Hak </a:t>
            </a:r>
            <a:r>
              <a:rPr lang="en-US" sz="2800" dirty="0" err="1">
                <a:latin typeface="Lucida Bright" panose="02040602050505020304" pitchFamily="18" charset="0"/>
              </a:rPr>
              <a:t>kebebasan</a:t>
            </a:r>
            <a:r>
              <a:rPr lang="en-US" sz="2800" dirty="0">
                <a:latin typeface="Lucida Bright" panose="02040602050505020304" pitchFamily="18" charset="0"/>
              </a:rPr>
              <a:t> </a:t>
            </a:r>
            <a:r>
              <a:rPr lang="en-US" sz="2800" dirty="0" err="1">
                <a:latin typeface="Lucida Bright" panose="02040602050505020304" pitchFamily="18" charset="0"/>
              </a:rPr>
              <a:t>memilih</a:t>
            </a:r>
            <a:r>
              <a:rPr lang="en-US" sz="2800" dirty="0">
                <a:latin typeface="Lucida Bright" panose="02040602050505020304" pitchFamily="18" charset="0"/>
              </a:rPr>
              <a:t> dan </a:t>
            </a:r>
            <a:r>
              <a:rPr lang="en-US" sz="2800" dirty="0" err="1">
                <a:latin typeface="Lucida Bright" panose="02040602050505020304" pitchFamily="18" charset="0"/>
              </a:rPr>
              <a:t>aktif</a:t>
            </a:r>
            <a:r>
              <a:rPr lang="en-US" sz="2800" dirty="0">
                <a:latin typeface="Lucida Bright" panose="02040602050505020304" pitchFamily="18" charset="0"/>
              </a:rPr>
              <a:t> di </a:t>
            </a:r>
            <a:r>
              <a:rPr lang="en-US" sz="2800" dirty="0" err="1">
                <a:latin typeface="Lucida Bright" panose="02040602050505020304" pitchFamily="18" charset="0"/>
              </a:rPr>
              <a:t>organisasi</a:t>
            </a:r>
            <a:r>
              <a:rPr lang="en-US" sz="2800" dirty="0">
                <a:latin typeface="Lucida Bright" panose="02040602050505020304" pitchFamily="18" charset="0"/>
              </a:rPr>
              <a:t> 	</a:t>
            </a:r>
            <a:r>
              <a:rPr lang="en-US" sz="2800" dirty="0" err="1">
                <a:latin typeface="Lucida Bright" panose="02040602050505020304" pitchFamily="18" charset="0"/>
              </a:rPr>
              <a:t>atau</a:t>
            </a:r>
            <a:r>
              <a:rPr lang="en-US" sz="2800" dirty="0">
                <a:latin typeface="Lucida Bright" panose="02040602050505020304" pitchFamily="18" charset="0"/>
              </a:rPr>
              <a:t> </a:t>
            </a:r>
            <a:r>
              <a:rPr lang="en-US" sz="2800" dirty="0" err="1">
                <a:latin typeface="Lucida Bright" panose="02040602050505020304" pitchFamily="18" charset="0"/>
              </a:rPr>
              <a:t>perkumpulan</a:t>
            </a:r>
            <a:br>
              <a:rPr lang="en-US" sz="2800" dirty="0">
                <a:latin typeface="Lucida Bright" panose="02040602050505020304" pitchFamily="18" charset="0"/>
              </a:rPr>
            </a:br>
            <a:r>
              <a:rPr lang="en-US" sz="4000" b="1" dirty="0">
                <a:solidFill>
                  <a:srgbClr val="FF0000"/>
                </a:solidFill>
                <a:latin typeface="Ink Free" panose="03080402000500000000" pitchFamily="66" charset="0"/>
              </a:rPr>
              <a:t>&gt; </a:t>
            </a:r>
            <a:r>
              <a:rPr lang="en-US" sz="2800" dirty="0">
                <a:latin typeface="Lucida Bright" panose="02040602050505020304" pitchFamily="18" charset="0"/>
              </a:rPr>
              <a:t>Hak </a:t>
            </a:r>
            <a:r>
              <a:rPr lang="en-US" sz="2800" dirty="0" err="1">
                <a:latin typeface="Lucida Bright" panose="02040602050505020304" pitchFamily="18" charset="0"/>
              </a:rPr>
              <a:t>kebebasan</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memilih</a:t>
            </a:r>
            <a:r>
              <a:rPr lang="en-US" sz="2800" dirty="0">
                <a:latin typeface="Lucida Bright" panose="02040602050505020304" pitchFamily="18" charset="0"/>
              </a:rPr>
              <a:t>, </a:t>
            </a:r>
            <a:r>
              <a:rPr lang="en-US" sz="2800" dirty="0" err="1">
                <a:latin typeface="Lucida Bright" panose="02040602050505020304" pitchFamily="18" charset="0"/>
              </a:rPr>
              <a:t>memeluk</a:t>
            </a:r>
            <a:r>
              <a:rPr lang="en-US" sz="2800" dirty="0">
                <a:latin typeface="Lucida Bright" panose="02040602050505020304" pitchFamily="18" charset="0"/>
              </a:rPr>
              <a:t>, dan 	</a:t>
            </a:r>
            <a:r>
              <a:rPr lang="en-US" sz="2800" dirty="0" err="1">
                <a:latin typeface="Lucida Bright" panose="02040602050505020304" pitchFamily="18" charset="0"/>
              </a:rPr>
              <a:t>menjalankan</a:t>
            </a:r>
            <a:r>
              <a:rPr lang="en-US" sz="2800" dirty="0">
                <a:latin typeface="Lucida Bright" panose="02040602050505020304" pitchFamily="18" charset="0"/>
              </a:rPr>
              <a:t> agama dan </a:t>
            </a:r>
            <a:r>
              <a:rPr lang="en-US" sz="2800" dirty="0" err="1">
                <a:latin typeface="Lucida Bright" panose="02040602050505020304" pitchFamily="18" charset="0"/>
              </a:rPr>
              <a:t>kepercayaan</a:t>
            </a:r>
            <a:r>
              <a:rPr lang="en-US" sz="2800" dirty="0">
                <a:latin typeface="Lucida Bright" panose="02040602050505020304" pitchFamily="18" charset="0"/>
              </a:rPr>
              <a:t> yang 	</a:t>
            </a:r>
            <a:r>
              <a:rPr lang="en-US" sz="2800" dirty="0" err="1">
                <a:latin typeface="Lucida Bright" panose="02040602050505020304" pitchFamily="18" charset="0"/>
              </a:rPr>
              <a:t>diyakini</a:t>
            </a:r>
            <a:r>
              <a:rPr lang="en-US" sz="2800" dirty="0">
                <a:latin typeface="Lucida Bright" panose="02040602050505020304" pitchFamily="18" charset="0"/>
              </a:rPr>
              <a:t> </a:t>
            </a:r>
            <a:r>
              <a:rPr lang="en-US" sz="2800" dirty="0" err="1">
                <a:latin typeface="Lucida Bright" panose="02040602050505020304" pitchFamily="18" charset="0"/>
              </a:rPr>
              <a:t>masing-masing</a:t>
            </a:r>
            <a:r>
              <a:rPr lang="en-US" sz="2800" dirty="0">
                <a:latin typeface="Lucida Bright" panose="02040602050505020304" pitchFamily="18" charset="0"/>
              </a:rPr>
              <a:t>. </a:t>
            </a:r>
          </a:p>
        </p:txBody>
      </p:sp>
    </p:spTree>
    <p:extLst>
      <p:ext uri="{BB962C8B-B14F-4D97-AF65-F5344CB8AC3E}">
        <p14:creationId xmlns:p14="http://schemas.microsoft.com/office/powerpoint/2010/main" val="1250313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47022" y="2077278"/>
            <a:ext cx="10076081" cy="3886200"/>
          </a:xfrm>
        </p:spPr>
        <p:txBody>
          <a:bodyPr anchor="t"/>
          <a:lstStyle/>
          <a:p>
            <a:pPr algn="l"/>
            <a:r>
              <a:rPr lang="en-US" sz="3600" b="1" dirty="0" err="1">
                <a:solidFill>
                  <a:srgbClr val="C00000"/>
                </a:solidFill>
                <a:latin typeface="Lucida Bright" panose="02040602050505020304" pitchFamily="18" charset="0"/>
              </a:rPr>
              <a:t>Tujuan</a:t>
            </a:r>
            <a:r>
              <a:rPr lang="en-US" sz="3600" b="1" dirty="0">
                <a:solidFill>
                  <a:srgbClr val="C00000"/>
                </a:solidFill>
                <a:latin typeface="Lucida Bright" panose="02040602050505020304" pitchFamily="18" charset="0"/>
              </a:rPr>
              <a:t> </a:t>
            </a:r>
            <a:r>
              <a:rPr lang="en-US" sz="3600" b="1" dirty="0" err="1">
                <a:solidFill>
                  <a:srgbClr val="C00000"/>
                </a:solidFill>
                <a:latin typeface="Lucida Bright" panose="02040602050505020304" pitchFamily="18" charset="0"/>
              </a:rPr>
              <a:t>Pembelajaran</a:t>
            </a:r>
            <a:br>
              <a:rPr lang="en-US" sz="3200" dirty="0">
                <a:solidFill>
                  <a:srgbClr val="C00000"/>
                </a:solidFill>
                <a:latin typeface="Lucida Bright" panose="02040602050505020304" pitchFamily="18" charset="0"/>
              </a:rPr>
            </a:br>
            <a:br>
              <a:rPr lang="en-US" sz="3200" dirty="0">
                <a:solidFill>
                  <a:srgbClr val="C00000"/>
                </a:solidFill>
                <a:latin typeface="Lucida Bright" panose="02040602050505020304" pitchFamily="18" charset="0"/>
              </a:rPr>
            </a:br>
            <a:r>
              <a:rPr lang="en-US" sz="2800" dirty="0">
                <a:solidFill>
                  <a:schemeClr val="accent2"/>
                </a:solidFill>
                <a:latin typeface="Lucida Bright" panose="02040602050505020304" pitchFamily="18" charset="0"/>
              </a:rPr>
              <a:t>1. </a:t>
            </a:r>
            <a:r>
              <a:rPr lang="en-US" sz="2800" dirty="0" err="1">
                <a:solidFill>
                  <a:schemeClr val="accent2"/>
                </a:solidFill>
                <a:latin typeface="Lucida Bright" panose="02040602050505020304" pitchFamily="18" charset="0"/>
              </a:rPr>
              <a:t>memahami</a:t>
            </a:r>
            <a:r>
              <a:rPr lang="en-US" sz="2800" dirty="0">
                <a:solidFill>
                  <a:schemeClr val="accent2"/>
                </a:solidFill>
                <a:latin typeface="Lucida Bright" panose="02040602050505020304" pitchFamily="18" charset="0"/>
              </a:rPr>
              <a:t> dan </a:t>
            </a:r>
            <a:r>
              <a:rPr lang="en-US" sz="2800" dirty="0" err="1">
                <a:solidFill>
                  <a:schemeClr val="accent2"/>
                </a:solidFill>
                <a:latin typeface="Lucida Bright" panose="02040602050505020304" pitchFamily="18" charset="0"/>
              </a:rPr>
              <a:t>menjelaskan</a:t>
            </a:r>
            <a:r>
              <a:rPr lang="en-US" sz="2800" dirty="0">
                <a:solidFill>
                  <a:schemeClr val="accent2"/>
                </a:solidFill>
                <a:latin typeface="Lucida Bright" panose="02040602050505020304" pitchFamily="18" charset="0"/>
              </a:rPr>
              <a:t> </a:t>
            </a:r>
            <a:r>
              <a:rPr lang="en-US" sz="2800" dirty="0" err="1">
                <a:solidFill>
                  <a:schemeClr val="accent2"/>
                </a:solidFill>
                <a:latin typeface="Lucida Bright" panose="02040602050505020304" pitchFamily="18" charset="0"/>
              </a:rPr>
              <a:t>Kekuasaan</a:t>
            </a:r>
            <a:br>
              <a:rPr lang="en-US" sz="2800" dirty="0">
                <a:solidFill>
                  <a:schemeClr val="accent2"/>
                </a:solidFill>
                <a:latin typeface="Lucida Bright" panose="02040602050505020304" pitchFamily="18" charset="0"/>
              </a:rPr>
            </a:br>
            <a:r>
              <a:rPr lang="en-US" sz="2800" dirty="0">
                <a:solidFill>
                  <a:schemeClr val="accent2"/>
                </a:solidFill>
                <a:latin typeface="Lucida Bright" panose="02040602050505020304" pitchFamily="18" charset="0"/>
              </a:rPr>
              <a:t>2. </a:t>
            </a:r>
            <a:r>
              <a:rPr lang="en-US" sz="2800" dirty="0" err="1">
                <a:solidFill>
                  <a:schemeClr val="accent2"/>
                </a:solidFill>
                <a:latin typeface="Lucida Bright" panose="02040602050505020304" pitchFamily="18" charset="0"/>
              </a:rPr>
              <a:t>memahami</a:t>
            </a:r>
            <a:r>
              <a:rPr lang="en-US" sz="2800" dirty="0">
                <a:solidFill>
                  <a:schemeClr val="accent2"/>
                </a:solidFill>
                <a:latin typeface="Lucida Bright" panose="02040602050505020304" pitchFamily="18" charset="0"/>
              </a:rPr>
              <a:t> dan </a:t>
            </a:r>
            <a:r>
              <a:rPr lang="en-US" sz="2800" dirty="0" err="1">
                <a:solidFill>
                  <a:schemeClr val="accent2"/>
                </a:solidFill>
                <a:latin typeface="Lucida Bright" panose="02040602050505020304" pitchFamily="18" charset="0"/>
              </a:rPr>
              <a:t>menjelaskan</a:t>
            </a:r>
            <a:r>
              <a:rPr lang="en-US" sz="2800" dirty="0">
                <a:solidFill>
                  <a:schemeClr val="accent2"/>
                </a:solidFill>
                <a:latin typeface="Lucida Bright" panose="02040602050505020304" pitchFamily="18" charset="0"/>
              </a:rPr>
              <a:t> Demokrasi</a:t>
            </a:r>
            <a:br>
              <a:rPr lang="en-US" sz="2800" dirty="0">
                <a:solidFill>
                  <a:schemeClr val="accent2"/>
                </a:solidFill>
                <a:latin typeface="Lucida Bright" panose="02040602050505020304" pitchFamily="18" charset="0"/>
              </a:rPr>
            </a:br>
            <a:r>
              <a:rPr lang="en-US" sz="2800" dirty="0">
                <a:solidFill>
                  <a:schemeClr val="accent2"/>
                </a:solidFill>
                <a:latin typeface="Lucida Bright" panose="02040602050505020304" pitchFamily="18" charset="0"/>
              </a:rPr>
              <a:t>3. </a:t>
            </a:r>
            <a:r>
              <a:rPr lang="en-US" sz="2800" dirty="0" err="1">
                <a:solidFill>
                  <a:schemeClr val="accent2"/>
                </a:solidFill>
                <a:latin typeface="Lucida Bright" panose="02040602050505020304" pitchFamily="18" charset="0"/>
              </a:rPr>
              <a:t>memahami</a:t>
            </a:r>
            <a:r>
              <a:rPr lang="en-US" sz="2800" dirty="0">
                <a:solidFill>
                  <a:schemeClr val="accent2"/>
                </a:solidFill>
                <a:latin typeface="Lucida Bright" panose="02040602050505020304" pitchFamily="18" charset="0"/>
              </a:rPr>
              <a:t> dan </a:t>
            </a:r>
            <a:r>
              <a:rPr lang="en-US" sz="2800" dirty="0" err="1">
                <a:solidFill>
                  <a:schemeClr val="accent2"/>
                </a:solidFill>
                <a:latin typeface="Lucida Bright" panose="02040602050505020304" pitchFamily="18" charset="0"/>
              </a:rPr>
              <a:t>menjelaskan</a:t>
            </a:r>
            <a:r>
              <a:rPr lang="en-US" sz="2800" dirty="0">
                <a:solidFill>
                  <a:schemeClr val="accent2"/>
                </a:solidFill>
                <a:latin typeface="Lucida Bright" panose="02040602050505020304" pitchFamily="18" charset="0"/>
              </a:rPr>
              <a:t> Hak </a:t>
            </a:r>
            <a:r>
              <a:rPr lang="en-US" sz="2800" dirty="0" err="1">
                <a:solidFill>
                  <a:schemeClr val="accent2"/>
                </a:solidFill>
                <a:latin typeface="Lucida Bright" panose="02040602050505020304" pitchFamily="18" charset="0"/>
              </a:rPr>
              <a:t>Asasi</a:t>
            </a:r>
            <a:r>
              <a:rPr lang="en-US" sz="2800" dirty="0">
                <a:solidFill>
                  <a:schemeClr val="accent2"/>
                </a:solidFill>
                <a:latin typeface="Lucida Bright" panose="02040602050505020304" pitchFamily="18" charset="0"/>
              </a:rPr>
              <a:t> </a:t>
            </a:r>
            <a:r>
              <a:rPr lang="en-US" sz="2800" dirty="0" err="1">
                <a:solidFill>
                  <a:schemeClr val="accent2"/>
                </a:solidFill>
                <a:latin typeface="Lucida Bright" panose="02040602050505020304" pitchFamily="18" charset="0"/>
              </a:rPr>
              <a:t>Manusia</a:t>
            </a:r>
            <a:endParaRPr lang="en-US" sz="2800" dirty="0">
              <a:solidFill>
                <a:schemeClr val="accent2"/>
              </a:solidFill>
              <a:latin typeface="Lucida Bright" panose="02040602050505020304" pitchFamily="18" charset="0"/>
            </a:endParaRPr>
          </a:p>
        </p:txBody>
      </p:sp>
    </p:spTree>
    <p:extLst>
      <p:ext uri="{BB962C8B-B14F-4D97-AF65-F5344CB8AC3E}">
        <p14:creationId xmlns:p14="http://schemas.microsoft.com/office/powerpoint/2010/main" val="10525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93018" y="760396"/>
            <a:ext cx="9577138" cy="5746281"/>
          </a:xfrm>
        </p:spPr>
        <p:txBody>
          <a:bodyPr anchor="t"/>
          <a:lstStyle/>
          <a:p>
            <a:pPr algn="l"/>
            <a:r>
              <a:rPr lang="en-US" sz="4000" b="1" dirty="0">
                <a:solidFill>
                  <a:srgbClr val="FFFF00"/>
                </a:solidFill>
                <a:latin typeface="Ink Free" panose="03080402000500000000" pitchFamily="66" charset="0"/>
              </a:rPr>
              <a:t>Hak </a:t>
            </a:r>
            <a:r>
              <a:rPr lang="en-US" sz="4000" b="1" dirty="0" err="1">
                <a:solidFill>
                  <a:srgbClr val="FFFF00"/>
                </a:solidFill>
                <a:latin typeface="Ink Free" panose="03080402000500000000" pitchFamily="66" charset="0"/>
              </a:rPr>
              <a:t>Asasi</a:t>
            </a:r>
            <a:r>
              <a:rPr lang="en-US" sz="4000" b="1" dirty="0">
                <a:solidFill>
                  <a:srgbClr val="FFFF00"/>
                </a:solidFill>
                <a:latin typeface="Ink Free" panose="03080402000500000000" pitchFamily="66" charset="0"/>
              </a:rPr>
              <a:t> </a:t>
            </a:r>
            <a:r>
              <a:rPr lang="en-US" sz="4000" b="1" dirty="0" err="1">
                <a:solidFill>
                  <a:srgbClr val="FFFF00"/>
                </a:solidFill>
                <a:latin typeface="Ink Free" panose="03080402000500000000" pitchFamily="66" charset="0"/>
              </a:rPr>
              <a:t>Politik</a:t>
            </a:r>
            <a:r>
              <a:rPr lang="en-US" sz="4000" b="1" dirty="0">
                <a:solidFill>
                  <a:srgbClr val="FFFF00"/>
                </a:solidFill>
                <a:latin typeface="Ink Free" panose="03080402000500000000" pitchFamily="66" charset="0"/>
              </a:rPr>
              <a:t> (Political Right)</a:t>
            </a:r>
            <a:br>
              <a:rPr lang="en-US" sz="4000" b="1" dirty="0">
                <a:solidFill>
                  <a:srgbClr val="FFFF00"/>
                </a:solidFill>
                <a:latin typeface="Ink Free" panose="03080402000500000000" pitchFamily="66" charset="0"/>
              </a:rPr>
            </a:br>
            <a:br>
              <a:rPr lang="en-US" sz="4000" b="1" dirty="0">
                <a:solidFill>
                  <a:srgbClr val="FFFF00"/>
                </a:solidFill>
                <a:latin typeface="Ink Free" panose="03080402000500000000" pitchFamily="66" charset="0"/>
              </a:rPr>
            </a:br>
            <a:r>
              <a:rPr lang="en-US" sz="4000" b="1" dirty="0">
                <a:solidFill>
                  <a:srgbClr val="FFFF00"/>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untuk</a:t>
            </a:r>
            <a:r>
              <a:rPr lang="en-US" sz="3200" dirty="0">
                <a:latin typeface="Lucida Bright" panose="02040602050505020304" pitchFamily="18" charset="0"/>
              </a:rPr>
              <a:t> </a:t>
            </a:r>
            <a:r>
              <a:rPr lang="en-US" sz="3200" dirty="0" err="1">
                <a:latin typeface="Lucida Bright" panose="02040602050505020304" pitchFamily="18" charset="0"/>
              </a:rPr>
              <a:t>memilih</a:t>
            </a:r>
            <a:r>
              <a:rPr lang="en-US" sz="3200" dirty="0">
                <a:latin typeface="Lucida Bright" panose="02040602050505020304" pitchFamily="18" charset="0"/>
              </a:rPr>
              <a:t> dan </a:t>
            </a:r>
            <a:r>
              <a:rPr lang="en-US" sz="3200" dirty="0" err="1">
                <a:latin typeface="Lucida Bright" panose="02040602050505020304" pitchFamily="18" charset="0"/>
              </a:rPr>
              <a:t>dipilih</a:t>
            </a:r>
            <a:r>
              <a:rPr lang="en-US" sz="3200" dirty="0">
                <a:latin typeface="Lucida Bright" panose="02040602050505020304" pitchFamily="18" charset="0"/>
              </a:rPr>
              <a:t> </a:t>
            </a:r>
            <a:r>
              <a:rPr lang="en-US" sz="3200" dirty="0" err="1">
                <a:latin typeface="Lucida Bright" panose="02040602050505020304" pitchFamily="18" charset="0"/>
              </a:rPr>
              <a:t>dalam</a:t>
            </a:r>
            <a:r>
              <a:rPr lang="en-US" sz="3200" dirty="0">
                <a:latin typeface="Lucida Bright" panose="02040602050505020304" pitchFamily="18" charset="0"/>
              </a:rPr>
              <a:t> </a:t>
            </a:r>
            <a:r>
              <a:rPr lang="en-US" sz="3200" dirty="0" err="1">
                <a:latin typeface="Lucida Bright" panose="02040602050505020304" pitchFamily="18" charset="0"/>
              </a:rPr>
              <a:t>suatu</a:t>
            </a:r>
            <a:r>
              <a:rPr lang="en-US" sz="3200" dirty="0">
                <a:latin typeface="Lucida Bright" panose="02040602050505020304" pitchFamily="18" charset="0"/>
              </a:rPr>
              <a:t> 	</a:t>
            </a:r>
            <a:r>
              <a:rPr lang="en-US" sz="3200" dirty="0" err="1">
                <a:latin typeface="Lucida Bright" panose="02040602050505020304" pitchFamily="18" charset="0"/>
              </a:rPr>
              <a:t>pemilihan</a:t>
            </a:r>
            <a:br>
              <a:rPr lang="en-US" sz="3200" dirty="0">
                <a:latin typeface="Lucida Bright" panose="02040602050505020304" pitchFamily="18" charset="0"/>
              </a:rPr>
            </a:br>
            <a:r>
              <a:rPr lang="en-US" sz="4000" b="1" dirty="0">
                <a:solidFill>
                  <a:srgbClr val="FFFF00"/>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ikut</a:t>
            </a:r>
            <a:r>
              <a:rPr lang="en-US" sz="3200" dirty="0">
                <a:latin typeface="Lucida Bright" panose="02040602050505020304" pitchFamily="18" charset="0"/>
              </a:rPr>
              <a:t> </a:t>
            </a:r>
            <a:r>
              <a:rPr lang="en-US" sz="3200" dirty="0" err="1">
                <a:latin typeface="Lucida Bright" panose="02040602050505020304" pitchFamily="18" charset="0"/>
              </a:rPr>
              <a:t>serta</a:t>
            </a:r>
            <a:r>
              <a:rPr lang="en-US" sz="3200" dirty="0">
                <a:latin typeface="Lucida Bright" panose="02040602050505020304" pitchFamily="18" charset="0"/>
              </a:rPr>
              <a:t> </a:t>
            </a:r>
            <a:r>
              <a:rPr lang="en-US" sz="3200" dirty="0" err="1">
                <a:latin typeface="Lucida Bright" panose="02040602050505020304" pitchFamily="18" charset="0"/>
              </a:rPr>
              <a:t>dalam</a:t>
            </a:r>
            <a:r>
              <a:rPr lang="en-US" sz="3200" dirty="0">
                <a:latin typeface="Lucida Bright" panose="02040602050505020304" pitchFamily="18" charset="0"/>
              </a:rPr>
              <a:t> </a:t>
            </a:r>
            <a:r>
              <a:rPr lang="en-US" sz="3200" dirty="0" err="1">
                <a:latin typeface="Lucida Bright" panose="02040602050505020304" pitchFamily="18" charset="0"/>
              </a:rPr>
              <a:t>kegiatan</a:t>
            </a:r>
            <a:r>
              <a:rPr lang="en-US" sz="3200" dirty="0">
                <a:latin typeface="Lucida Bright" panose="02040602050505020304" pitchFamily="18" charset="0"/>
              </a:rPr>
              <a:t> </a:t>
            </a:r>
            <a:r>
              <a:rPr lang="en-US" sz="3200" dirty="0" err="1">
                <a:latin typeface="Lucida Bright" panose="02040602050505020304" pitchFamily="18" charset="0"/>
              </a:rPr>
              <a:t>pemerintahan</a:t>
            </a:r>
            <a:br>
              <a:rPr lang="en-US" sz="3200" dirty="0">
                <a:latin typeface="Lucida Bright" panose="02040602050505020304" pitchFamily="18" charset="0"/>
              </a:rPr>
            </a:br>
            <a:r>
              <a:rPr lang="en-US" sz="4000" b="1" dirty="0">
                <a:solidFill>
                  <a:srgbClr val="FFFF00"/>
                </a:solidFill>
                <a:latin typeface="Ink Free" panose="03080402000500000000" pitchFamily="66" charset="0"/>
              </a:rPr>
              <a:t>&gt;</a:t>
            </a:r>
            <a:r>
              <a:rPr lang="en-US" sz="3200" b="1" dirty="0">
                <a:solidFill>
                  <a:srgbClr val="FFFF00"/>
                </a:solidFill>
                <a:latin typeface="Ink Free" panose="03080402000500000000" pitchFamily="66" charset="0"/>
              </a:rPr>
              <a:t> </a:t>
            </a:r>
            <a:r>
              <a:rPr lang="en-US" sz="3200" dirty="0">
                <a:latin typeface="Lucida Bright" panose="02040602050505020304" pitchFamily="18" charset="0"/>
              </a:rPr>
              <a:t>Hak </a:t>
            </a:r>
            <a:r>
              <a:rPr lang="en-US" sz="3200" dirty="0" err="1">
                <a:latin typeface="Lucida Bright" panose="02040602050505020304" pitchFamily="18" charset="0"/>
              </a:rPr>
              <a:t>membuat</a:t>
            </a:r>
            <a:r>
              <a:rPr lang="en-US" sz="3200" dirty="0">
                <a:latin typeface="Lucida Bright" panose="02040602050505020304" pitchFamily="18" charset="0"/>
              </a:rPr>
              <a:t> dan </a:t>
            </a:r>
            <a:r>
              <a:rPr lang="en-US" sz="3200" dirty="0" err="1">
                <a:latin typeface="Lucida Bright" panose="02040602050505020304" pitchFamily="18" charset="0"/>
              </a:rPr>
              <a:t>mendirikan</a:t>
            </a:r>
            <a:r>
              <a:rPr lang="en-US" sz="3200" dirty="0">
                <a:latin typeface="Lucida Bright" panose="02040602050505020304" pitchFamily="18" charset="0"/>
              </a:rPr>
              <a:t> </a:t>
            </a:r>
            <a:r>
              <a:rPr lang="en-US" sz="3200" dirty="0" err="1">
                <a:latin typeface="Lucida Bright" panose="02040602050505020304" pitchFamily="18" charset="0"/>
              </a:rPr>
              <a:t>partai</a:t>
            </a:r>
            <a:r>
              <a:rPr lang="en-US" sz="3200" dirty="0">
                <a:latin typeface="Lucida Bright" panose="02040602050505020304" pitchFamily="18" charset="0"/>
              </a:rPr>
              <a:t> </a:t>
            </a:r>
            <a:r>
              <a:rPr lang="en-US" sz="3200" dirty="0" err="1">
                <a:latin typeface="Lucida Bright" panose="02040602050505020304" pitchFamily="18" charset="0"/>
              </a:rPr>
              <a:t>politilk</a:t>
            </a:r>
            <a:r>
              <a:rPr lang="en-US" sz="3200" dirty="0">
                <a:latin typeface="Lucida Bright" panose="02040602050505020304" pitchFamily="18" charset="0"/>
              </a:rPr>
              <a:t> 	dan </a:t>
            </a:r>
            <a:r>
              <a:rPr lang="en-US" sz="3200" dirty="0" err="1">
                <a:latin typeface="Lucida Bright" panose="02040602050505020304" pitchFamily="18" charset="0"/>
              </a:rPr>
              <a:t>organisasi</a:t>
            </a:r>
            <a:r>
              <a:rPr lang="en-US" sz="3200" dirty="0">
                <a:latin typeface="Lucida Bright" panose="02040602050505020304" pitchFamily="18" charset="0"/>
              </a:rPr>
              <a:t> </a:t>
            </a:r>
            <a:r>
              <a:rPr lang="en-US" sz="3200" dirty="0" err="1">
                <a:latin typeface="Lucida Bright" panose="02040602050505020304" pitchFamily="18" charset="0"/>
              </a:rPr>
              <a:t>politik</a:t>
            </a:r>
            <a:r>
              <a:rPr lang="en-US" sz="3200" dirty="0">
                <a:latin typeface="Lucida Bright" panose="02040602050505020304" pitchFamily="18" charset="0"/>
              </a:rPr>
              <a:t> </a:t>
            </a:r>
            <a:r>
              <a:rPr lang="en-US" sz="3200" dirty="0" err="1">
                <a:latin typeface="Lucida Bright" panose="02040602050505020304" pitchFamily="18" charset="0"/>
              </a:rPr>
              <a:t>lainnya</a:t>
            </a:r>
            <a:br>
              <a:rPr lang="en-US" sz="3200" dirty="0">
                <a:latin typeface="Lucida Bright" panose="02040602050505020304" pitchFamily="18" charset="0"/>
              </a:rPr>
            </a:br>
            <a:r>
              <a:rPr lang="en-US" sz="4000" b="1" dirty="0">
                <a:solidFill>
                  <a:srgbClr val="FFFF00"/>
                </a:solidFill>
                <a:latin typeface="Ink Free" panose="03080402000500000000" pitchFamily="66" charset="0"/>
              </a:rPr>
              <a:t>&gt;</a:t>
            </a:r>
            <a:r>
              <a:rPr lang="en-US" sz="3200" b="1" dirty="0">
                <a:solidFill>
                  <a:srgbClr val="FFFF00"/>
                </a:solidFill>
                <a:latin typeface="Ink Free" panose="03080402000500000000" pitchFamily="66" charset="0"/>
              </a:rPr>
              <a:t> </a:t>
            </a:r>
            <a:r>
              <a:rPr lang="en-US" sz="3200" dirty="0">
                <a:latin typeface="Lucida Bright" panose="02040602050505020304" pitchFamily="18" charset="0"/>
              </a:rPr>
              <a:t>Hak </a:t>
            </a:r>
            <a:r>
              <a:rPr lang="en-US" sz="3200" dirty="0" err="1">
                <a:latin typeface="Lucida Bright" panose="02040602050505020304" pitchFamily="18" charset="0"/>
              </a:rPr>
              <a:t>untuk</a:t>
            </a:r>
            <a:r>
              <a:rPr lang="en-US" sz="3200" dirty="0">
                <a:latin typeface="Lucida Bright" panose="02040602050505020304" pitchFamily="18" charset="0"/>
              </a:rPr>
              <a:t> </a:t>
            </a:r>
            <a:r>
              <a:rPr lang="en-US" sz="3200" dirty="0" err="1">
                <a:latin typeface="Lucida Bright" panose="02040602050505020304" pitchFamily="18" charset="0"/>
              </a:rPr>
              <a:t>membuat</a:t>
            </a:r>
            <a:r>
              <a:rPr lang="en-US" sz="3200" dirty="0">
                <a:latin typeface="Lucida Bright" panose="02040602050505020304" pitchFamily="18" charset="0"/>
              </a:rPr>
              <a:t> dan </a:t>
            </a:r>
            <a:r>
              <a:rPr lang="en-US" sz="3200" dirty="0" err="1">
                <a:latin typeface="Lucida Bright" panose="02040602050505020304" pitchFamily="18" charset="0"/>
              </a:rPr>
              <a:t>mengajukan</a:t>
            </a:r>
            <a:r>
              <a:rPr lang="en-US" sz="3200" dirty="0">
                <a:latin typeface="Lucida Bright" panose="02040602050505020304" pitchFamily="18" charset="0"/>
              </a:rPr>
              <a:t> </a:t>
            </a:r>
            <a:r>
              <a:rPr lang="en-US" sz="3200" dirty="0" err="1">
                <a:latin typeface="Lucida Bright" panose="02040602050505020304" pitchFamily="18" charset="0"/>
              </a:rPr>
              <a:t>usulan</a:t>
            </a:r>
            <a:r>
              <a:rPr lang="en-US" sz="3200" dirty="0">
                <a:latin typeface="Lucida Bright" panose="02040602050505020304" pitchFamily="18" charset="0"/>
              </a:rPr>
              <a:t> 	</a:t>
            </a:r>
            <a:r>
              <a:rPr lang="en-US" sz="3200" dirty="0" err="1">
                <a:latin typeface="Lucida Bright" panose="02040602050505020304" pitchFamily="18" charset="0"/>
              </a:rPr>
              <a:t>petisi</a:t>
            </a:r>
            <a:br>
              <a:rPr lang="en-US" sz="2000" dirty="0">
                <a:latin typeface="Lucida Bright" panose="02040602050505020304" pitchFamily="18" charset="0"/>
              </a:rPr>
            </a:br>
            <a:br>
              <a:rPr lang="en-US" sz="2000" dirty="0">
                <a:latin typeface="Lucida Bright" panose="02040602050505020304" pitchFamily="18" charset="0"/>
              </a:rPr>
            </a:br>
            <a:r>
              <a:rPr lang="en-US" sz="2000" dirty="0">
                <a:latin typeface="Lucida Bright" panose="02040602050505020304" pitchFamily="18" charset="0"/>
              </a:rPr>
              <a:t> </a:t>
            </a:r>
          </a:p>
        </p:txBody>
      </p:sp>
    </p:spTree>
    <p:extLst>
      <p:ext uri="{BB962C8B-B14F-4D97-AF65-F5344CB8AC3E}">
        <p14:creationId xmlns:p14="http://schemas.microsoft.com/office/powerpoint/2010/main" val="3806656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50770" y="1078029"/>
            <a:ext cx="9538635" cy="5486400"/>
          </a:xfrm>
        </p:spPr>
        <p:txBody>
          <a:bodyPr anchor="t"/>
          <a:lstStyle/>
          <a:p>
            <a:pPr algn="l">
              <a:tabLst>
                <a:tab pos="461963" algn="l"/>
              </a:tabLst>
            </a:pPr>
            <a:r>
              <a:rPr lang="en-US" sz="4000" b="1" dirty="0">
                <a:solidFill>
                  <a:srgbClr val="00B050"/>
                </a:solidFill>
                <a:latin typeface="Ink Free" panose="03080402000500000000" pitchFamily="66" charset="0"/>
              </a:rPr>
              <a:t>Hak </a:t>
            </a:r>
            <a:r>
              <a:rPr lang="en-US" sz="4000" b="1" dirty="0" err="1">
                <a:solidFill>
                  <a:srgbClr val="00B050"/>
                </a:solidFill>
                <a:latin typeface="Ink Free" panose="03080402000500000000" pitchFamily="66" charset="0"/>
              </a:rPr>
              <a:t>Asasi</a:t>
            </a:r>
            <a:r>
              <a:rPr lang="en-US" sz="4000" b="1" dirty="0">
                <a:solidFill>
                  <a:srgbClr val="00B050"/>
                </a:solidFill>
                <a:latin typeface="Ink Free" panose="03080402000500000000" pitchFamily="66" charset="0"/>
              </a:rPr>
              <a:t> </a:t>
            </a:r>
            <a:r>
              <a:rPr lang="en-US" sz="4000" b="1" dirty="0" err="1">
                <a:solidFill>
                  <a:srgbClr val="00B050"/>
                </a:solidFill>
                <a:latin typeface="Ink Free" panose="03080402000500000000" pitchFamily="66" charset="0"/>
              </a:rPr>
              <a:t>Hukum</a:t>
            </a:r>
            <a:r>
              <a:rPr lang="en-US" sz="4000" b="1" dirty="0">
                <a:solidFill>
                  <a:srgbClr val="00B050"/>
                </a:solidFill>
                <a:latin typeface="Ink Free" panose="03080402000500000000" pitchFamily="66" charset="0"/>
              </a:rPr>
              <a:t> ( Legal Equality Right )</a:t>
            </a:r>
            <a:br>
              <a:rPr lang="en-US" sz="4000" b="1" dirty="0">
                <a:solidFill>
                  <a:srgbClr val="00B050"/>
                </a:solidFill>
                <a:latin typeface="Ink Free" panose="03080402000500000000" pitchFamily="66" charset="0"/>
              </a:rPr>
            </a:br>
            <a:br>
              <a:rPr lang="en-US" sz="4000" b="1" dirty="0">
                <a:solidFill>
                  <a:srgbClr val="00B050"/>
                </a:solidFill>
                <a:latin typeface="Ink Free" panose="03080402000500000000" pitchFamily="66" charset="0"/>
              </a:rPr>
            </a:br>
            <a:r>
              <a:rPr lang="en-US" sz="4400" b="1" dirty="0">
                <a:solidFill>
                  <a:srgbClr val="00B050"/>
                </a:solidFill>
                <a:latin typeface="Ink Free" panose="03080402000500000000" pitchFamily="66" charset="0"/>
              </a:rPr>
              <a:t>&gt;</a:t>
            </a:r>
            <a:r>
              <a:rPr lang="en-US" sz="4000" b="1" dirty="0">
                <a:solidFill>
                  <a:srgbClr val="00B050"/>
                </a:solidFill>
                <a:latin typeface="Ink Free" panose="03080402000500000000" pitchFamily="66" charset="0"/>
              </a:rPr>
              <a:t> </a:t>
            </a:r>
            <a:r>
              <a:rPr lang="en-US" sz="3600" dirty="0">
                <a:latin typeface="Lucida Bright" panose="02040602050505020304" pitchFamily="18" charset="0"/>
              </a:rPr>
              <a:t>Hak </a:t>
            </a:r>
            <a:r>
              <a:rPr lang="en-US" sz="3600" dirty="0" err="1">
                <a:latin typeface="Lucida Bright" panose="02040602050505020304" pitchFamily="18" charset="0"/>
              </a:rPr>
              <a:t>mendapatkan</a:t>
            </a:r>
            <a:r>
              <a:rPr lang="en-US" sz="3600" dirty="0">
                <a:latin typeface="Lucida Bright" panose="02040602050505020304" pitchFamily="18" charset="0"/>
              </a:rPr>
              <a:t> </a:t>
            </a:r>
            <a:r>
              <a:rPr lang="en-US" sz="3600" dirty="0" err="1">
                <a:latin typeface="Lucida Bright" panose="02040602050505020304" pitchFamily="18" charset="0"/>
              </a:rPr>
              <a:t>perlakuan</a:t>
            </a:r>
            <a:r>
              <a:rPr lang="en-US" sz="3600" dirty="0">
                <a:latin typeface="Lucida Bright" panose="02040602050505020304" pitchFamily="18" charset="0"/>
              </a:rPr>
              <a:t> yang 	</a:t>
            </a:r>
            <a:r>
              <a:rPr lang="en-US" sz="3600" dirty="0" err="1">
                <a:latin typeface="Lucida Bright" panose="02040602050505020304" pitchFamily="18" charset="0"/>
              </a:rPr>
              <a:t>sama</a:t>
            </a:r>
            <a:r>
              <a:rPr lang="en-US" sz="3600" dirty="0">
                <a:latin typeface="Lucida Bright" panose="02040602050505020304" pitchFamily="18" charset="0"/>
              </a:rPr>
              <a:t> </a:t>
            </a:r>
            <a:r>
              <a:rPr lang="en-US" sz="3600" dirty="0" err="1">
                <a:latin typeface="Lucida Bright" panose="02040602050505020304" pitchFamily="18" charset="0"/>
              </a:rPr>
              <a:t>dalam</a:t>
            </a:r>
            <a:r>
              <a:rPr lang="en-US" sz="3600" dirty="0">
                <a:latin typeface="Lucida Bright" panose="02040602050505020304" pitchFamily="18" charset="0"/>
              </a:rPr>
              <a:t> </a:t>
            </a:r>
            <a:r>
              <a:rPr lang="en-US" sz="3600" dirty="0" err="1">
                <a:latin typeface="Lucida Bright" panose="02040602050505020304" pitchFamily="18" charset="0"/>
              </a:rPr>
              <a:t>hukum</a:t>
            </a:r>
            <a:r>
              <a:rPr lang="en-US" sz="3600" dirty="0">
                <a:latin typeface="Lucida Bright" panose="02040602050505020304" pitchFamily="18" charset="0"/>
              </a:rPr>
              <a:t> dan </a:t>
            </a:r>
            <a:r>
              <a:rPr lang="en-US" sz="3600" dirty="0" err="1">
                <a:latin typeface="Lucida Bright" panose="02040602050505020304" pitchFamily="18" charset="0"/>
              </a:rPr>
              <a:t>pemerintahan</a:t>
            </a:r>
            <a:br>
              <a:rPr lang="en-US" sz="3600" dirty="0">
                <a:latin typeface="Lucida Bright" panose="02040602050505020304" pitchFamily="18" charset="0"/>
              </a:rPr>
            </a:br>
            <a:r>
              <a:rPr lang="en-US" sz="4400" b="1" dirty="0">
                <a:solidFill>
                  <a:srgbClr val="00B050"/>
                </a:solidFill>
                <a:latin typeface="Ink Free" panose="03080402000500000000" pitchFamily="66" charset="0"/>
              </a:rPr>
              <a:t>&gt;</a:t>
            </a:r>
            <a:r>
              <a:rPr lang="en-US" sz="3600" dirty="0">
                <a:latin typeface="Lucida Bright" panose="02040602050505020304" pitchFamily="18" charset="0"/>
              </a:rPr>
              <a:t> Hak </a:t>
            </a:r>
            <a:r>
              <a:rPr lang="en-US" sz="3600" dirty="0" err="1">
                <a:latin typeface="Lucida Bright" panose="02040602050505020304" pitchFamily="18" charset="0"/>
              </a:rPr>
              <a:t>untuk</a:t>
            </a:r>
            <a:r>
              <a:rPr lang="en-US" sz="3600" dirty="0">
                <a:latin typeface="Lucida Bright" panose="02040602050505020304" pitchFamily="18" charset="0"/>
              </a:rPr>
              <a:t> </a:t>
            </a:r>
            <a:r>
              <a:rPr lang="en-US" sz="3600" dirty="0" err="1">
                <a:latin typeface="Lucida Bright" panose="02040602050505020304" pitchFamily="18" charset="0"/>
              </a:rPr>
              <a:t>menjadi</a:t>
            </a:r>
            <a:r>
              <a:rPr lang="en-US" sz="3600" dirty="0">
                <a:latin typeface="Lucida Bright" panose="02040602050505020304" pitchFamily="18" charset="0"/>
              </a:rPr>
              <a:t> </a:t>
            </a:r>
            <a:r>
              <a:rPr lang="en-US" sz="3600" dirty="0" err="1">
                <a:latin typeface="Lucida Bright" panose="02040602050505020304" pitchFamily="18" charset="0"/>
              </a:rPr>
              <a:t>pegawai</a:t>
            </a:r>
            <a:r>
              <a:rPr lang="en-US" sz="3600" dirty="0">
                <a:latin typeface="Lucida Bright" panose="02040602050505020304" pitchFamily="18" charset="0"/>
              </a:rPr>
              <a:t> negeri </a:t>
            </a:r>
            <a:r>
              <a:rPr lang="en-US" sz="3600" dirty="0" err="1">
                <a:latin typeface="Lucida Bright" panose="02040602050505020304" pitchFamily="18" charset="0"/>
              </a:rPr>
              <a:t>sipil</a:t>
            </a:r>
            <a:br>
              <a:rPr lang="en-US" sz="3600" dirty="0">
                <a:latin typeface="Lucida Bright" panose="02040602050505020304" pitchFamily="18" charset="0"/>
              </a:rPr>
            </a:br>
            <a:r>
              <a:rPr lang="en-US" sz="4400" b="1" dirty="0">
                <a:solidFill>
                  <a:srgbClr val="00B050"/>
                </a:solidFill>
                <a:latin typeface="Ink Free" panose="03080402000500000000" pitchFamily="66" charset="0"/>
              </a:rPr>
              <a:t>&gt;</a:t>
            </a:r>
            <a:r>
              <a:rPr lang="en-US" sz="3600" dirty="0">
                <a:latin typeface="Lucida Bright" panose="02040602050505020304" pitchFamily="18" charset="0"/>
              </a:rPr>
              <a:t> Hak </a:t>
            </a:r>
            <a:r>
              <a:rPr lang="en-US" sz="3600" dirty="0" err="1">
                <a:latin typeface="Lucida Bright" panose="02040602050505020304" pitchFamily="18" charset="0"/>
              </a:rPr>
              <a:t>mendapat</a:t>
            </a:r>
            <a:r>
              <a:rPr lang="en-US" sz="3600" dirty="0">
                <a:latin typeface="Lucida Bright" panose="02040602050505020304" pitchFamily="18" charset="0"/>
              </a:rPr>
              <a:t> </a:t>
            </a:r>
            <a:r>
              <a:rPr lang="en-US" sz="3600" dirty="0" err="1">
                <a:latin typeface="Lucida Bright" panose="02040602050505020304" pitchFamily="18" charset="0"/>
              </a:rPr>
              <a:t>layanan</a:t>
            </a:r>
            <a:r>
              <a:rPr lang="en-US" sz="3600" dirty="0">
                <a:latin typeface="Lucida Bright" panose="02040602050505020304" pitchFamily="18" charset="0"/>
              </a:rPr>
              <a:t> dan 	</a:t>
            </a:r>
            <a:r>
              <a:rPr lang="en-US" sz="3600" dirty="0" err="1">
                <a:latin typeface="Lucida Bright" panose="02040602050505020304" pitchFamily="18" charset="0"/>
              </a:rPr>
              <a:t>perlindungan</a:t>
            </a:r>
            <a:r>
              <a:rPr lang="en-US" sz="3600" dirty="0">
                <a:latin typeface="Lucida Bright" panose="02040602050505020304" pitchFamily="18" charset="0"/>
              </a:rPr>
              <a:t> </a:t>
            </a:r>
            <a:r>
              <a:rPr lang="en-US" sz="3600" dirty="0" err="1">
                <a:latin typeface="Lucida Bright" panose="02040602050505020304" pitchFamily="18" charset="0"/>
              </a:rPr>
              <a:t>hukum</a:t>
            </a:r>
            <a:br>
              <a:rPr lang="en-US" sz="3600" dirty="0">
                <a:latin typeface="Lucida Bright" panose="02040602050505020304" pitchFamily="18" charset="0"/>
              </a:rPr>
            </a:br>
            <a:r>
              <a:rPr lang="en-US" sz="3600" dirty="0">
                <a:latin typeface="Lucida Bright" panose="02040602050505020304" pitchFamily="18" charset="0"/>
              </a:rPr>
              <a:t> </a:t>
            </a:r>
          </a:p>
        </p:txBody>
      </p:sp>
    </p:spTree>
    <p:extLst>
      <p:ext uri="{BB962C8B-B14F-4D97-AF65-F5344CB8AC3E}">
        <p14:creationId xmlns:p14="http://schemas.microsoft.com/office/powerpoint/2010/main" val="334926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54518" y="664143"/>
            <a:ext cx="9663764" cy="5919537"/>
          </a:xfrm>
        </p:spPr>
        <p:txBody>
          <a:bodyPr anchor="t"/>
          <a:lstStyle/>
          <a:p>
            <a:pPr algn="l"/>
            <a:r>
              <a:rPr lang="en-US" sz="4400" b="1" dirty="0">
                <a:solidFill>
                  <a:srgbClr val="FFC000"/>
                </a:solidFill>
                <a:latin typeface="Ink Free" panose="03080402000500000000" pitchFamily="66" charset="0"/>
              </a:rPr>
              <a:t>Hak </a:t>
            </a:r>
            <a:r>
              <a:rPr lang="en-US" sz="4400" b="1" dirty="0" err="1">
                <a:solidFill>
                  <a:srgbClr val="FFC000"/>
                </a:solidFill>
                <a:latin typeface="Ink Free" panose="03080402000500000000" pitchFamily="66" charset="0"/>
              </a:rPr>
              <a:t>Asasi</a:t>
            </a:r>
            <a:r>
              <a:rPr lang="en-US" sz="4400" b="1" dirty="0">
                <a:solidFill>
                  <a:srgbClr val="FFC000"/>
                </a:solidFill>
                <a:latin typeface="Ink Free" panose="03080402000500000000" pitchFamily="66" charset="0"/>
              </a:rPr>
              <a:t> </a:t>
            </a:r>
            <a:r>
              <a:rPr lang="en-US" sz="4400" b="1" dirty="0" err="1">
                <a:solidFill>
                  <a:srgbClr val="FFC000"/>
                </a:solidFill>
                <a:latin typeface="Ink Free" panose="03080402000500000000" pitchFamily="66" charset="0"/>
              </a:rPr>
              <a:t>Ekonomi</a:t>
            </a:r>
            <a:r>
              <a:rPr lang="en-US" sz="4400" b="1" dirty="0">
                <a:solidFill>
                  <a:srgbClr val="FFC000"/>
                </a:solidFill>
                <a:latin typeface="Ink Free" panose="03080402000500000000" pitchFamily="66" charset="0"/>
              </a:rPr>
              <a:t> ( Property Right )</a:t>
            </a:r>
            <a:br>
              <a:rPr lang="en-US" sz="4400" b="1" dirty="0">
                <a:solidFill>
                  <a:srgbClr val="FFC000"/>
                </a:solidFill>
                <a:latin typeface="Ink Free" panose="03080402000500000000" pitchFamily="66" charset="0"/>
              </a:rPr>
            </a:br>
            <a:r>
              <a:rPr lang="en-US" sz="4400" b="1" dirty="0">
                <a:solidFill>
                  <a:srgbClr val="FFC000"/>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kebebasan</a:t>
            </a:r>
            <a:r>
              <a:rPr lang="en-US" sz="3200" dirty="0">
                <a:latin typeface="Lucida Bright" panose="02040602050505020304" pitchFamily="18" charset="0"/>
              </a:rPr>
              <a:t> </a:t>
            </a:r>
            <a:r>
              <a:rPr lang="en-US" sz="3200" dirty="0" err="1">
                <a:latin typeface="Lucida Bright" panose="02040602050505020304" pitchFamily="18" charset="0"/>
              </a:rPr>
              <a:t>melakukan</a:t>
            </a:r>
            <a:r>
              <a:rPr lang="en-US" sz="3200" dirty="0">
                <a:latin typeface="Lucida Bright" panose="02040602050505020304" pitchFamily="18" charset="0"/>
              </a:rPr>
              <a:t> </a:t>
            </a:r>
            <a:r>
              <a:rPr lang="en-US" sz="3200" dirty="0" err="1">
                <a:latin typeface="Lucida Bright" panose="02040602050505020304" pitchFamily="18" charset="0"/>
              </a:rPr>
              <a:t>kegiatan</a:t>
            </a:r>
            <a:r>
              <a:rPr lang="en-US" sz="3200" dirty="0">
                <a:latin typeface="Lucida Bright" panose="02040602050505020304" pitchFamily="18" charset="0"/>
              </a:rPr>
              <a:t> </a:t>
            </a:r>
            <a:r>
              <a:rPr lang="en-US" sz="3200" dirty="0" err="1">
                <a:latin typeface="Lucida Bright" panose="02040602050505020304" pitchFamily="18" charset="0"/>
              </a:rPr>
              <a:t>jual</a:t>
            </a:r>
            <a:r>
              <a:rPr lang="en-US" sz="3200" dirty="0">
                <a:latin typeface="Lucida Bright" panose="02040602050505020304" pitchFamily="18" charset="0"/>
              </a:rPr>
              <a:t> </a:t>
            </a:r>
            <a:r>
              <a:rPr lang="en-US" sz="3200" dirty="0" err="1">
                <a:latin typeface="Lucida Bright" panose="02040602050505020304" pitchFamily="18" charset="0"/>
              </a:rPr>
              <a:t>beli</a:t>
            </a:r>
            <a:br>
              <a:rPr lang="en-US" sz="3200" dirty="0">
                <a:latin typeface="Lucida Bright" panose="02040602050505020304" pitchFamily="18" charset="0"/>
              </a:rPr>
            </a:br>
            <a:r>
              <a:rPr lang="en-US" sz="4400" b="1" dirty="0">
                <a:solidFill>
                  <a:srgbClr val="FFC000"/>
                </a:solidFill>
                <a:latin typeface="Ink Free" panose="03080402000500000000" pitchFamily="66" charset="0"/>
              </a:rPr>
              <a:t>&gt;</a:t>
            </a:r>
            <a:r>
              <a:rPr lang="en-US" sz="3200" dirty="0">
                <a:latin typeface="Lucida Bright" panose="02040602050505020304" pitchFamily="18" charset="0"/>
              </a:rPr>
              <a:t> Hak </a:t>
            </a:r>
            <a:r>
              <a:rPr lang="en-US" sz="3200" dirty="0" err="1">
                <a:latin typeface="Lucida Bright" panose="02040602050505020304" pitchFamily="18" charset="0"/>
              </a:rPr>
              <a:t>kebebasan</a:t>
            </a:r>
            <a:r>
              <a:rPr lang="en-US" sz="3200" dirty="0">
                <a:latin typeface="Lucida Bright" panose="02040602050505020304" pitchFamily="18" charset="0"/>
              </a:rPr>
              <a:t> </a:t>
            </a:r>
            <a:r>
              <a:rPr lang="en-US" sz="3200" dirty="0" err="1">
                <a:latin typeface="Lucida Bright" panose="02040602050505020304" pitchFamily="18" charset="0"/>
              </a:rPr>
              <a:t>mengadakan</a:t>
            </a:r>
            <a:r>
              <a:rPr lang="en-US" sz="3200" dirty="0">
                <a:latin typeface="Lucida Bright" panose="02040602050505020304" pitchFamily="18" charset="0"/>
              </a:rPr>
              <a:t> </a:t>
            </a:r>
            <a:r>
              <a:rPr lang="en-US" sz="3200" dirty="0" err="1">
                <a:latin typeface="Lucida Bright" panose="02040602050505020304" pitchFamily="18" charset="0"/>
              </a:rPr>
              <a:t>perjanjian</a:t>
            </a:r>
            <a:r>
              <a:rPr lang="en-US" sz="3200" dirty="0">
                <a:latin typeface="Lucida Bright" panose="02040602050505020304" pitchFamily="18" charset="0"/>
              </a:rPr>
              <a:t> 	</a:t>
            </a:r>
            <a:r>
              <a:rPr lang="en-US" sz="3200" dirty="0" err="1">
                <a:latin typeface="Lucida Bright" panose="02040602050505020304" pitchFamily="18" charset="0"/>
              </a:rPr>
              <a:t>kontrak</a:t>
            </a:r>
            <a:br>
              <a:rPr lang="en-US" sz="3200" dirty="0">
                <a:latin typeface="Lucida Bright" panose="02040602050505020304" pitchFamily="18" charset="0"/>
              </a:rPr>
            </a:br>
            <a:r>
              <a:rPr lang="en-US" sz="4400" b="1" dirty="0">
                <a:solidFill>
                  <a:srgbClr val="FFC000"/>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kebebasan</a:t>
            </a:r>
            <a:r>
              <a:rPr lang="en-US" sz="3200" dirty="0">
                <a:latin typeface="Lucida Bright" panose="02040602050505020304" pitchFamily="18" charset="0"/>
              </a:rPr>
              <a:t> </a:t>
            </a:r>
            <a:r>
              <a:rPr lang="en-US" sz="3200" dirty="0" err="1">
                <a:latin typeface="Lucida Bright" panose="02040602050505020304" pitchFamily="18" charset="0"/>
              </a:rPr>
              <a:t>menyelenggarakan</a:t>
            </a:r>
            <a:r>
              <a:rPr lang="en-US" sz="3200" dirty="0">
                <a:latin typeface="Lucida Bright" panose="02040602050505020304" pitchFamily="18" charset="0"/>
              </a:rPr>
              <a:t> </a:t>
            </a:r>
            <a:r>
              <a:rPr lang="en-US" sz="3200" dirty="0" err="1">
                <a:latin typeface="Lucida Bright" panose="02040602050505020304" pitchFamily="18" charset="0"/>
              </a:rPr>
              <a:t>sewa</a:t>
            </a:r>
            <a:r>
              <a:rPr lang="en-US" sz="3200" dirty="0">
                <a:latin typeface="Lucida Bright" panose="02040602050505020304" pitchFamily="18" charset="0"/>
              </a:rPr>
              <a:t>- 	</a:t>
            </a:r>
            <a:r>
              <a:rPr lang="en-US" sz="3200" dirty="0" err="1">
                <a:latin typeface="Lucida Bright" panose="02040602050505020304" pitchFamily="18" charset="0"/>
              </a:rPr>
              <a:t>menyewa</a:t>
            </a:r>
            <a:r>
              <a:rPr lang="en-US" sz="3200" dirty="0">
                <a:latin typeface="Lucida Bright" panose="02040602050505020304" pitchFamily="18" charset="0"/>
              </a:rPr>
              <a:t>, </a:t>
            </a:r>
            <a:r>
              <a:rPr lang="en-US" sz="3200" dirty="0" err="1">
                <a:latin typeface="Lucida Bright" panose="02040602050505020304" pitchFamily="18" charset="0"/>
              </a:rPr>
              <a:t>hutang-piutang</a:t>
            </a:r>
            <a:br>
              <a:rPr lang="en-US" sz="3200" dirty="0">
                <a:latin typeface="Lucida Bright" panose="02040602050505020304" pitchFamily="18" charset="0"/>
              </a:rPr>
            </a:br>
            <a:r>
              <a:rPr lang="en-US" sz="4400" b="1" dirty="0">
                <a:solidFill>
                  <a:srgbClr val="FFC000"/>
                </a:solidFill>
                <a:latin typeface="Ink Free" panose="03080402000500000000" pitchFamily="66" charset="0"/>
              </a:rPr>
              <a:t>&gt;</a:t>
            </a:r>
            <a:r>
              <a:rPr lang="en-US" sz="3200" dirty="0">
                <a:latin typeface="Lucida Bright" panose="02040602050505020304" pitchFamily="18" charset="0"/>
              </a:rPr>
              <a:t> Hak </a:t>
            </a:r>
            <a:r>
              <a:rPr lang="en-US" sz="3200" dirty="0" err="1">
                <a:latin typeface="Lucida Bright" panose="02040602050505020304" pitchFamily="18" charset="0"/>
              </a:rPr>
              <a:t>kebebasan</a:t>
            </a:r>
            <a:r>
              <a:rPr lang="en-US" sz="3200" dirty="0">
                <a:latin typeface="Lucida Bright" panose="02040602050505020304" pitchFamily="18" charset="0"/>
              </a:rPr>
              <a:t> </a:t>
            </a:r>
            <a:r>
              <a:rPr lang="en-US" sz="3200" dirty="0" err="1">
                <a:latin typeface="Lucida Bright" panose="02040602050505020304" pitchFamily="18" charset="0"/>
              </a:rPr>
              <a:t>untuk</a:t>
            </a:r>
            <a:r>
              <a:rPr lang="en-US" sz="3200" dirty="0">
                <a:latin typeface="Lucida Bright" panose="02040602050505020304" pitchFamily="18" charset="0"/>
              </a:rPr>
              <a:t> </a:t>
            </a:r>
            <a:r>
              <a:rPr lang="en-US" sz="3200" dirty="0" err="1">
                <a:latin typeface="Lucida Bright" panose="02040602050505020304" pitchFamily="18" charset="0"/>
              </a:rPr>
              <a:t>memiliki</a:t>
            </a:r>
            <a:r>
              <a:rPr lang="en-US" sz="3200" dirty="0">
                <a:latin typeface="Lucida Bright" panose="02040602050505020304" pitchFamily="18" charset="0"/>
              </a:rPr>
              <a:t> </a:t>
            </a:r>
            <a:r>
              <a:rPr lang="en-US" sz="3200" dirty="0" err="1">
                <a:latin typeface="Lucida Bright" panose="02040602050505020304" pitchFamily="18" charset="0"/>
              </a:rPr>
              <a:t>sesuatu</a:t>
            </a:r>
            <a:br>
              <a:rPr lang="en-US" sz="3200" dirty="0">
                <a:latin typeface="Lucida Bright" panose="02040602050505020304" pitchFamily="18" charset="0"/>
              </a:rPr>
            </a:br>
            <a:r>
              <a:rPr lang="en-US" sz="4400" b="1" dirty="0">
                <a:solidFill>
                  <a:srgbClr val="FFC000"/>
                </a:solidFill>
                <a:latin typeface="Ink Free" panose="03080402000500000000" pitchFamily="66" charset="0"/>
              </a:rPr>
              <a:t>&gt;</a:t>
            </a:r>
            <a:r>
              <a:rPr lang="en-US" sz="3200" dirty="0">
                <a:latin typeface="Lucida Bright" panose="02040602050505020304" pitchFamily="18" charset="0"/>
              </a:rPr>
              <a:t> Hak </a:t>
            </a:r>
            <a:r>
              <a:rPr lang="en-US" sz="3200" dirty="0" err="1">
                <a:latin typeface="Lucida Bright" panose="02040602050505020304" pitchFamily="18" charset="0"/>
              </a:rPr>
              <a:t>memiliki</a:t>
            </a:r>
            <a:r>
              <a:rPr lang="en-US" sz="3200" dirty="0">
                <a:latin typeface="Lucida Bright" panose="02040602050505020304" pitchFamily="18" charset="0"/>
              </a:rPr>
              <a:t> dan </a:t>
            </a:r>
            <a:r>
              <a:rPr lang="en-US" sz="3200" dirty="0" err="1">
                <a:latin typeface="Lucida Bright" panose="02040602050505020304" pitchFamily="18" charset="0"/>
              </a:rPr>
              <a:t>mendapatkan</a:t>
            </a:r>
            <a:r>
              <a:rPr lang="en-US" sz="3200" dirty="0">
                <a:latin typeface="Lucida Bright" panose="02040602050505020304" pitchFamily="18" charset="0"/>
              </a:rPr>
              <a:t> </a:t>
            </a:r>
            <a:r>
              <a:rPr lang="en-US" sz="3200" dirty="0" err="1">
                <a:latin typeface="Lucida Bright" panose="02040602050505020304" pitchFamily="18" charset="0"/>
              </a:rPr>
              <a:t>pekerjaan</a:t>
            </a:r>
            <a:r>
              <a:rPr lang="en-US" sz="3200" dirty="0">
                <a:latin typeface="Lucida Bright" panose="02040602050505020304" pitchFamily="18" charset="0"/>
              </a:rPr>
              <a:t> 	yang </a:t>
            </a:r>
            <a:r>
              <a:rPr lang="en-US" sz="3200" dirty="0" err="1">
                <a:latin typeface="Lucida Bright" panose="02040602050505020304" pitchFamily="18" charset="0"/>
              </a:rPr>
              <a:t>layak</a:t>
            </a:r>
            <a:r>
              <a:rPr lang="en-US" sz="3200" dirty="0">
                <a:latin typeface="Lucida Bright" panose="02040602050505020304" pitchFamily="18" charset="0"/>
              </a:rPr>
              <a:t>.</a:t>
            </a:r>
            <a:br>
              <a:rPr lang="en-US" sz="3200" dirty="0">
                <a:latin typeface="Lucida Bright" panose="02040602050505020304" pitchFamily="18" charset="0"/>
              </a:rPr>
            </a:br>
            <a:br>
              <a:rPr lang="en-US" sz="2000" dirty="0">
                <a:latin typeface="Lucida Bright" panose="02040602050505020304" pitchFamily="18" charset="0"/>
              </a:rPr>
            </a:br>
            <a:r>
              <a:rPr lang="en-US" sz="2000" dirty="0">
                <a:latin typeface="Lucida Bright" panose="02040602050505020304" pitchFamily="18" charset="0"/>
              </a:rPr>
              <a:t> </a:t>
            </a:r>
          </a:p>
        </p:txBody>
      </p:sp>
    </p:spTree>
    <p:extLst>
      <p:ext uri="{BB962C8B-B14F-4D97-AF65-F5344CB8AC3E}">
        <p14:creationId xmlns:p14="http://schemas.microsoft.com/office/powerpoint/2010/main" val="4273386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21895" y="875898"/>
            <a:ext cx="9221002" cy="5707781"/>
          </a:xfrm>
        </p:spPr>
        <p:txBody>
          <a:bodyPr anchor="t"/>
          <a:lstStyle/>
          <a:p>
            <a:pPr algn="l">
              <a:tabLst>
                <a:tab pos="404813" algn="l"/>
              </a:tabLst>
            </a:pPr>
            <a:r>
              <a:rPr lang="en-US" sz="4000" b="1" dirty="0">
                <a:solidFill>
                  <a:schemeClr val="accent4">
                    <a:lumMod val="40000"/>
                    <a:lumOff val="60000"/>
                  </a:schemeClr>
                </a:solidFill>
                <a:latin typeface="Ink Free" panose="03080402000500000000" pitchFamily="66" charset="0"/>
              </a:rPr>
              <a:t>Hak </a:t>
            </a:r>
            <a:r>
              <a:rPr lang="en-US" sz="4000" b="1" dirty="0" err="1">
                <a:solidFill>
                  <a:schemeClr val="accent4">
                    <a:lumMod val="40000"/>
                    <a:lumOff val="60000"/>
                  </a:schemeClr>
                </a:solidFill>
                <a:latin typeface="Ink Free" panose="03080402000500000000" pitchFamily="66" charset="0"/>
              </a:rPr>
              <a:t>Asasi</a:t>
            </a:r>
            <a:r>
              <a:rPr lang="en-US" sz="4000" b="1" dirty="0">
                <a:solidFill>
                  <a:schemeClr val="accent4">
                    <a:lumMod val="40000"/>
                    <a:lumOff val="60000"/>
                  </a:schemeClr>
                </a:solidFill>
                <a:latin typeface="Ink Free" panose="03080402000500000000" pitchFamily="66" charset="0"/>
              </a:rPr>
              <a:t> </a:t>
            </a:r>
            <a:r>
              <a:rPr lang="en-US" sz="4000" b="1" dirty="0" err="1">
                <a:solidFill>
                  <a:schemeClr val="accent4">
                    <a:lumMod val="40000"/>
                    <a:lumOff val="60000"/>
                  </a:schemeClr>
                </a:solidFill>
                <a:latin typeface="Ink Free" panose="03080402000500000000" pitchFamily="66" charset="0"/>
              </a:rPr>
              <a:t>Peradilan</a:t>
            </a:r>
            <a:r>
              <a:rPr lang="en-US" sz="4000" b="1" dirty="0">
                <a:solidFill>
                  <a:schemeClr val="accent4">
                    <a:lumMod val="40000"/>
                    <a:lumOff val="60000"/>
                  </a:schemeClr>
                </a:solidFill>
                <a:latin typeface="Ink Free" panose="03080402000500000000" pitchFamily="66" charset="0"/>
              </a:rPr>
              <a:t> (Procedural Right)</a:t>
            </a:r>
            <a:br>
              <a:rPr lang="en-US" sz="4000" b="1" dirty="0">
                <a:solidFill>
                  <a:schemeClr val="accent4">
                    <a:lumMod val="40000"/>
                    <a:lumOff val="60000"/>
                  </a:schemeClr>
                </a:solidFill>
                <a:latin typeface="Ink Free" panose="03080402000500000000" pitchFamily="66" charset="0"/>
              </a:rPr>
            </a:br>
            <a:br>
              <a:rPr lang="en-US" sz="4000" b="1" dirty="0">
                <a:solidFill>
                  <a:schemeClr val="accent4">
                    <a:lumMod val="40000"/>
                    <a:lumOff val="60000"/>
                  </a:schemeClr>
                </a:solidFill>
                <a:latin typeface="Ink Free" panose="03080402000500000000" pitchFamily="66" charset="0"/>
              </a:rPr>
            </a:br>
            <a:r>
              <a:rPr lang="en-US" sz="4000" b="1" dirty="0">
                <a:solidFill>
                  <a:schemeClr val="accent4">
                    <a:lumMod val="40000"/>
                    <a:lumOff val="60000"/>
                  </a:schemeClr>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Asasi</a:t>
            </a:r>
            <a:r>
              <a:rPr lang="en-US" sz="3200" dirty="0">
                <a:latin typeface="Lucida Bright" panose="02040602050505020304" pitchFamily="18" charset="0"/>
              </a:rPr>
              <a:t> </a:t>
            </a:r>
            <a:r>
              <a:rPr lang="en-US" sz="3200" dirty="0" err="1">
                <a:latin typeface="Lucida Bright" panose="02040602050505020304" pitchFamily="18" charset="0"/>
              </a:rPr>
              <a:t>Peradilan</a:t>
            </a:r>
            <a:r>
              <a:rPr lang="en-US" sz="3200" dirty="0">
                <a:latin typeface="Lucida Bright" panose="02040602050505020304" pitchFamily="18" charset="0"/>
              </a:rPr>
              <a:t> (Procedural Right)</a:t>
            </a:r>
            <a:br>
              <a:rPr lang="en-US" sz="3200" dirty="0">
                <a:latin typeface="Lucida Bright" panose="02040602050505020304" pitchFamily="18" charset="0"/>
              </a:rPr>
            </a:br>
            <a:r>
              <a:rPr lang="en-US" sz="4000" b="1" dirty="0">
                <a:solidFill>
                  <a:schemeClr val="accent4">
                    <a:lumMod val="40000"/>
                    <a:lumOff val="60000"/>
                  </a:schemeClr>
                </a:solidFill>
                <a:latin typeface="Ink Free" panose="03080402000500000000" pitchFamily="66" charset="0"/>
              </a:rPr>
              <a:t>&gt;</a:t>
            </a:r>
            <a:r>
              <a:rPr lang="en-US" sz="3200" dirty="0">
                <a:latin typeface="Lucida Bright" panose="02040602050505020304" pitchFamily="18" charset="0"/>
              </a:rPr>
              <a:t> Hak </a:t>
            </a:r>
            <a:r>
              <a:rPr lang="en-US" sz="3200" dirty="0" err="1">
                <a:latin typeface="Lucida Bright" panose="02040602050505020304" pitchFamily="18" charset="0"/>
              </a:rPr>
              <a:t>mendapat</a:t>
            </a:r>
            <a:r>
              <a:rPr lang="en-US" sz="3200" dirty="0">
                <a:latin typeface="Lucida Bright" panose="02040602050505020304" pitchFamily="18" charset="0"/>
              </a:rPr>
              <a:t> </a:t>
            </a:r>
            <a:r>
              <a:rPr lang="en-US" sz="3200" dirty="0" err="1">
                <a:latin typeface="Lucida Bright" panose="02040602050505020304" pitchFamily="18" charset="0"/>
              </a:rPr>
              <a:t>pembelaan</a:t>
            </a:r>
            <a:r>
              <a:rPr lang="en-US" sz="3200" dirty="0">
                <a:latin typeface="Lucida Bright" panose="02040602050505020304" pitchFamily="18" charset="0"/>
              </a:rPr>
              <a:t> </a:t>
            </a:r>
            <a:r>
              <a:rPr lang="en-US" sz="3200" dirty="0" err="1">
                <a:latin typeface="Lucida Bright" panose="02040602050505020304" pitchFamily="18" charset="0"/>
              </a:rPr>
              <a:t>hukum</a:t>
            </a:r>
            <a:r>
              <a:rPr lang="en-US" sz="3200" dirty="0">
                <a:latin typeface="Lucida Bright" panose="02040602050505020304" pitchFamily="18" charset="0"/>
              </a:rPr>
              <a:t> di 	</a:t>
            </a:r>
            <a:r>
              <a:rPr lang="en-US" sz="3200" dirty="0" err="1">
                <a:latin typeface="Lucida Bright" panose="02040602050505020304" pitchFamily="18" charset="0"/>
              </a:rPr>
              <a:t>pengadilan</a:t>
            </a:r>
            <a:br>
              <a:rPr lang="en-US" sz="3200" dirty="0">
                <a:latin typeface="Lucida Bright" panose="02040602050505020304" pitchFamily="18" charset="0"/>
              </a:rPr>
            </a:br>
            <a:r>
              <a:rPr lang="en-US" sz="4000" b="1" dirty="0">
                <a:solidFill>
                  <a:schemeClr val="accent4">
                    <a:lumMod val="40000"/>
                    <a:lumOff val="60000"/>
                  </a:schemeClr>
                </a:solidFill>
                <a:latin typeface="Ink Free" panose="03080402000500000000" pitchFamily="66" charset="0"/>
              </a:rPr>
              <a:t>&gt; </a:t>
            </a:r>
            <a:r>
              <a:rPr lang="en-US" sz="3200" dirty="0">
                <a:latin typeface="Lucida Bright" panose="02040602050505020304" pitchFamily="18" charset="0"/>
              </a:rPr>
              <a:t>Hak </a:t>
            </a:r>
            <a:r>
              <a:rPr lang="en-US" sz="3200" dirty="0" err="1">
                <a:latin typeface="Lucida Bright" panose="02040602050505020304" pitchFamily="18" charset="0"/>
              </a:rPr>
              <a:t>persamaan</a:t>
            </a:r>
            <a:r>
              <a:rPr lang="en-US" sz="3200" dirty="0">
                <a:latin typeface="Lucida Bright" panose="02040602050505020304" pitchFamily="18" charset="0"/>
              </a:rPr>
              <a:t> </a:t>
            </a:r>
            <a:r>
              <a:rPr lang="en-US" sz="3200" dirty="0" err="1">
                <a:latin typeface="Lucida Bright" panose="02040602050505020304" pitchFamily="18" charset="0"/>
              </a:rPr>
              <a:t>atas</a:t>
            </a:r>
            <a:r>
              <a:rPr lang="en-US" sz="3200" dirty="0">
                <a:latin typeface="Lucida Bright" panose="02040602050505020304" pitchFamily="18" charset="0"/>
              </a:rPr>
              <a:t> </a:t>
            </a:r>
            <a:r>
              <a:rPr lang="en-US" sz="3200" dirty="0" err="1">
                <a:latin typeface="Lucida Bright" panose="02040602050505020304" pitchFamily="18" charset="0"/>
              </a:rPr>
              <a:t>perlakuan</a:t>
            </a:r>
            <a:r>
              <a:rPr lang="en-US" sz="3200" dirty="0">
                <a:latin typeface="Lucida Bright" panose="02040602050505020304" pitchFamily="18" charset="0"/>
              </a:rPr>
              <a:t> 	</a:t>
            </a:r>
            <a:r>
              <a:rPr lang="en-US" sz="3200" dirty="0" err="1">
                <a:latin typeface="Lucida Bright" panose="02040602050505020304" pitchFamily="18" charset="0"/>
              </a:rPr>
              <a:t>penggeledahan</a:t>
            </a:r>
            <a:r>
              <a:rPr lang="en-US" sz="3200" dirty="0">
                <a:latin typeface="Lucida Bright" panose="02040602050505020304" pitchFamily="18" charset="0"/>
              </a:rPr>
              <a:t>, </a:t>
            </a:r>
            <a:r>
              <a:rPr lang="en-US" sz="3200" dirty="0" err="1">
                <a:latin typeface="Lucida Bright" panose="02040602050505020304" pitchFamily="18" charset="0"/>
              </a:rPr>
              <a:t>penangkapan</a:t>
            </a:r>
            <a:r>
              <a:rPr lang="en-US" sz="3200" dirty="0">
                <a:latin typeface="Lucida Bright" panose="02040602050505020304" pitchFamily="18" charset="0"/>
              </a:rPr>
              <a:t>, </a:t>
            </a:r>
            <a:r>
              <a:rPr lang="en-US" sz="3200" dirty="0" err="1">
                <a:latin typeface="Lucida Bright" panose="02040602050505020304" pitchFamily="18" charset="0"/>
              </a:rPr>
              <a:t>penahanan</a:t>
            </a:r>
            <a:r>
              <a:rPr lang="en-US" sz="3200" dirty="0">
                <a:latin typeface="Lucida Bright" panose="02040602050505020304" pitchFamily="18" charset="0"/>
              </a:rPr>
              <a:t>, 	dan </a:t>
            </a:r>
            <a:r>
              <a:rPr lang="en-US" sz="3200" dirty="0" err="1">
                <a:latin typeface="Lucida Bright" panose="02040602050505020304" pitchFamily="18" charset="0"/>
              </a:rPr>
              <a:t>penyidikan</a:t>
            </a:r>
            <a:r>
              <a:rPr lang="en-US" sz="3200" dirty="0">
                <a:latin typeface="Lucida Bright" panose="02040602050505020304" pitchFamily="18" charset="0"/>
              </a:rPr>
              <a:t> di </a:t>
            </a:r>
            <a:r>
              <a:rPr lang="en-US" sz="3200" dirty="0" err="1">
                <a:latin typeface="Lucida Bright" panose="02040602050505020304" pitchFamily="18" charset="0"/>
              </a:rPr>
              <a:t>mata</a:t>
            </a:r>
            <a:r>
              <a:rPr lang="en-US" sz="3200" dirty="0">
                <a:latin typeface="Lucida Bright" panose="02040602050505020304" pitchFamily="18" charset="0"/>
              </a:rPr>
              <a:t> </a:t>
            </a:r>
            <a:r>
              <a:rPr lang="en-US" sz="3200" dirty="0" err="1">
                <a:latin typeface="Lucida Bright" panose="02040602050505020304" pitchFamily="18" charset="0"/>
              </a:rPr>
              <a:t>hukum</a:t>
            </a:r>
            <a:r>
              <a:rPr lang="en-US" sz="3200" dirty="0">
                <a:latin typeface="Lucida Bright" panose="02040602050505020304" pitchFamily="18" charset="0"/>
              </a:rPr>
              <a:t> </a:t>
            </a:r>
          </a:p>
        </p:txBody>
      </p:sp>
    </p:spTree>
    <p:extLst>
      <p:ext uri="{BB962C8B-B14F-4D97-AF65-F5344CB8AC3E}">
        <p14:creationId xmlns:p14="http://schemas.microsoft.com/office/powerpoint/2010/main" val="1590822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89273" y="673769"/>
            <a:ext cx="8874491" cy="5736656"/>
          </a:xfrm>
        </p:spPr>
        <p:txBody>
          <a:bodyPr anchor="t"/>
          <a:lstStyle/>
          <a:p>
            <a:pPr algn="l">
              <a:tabLst>
                <a:tab pos="461963" algn="l"/>
              </a:tabLst>
            </a:pPr>
            <a:r>
              <a:rPr lang="en-US" sz="4400" b="1" dirty="0">
                <a:solidFill>
                  <a:schemeClr val="tx1"/>
                </a:solidFill>
                <a:latin typeface="Ink Free" panose="03080402000500000000" pitchFamily="66" charset="0"/>
              </a:rPr>
              <a:t>Hak </a:t>
            </a:r>
            <a:r>
              <a:rPr lang="en-US" sz="4400" b="1" dirty="0" err="1">
                <a:solidFill>
                  <a:schemeClr val="tx1"/>
                </a:solidFill>
                <a:latin typeface="Ink Free" panose="03080402000500000000" pitchFamily="66" charset="0"/>
              </a:rPr>
              <a:t>Asasi</a:t>
            </a:r>
            <a:r>
              <a:rPr lang="en-US" sz="4400" b="1" dirty="0">
                <a:solidFill>
                  <a:schemeClr val="tx1"/>
                </a:solidFill>
                <a:latin typeface="Ink Free" panose="03080402000500000000" pitchFamily="66" charset="0"/>
              </a:rPr>
              <a:t> </a:t>
            </a:r>
            <a:r>
              <a:rPr lang="en-US" sz="4400" b="1" dirty="0" err="1">
                <a:solidFill>
                  <a:schemeClr val="tx1"/>
                </a:solidFill>
                <a:latin typeface="Ink Free" panose="03080402000500000000" pitchFamily="66" charset="0"/>
              </a:rPr>
              <a:t>Sosial</a:t>
            </a:r>
            <a:r>
              <a:rPr lang="en-US" sz="4400" b="1" dirty="0">
                <a:solidFill>
                  <a:schemeClr val="tx1"/>
                </a:solidFill>
                <a:latin typeface="Ink Free" panose="03080402000500000000" pitchFamily="66" charset="0"/>
              </a:rPr>
              <a:t> </a:t>
            </a:r>
            <a:r>
              <a:rPr lang="en-US" sz="4400" b="1" dirty="0" err="1">
                <a:solidFill>
                  <a:schemeClr val="tx1"/>
                </a:solidFill>
                <a:latin typeface="Ink Free" panose="03080402000500000000" pitchFamily="66" charset="0"/>
              </a:rPr>
              <a:t>Budaya</a:t>
            </a:r>
            <a:r>
              <a:rPr lang="en-US" sz="4400" b="1" dirty="0">
                <a:solidFill>
                  <a:schemeClr val="tx1"/>
                </a:solidFill>
                <a:latin typeface="Ink Free" panose="03080402000500000000" pitchFamily="66" charset="0"/>
              </a:rPr>
              <a:t> </a:t>
            </a:r>
            <a:br>
              <a:rPr lang="en-US" sz="4400" b="1" dirty="0">
                <a:solidFill>
                  <a:schemeClr val="tx1"/>
                </a:solidFill>
                <a:latin typeface="Ink Free" panose="03080402000500000000" pitchFamily="66" charset="0"/>
              </a:rPr>
            </a:br>
            <a:r>
              <a:rPr lang="en-US" sz="4400" b="1" dirty="0">
                <a:solidFill>
                  <a:schemeClr val="tx1"/>
                </a:solidFill>
                <a:latin typeface="Ink Free" panose="03080402000500000000" pitchFamily="66" charset="0"/>
              </a:rPr>
              <a:t>( Social Culture Right )</a:t>
            </a:r>
            <a:br>
              <a:rPr lang="en-US" sz="4400" b="1" dirty="0">
                <a:solidFill>
                  <a:schemeClr val="tx1"/>
                </a:solidFill>
                <a:latin typeface="Ink Free" panose="03080402000500000000" pitchFamily="66" charset="0"/>
              </a:rPr>
            </a:br>
            <a:br>
              <a:rPr lang="en-US" sz="4400" b="1" dirty="0">
                <a:solidFill>
                  <a:schemeClr val="tx1"/>
                </a:solidFill>
                <a:latin typeface="Ink Free" panose="03080402000500000000" pitchFamily="66" charset="0"/>
              </a:rPr>
            </a:br>
            <a:r>
              <a:rPr lang="en-US" sz="4400" b="1" dirty="0">
                <a:solidFill>
                  <a:schemeClr val="tx1"/>
                </a:solidFill>
                <a:latin typeface="Ink Free" panose="03080402000500000000" pitchFamily="66" charset="0"/>
              </a:rPr>
              <a:t>&gt; </a:t>
            </a:r>
            <a:r>
              <a:rPr lang="en-US" sz="3600" dirty="0">
                <a:latin typeface="Lucida Bright" panose="02040602050505020304" pitchFamily="18" charset="0"/>
              </a:rPr>
              <a:t>Hak </a:t>
            </a:r>
            <a:r>
              <a:rPr lang="en-US" sz="3600" dirty="0" err="1">
                <a:latin typeface="Lucida Bright" panose="02040602050505020304" pitchFamily="18" charset="0"/>
              </a:rPr>
              <a:t>menentukan</a:t>
            </a:r>
            <a:r>
              <a:rPr lang="en-US" sz="3600" dirty="0">
                <a:latin typeface="Lucida Bright" panose="02040602050505020304" pitchFamily="18" charset="0"/>
              </a:rPr>
              <a:t>, </a:t>
            </a:r>
            <a:r>
              <a:rPr lang="en-US" sz="3600" dirty="0" err="1">
                <a:latin typeface="Lucida Bright" panose="02040602050505020304" pitchFamily="18" charset="0"/>
              </a:rPr>
              <a:t>memilih</a:t>
            </a:r>
            <a:r>
              <a:rPr lang="en-US" sz="3600" dirty="0">
                <a:latin typeface="Lucida Bright" panose="02040602050505020304" pitchFamily="18" charset="0"/>
              </a:rPr>
              <a:t>, dan 	</a:t>
            </a:r>
            <a:r>
              <a:rPr lang="en-US" sz="3600" dirty="0" err="1">
                <a:latin typeface="Lucida Bright" panose="02040602050505020304" pitchFamily="18" charset="0"/>
              </a:rPr>
              <a:t>mendapat</a:t>
            </a:r>
            <a:r>
              <a:rPr lang="en-US" sz="3600" dirty="0">
                <a:latin typeface="Lucida Bright" panose="02040602050505020304" pitchFamily="18" charset="0"/>
              </a:rPr>
              <a:t> </a:t>
            </a:r>
            <a:r>
              <a:rPr lang="en-US" sz="3600" dirty="0" err="1">
                <a:latin typeface="Lucida Bright" panose="02040602050505020304" pitchFamily="18" charset="0"/>
              </a:rPr>
              <a:t>pendidikan</a:t>
            </a:r>
            <a:br>
              <a:rPr lang="en-US" sz="3600" dirty="0">
                <a:latin typeface="Lucida Bright" panose="02040602050505020304" pitchFamily="18" charset="0"/>
              </a:rPr>
            </a:br>
            <a:r>
              <a:rPr lang="en-US" sz="4400" b="1" dirty="0">
                <a:solidFill>
                  <a:schemeClr val="tx1"/>
                </a:solidFill>
                <a:latin typeface="Ink Free" panose="03080402000500000000" pitchFamily="66" charset="0"/>
              </a:rPr>
              <a:t>&gt;</a:t>
            </a:r>
            <a:r>
              <a:rPr lang="en-US" sz="3600" dirty="0">
                <a:latin typeface="Lucida Bright" panose="02040602050505020304" pitchFamily="18" charset="0"/>
              </a:rPr>
              <a:t> Hak </a:t>
            </a:r>
            <a:r>
              <a:rPr lang="en-US" sz="3600" dirty="0" err="1">
                <a:latin typeface="Lucida Bright" panose="02040602050505020304" pitchFamily="18" charset="0"/>
              </a:rPr>
              <a:t>mendapatkan</a:t>
            </a:r>
            <a:r>
              <a:rPr lang="en-US" sz="3600" dirty="0">
                <a:latin typeface="Lucida Bright" panose="02040602050505020304" pitchFamily="18" charset="0"/>
              </a:rPr>
              <a:t> </a:t>
            </a:r>
            <a:r>
              <a:rPr lang="en-US" sz="3600" dirty="0" err="1">
                <a:latin typeface="Lucida Bright" panose="02040602050505020304" pitchFamily="18" charset="0"/>
              </a:rPr>
              <a:t>pengajaran</a:t>
            </a:r>
            <a:br>
              <a:rPr lang="en-US" sz="3600" dirty="0">
                <a:latin typeface="Lucida Bright" panose="02040602050505020304" pitchFamily="18" charset="0"/>
              </a:rPr>
            </a:br>
            <a:r>
              <a:rPr lang="en-US" sz="4400" b="1" dirty="0">
                <a:solidFill>
                  <a:schemeClr val="tx1"/>
                </a:solidFill>
                <a:latin typeface="Ink Free" panose="03080402000500000000" pitchFamily="66" charset="0"/>
              </a:rPr>
              <a:t>&gt; </a:t>
            </a:r>
            <a:r>
              <a:rPr lang="en-US" sz="3600" dirty="0">
                <a:latin typeface="Lucida Bright" panose="02040602050505020304" pitchFamily="18" charset="0"/>
              </a:rPr>
              <a:t>Hak </a:t>
            </a:r>
            <a:r>
              <a:rPr lang="en-US" sz="3600" dirty="0" err="1">
                <a:latin typeface="Lucida Bright" panose="02040602050505020304" pitchFamily="18" charset="0"/>
              </a:rPr>
              <a:t>untuk</a:t>
            </a:r>
            <a:r>
              <a:rPr lang="en-US" sz="3600" dirty="0">
                <a:latin typeface="Lucida Bright" panose="02040602050505020304" pitchFamily="18" charset="0"/>
              </a:rPr>
              <a:t> </a:t>
            </a:r>
            <a:r>
              <a:rPr lang="en-US" sz="3600" dirty="0" err="1">
                <a:latin typeface="Lucida Bright" panose="02040602050505020304" pitchFamily="18" charset="0"/>
              </a:rPr>
              <a:t>mengembangkan</a:t>
            </a:r>
            <a:r>
              <a:rPr lang="en-US" sz="3600" dirty="0">
                <a:latin typeface="Lucida Bright" panose="02040602050505020304" pitchFamily="18" charset="0"/>
              </a:rPr>
              <a:t> </a:t>
            </a:r>
            <a:r>
              <a:rPr lang="en-US" sz="3600" dirty="0" err="1">
                <a:latin typeface="Lucida Bright" panose="02040602050505020304" pitchFamily="18" charset="0"/>
              </a:rPr>
              <a:t>budaya</a:t>
            </a:r>
            <a:r>
              <a:rPr lang="en-US" sz="3600" dirty="0">
                <a:latin typeface="Lucida Bright" panose="02040602050505020304" pitchFamily="18" charset="0"/>
              </a:rPr>
              <a:t> 	yang </a:t>
            </a:r>
            <a:r>
              <a:rPr lang="en-US" sz="3600" dirty="0" err="1">
                <a:latin typeface="Lucida Bright" panose="02040602050505020304" pitchFamily="18" charset="0"/>
              </a:rPr>
              <a:t>sesuai</a:t>
            </a:r>
            <a:r>
              <a:rPr lang="en-US" sz="3600" dirty="0">
                <a:latin typeface="Lucida Bright" panose="02040602050505020304" pitchFamily="18" charset="0"/>
              </a:rPr>
              <a:t> </a:t>
            </a:r>
            <a:r>
              <a:rPr lang="en-US" sz="3600" dirty="0" err="1">
                <a:latin typeface="Lucida Bright" panose="02040602050505020304" pitchFamily="18" charset="0"/>
              </a:rPr>
              <a:t>dengan</a:t>
            </a:r>
            <a:r>
              <a:rPr lang="en-US" sz="3600" dirty="0">
                <a:latin typeface="Lucida Bright" panose="02040602050505020304" pitchFamily="18" charset="0"/>
              </a:rPr>
              <a:t> </a:t>
            </a:r>
            <a:r>
              <a:rPr lang="en-US" sz="3600" dirty="0" err="1">
                <a:latin typeface="Lucida Bright" panose="02040602050505020304" pitchFamily="18" charset="0"/>
              </a:rPr>
              <a:t>bakat</a:t>
            </a:r>
            <a:r>
              <a:rPr lang="en-US" sz="3600" dirty="0">
                <a:latin typeface="Lucida Bright" panose="02040602050505020304" pitchFamily="18" charset="0"/>
              </a:rPr>
              <a:t> dan 	</a:t>
            </a:r>
            <a:r>
              <a:rPr lang="en-US" sz="3600" dirty="0" err="1">
                <a:latin typeface="Lucida Bright" panose="02040602050505020304" pitchFamily="18" charset="0"/>
              </a:rPr>
              <a:t>minat</a:t>
            </a:r>
            <a:endParaRPr lang="en-US" sz="3600" dirty="0">
              <a:latin typeface="Lucida Bright" panose="02040602050505020304" pitchFamily="18" charset="0"/>
            </a:endParaRPr>
          </a:p>
        </p:txBody>
      </p:sp>
    </p:spTree>
    <p:extLst>
      <p:ext uri="{BB962C8B-B14F-4D97-AF65-F5344CB8AC3E}">
        <p14:creationId xmlns:p14="http://schemas.microsoft.com/office/powerpoint/2010/main" val="312950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p:txBody>
          <a:bodyPr anchor="ctr"/>
          <a:lstStyle/>
          <a:p>
            <a:pPr algn="ctr"/>
            <a:r>
              <a:rPr lang="en-US" sz="6000" b="1" dirty="0">
                <a:solidFill>
                  <a:srgbClr val="FF0000"/>
                </a:solidFill>
                <a:latin typeface="Ink Free" panose="03080402000500000000" pitchFamily="66" charset="0"/>
              </a:rPr>
              <a:t>TERIMA KASIH</a:t>
            </a:r>
          </a:p>
        </p:txBody>
      </p:sp>
    </p:spTree>
    <p:extLst>
      <p:ext uri="{BB962C8B-B14F-4D97-AF65-F5344CB8AC3E}">
        <p14:creationId xmlns:p14="http://schemas.microsoft.com/office/powerpoint/2010/main" val="78350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34886" y="347870"/>
            <a:ext cx="9591261" cy="6102626"/>
          </a:xfrm>
        </p:spPr>
        <p:txBody>
          <a:bodyPr anchor="ctr"/>
          <a:lstStyle/>
          <a:p>
            <a:pPr algn="ctr"/>
            <a:r>
              <a:rPr lang="en-US" sz="7200" dirty="0">
                <a:solidFill>
                  <a:srgbClr val="FF0000"/>
                </a:solidFill>
                <a:latin typeface="Mistral" panose="03090702030407020403" pitchFamily="66" charset="0"/>
              </a:rPr>
              <a:t>KEKUASAAN, </a:t>
            </a:r>
            <a:r>
              <a:rPr lang="en-US" sz="7200" dirty="0">
                <a:solidFill>
                  <a:srgbClr val="00B0F0"/>
                </a:solidFill>
                <a:latin typeface="Mistral" panose="03090702030407020403" pitchFamily="66" charset="0"/>
              </a:rPr>
              <a:t>DEMOKRASI, </a:t>
            </a:r>
            <a:br>
              <a:rPr lang="en-US" sz="7200" dirty="0">
                <a:solidFill>
                  <a:srgbClr val="00B0F0"/>
                </a:solidFill>
                <a:latin typeface="Mistral" panose="03090702030407020403" pitchFamily="66" charset="0"/>
              </a:rPr>
            </a:br>
            <a:r>
              <a:rPr lang="en-US" sz="7200" dirty="0">
                <a:solidFill>
                  <a:schemeClr val="accent2">
                    <a:lumMod val="60000"/>
                    <a:lumOff val="40000"/>
                  </a:schemeClr>
                </a:solidFill>
                <a:latin typeface="Mistral" panose="03090702030407020403" pitchFamily="66" charset="0"/>
              </a:rPr>
              <a:t>dan </a:t>
            </a:r>
            <a:br>
              <a:rPr lang="en-US" sz="7200" dirty="0">
                <a:solidFill>
                  <a:srgbClr val="FF0000"/>
                </a:solidFill>
                <a:latin typeface="Mistral" panose="03090702030407020403" pitchFamily="66" charset="0"/>
              </a:rPr>
            </a:br>
            <a:r>
              <a:rPr lang="en-US" sz="7200" dirty="0">
                <a:solidFill>
                  <a:srgbClr val="FFFF00"/>
                </a:solidFill>
                <a:latin typeface="Mistral" panose="03090702030407020403" pitchFamily="66" charset="0"/>
              </a:rPr>
              <a:t>HAK ASASI MANUSIA</a:t>
            </a:r>
          </a:p>
        </p:txBody>
      </p:sp>
    </p:spTree>
    <p:extLst>
      <p:ext uri="{BB962C8B-B14F-4D97-AF65-F5344CB8AC3E}">
        <p14:creationId xmlns:p14="http://schemas.microsoft.com/office/powerpoint/2010/main" val="216994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765313" y="884583"/>
            <a:ext cx="9223512" cy="5665304"/>
          </a:xfrm>
        </p:spPr>
        <p:txBody>
          <a:bodyPr anchor="t"/>
          <a:lstStyle/>
          <a:p>
            <a:pPr algn="l"/>
            <a:r>
              <a:rPr lang="en-US" sz="6000" dirty="0">
                <a:solidFill>
                  <a:srgbClr val="FF0000"/>
                </a:solidFill>
                <a:latin typeface="Mistral" panose="03090702030407020403" pitchFamily="66" charset="0"/>
              </a:rPr>
              <a:t>KEKUASAAN </a:t>
            </a:r>
            <a:br>
              <a:rPr lang="en-US" sz="4800" dirty="0">
                <a:latin typeface="Mistral" panose="03090702030407020403" pitchFamily="66" charset="0"/>
              </a:rPr>
            </a:br>
            <a:r>
              <a:rPr lang="en-US" sz="3600" dirty="0" err="1">
                <a:solidFill>
                  <a:srgbClr val="FFFF00"/>
                </a:solidFill>
                <a:latin typeface="Lucida Bright" panose="02040602050505020304" pitchFamily="18" charset="0"/>
              </a:rPr>
              <a:t>Kekuasaan</a:t>
            </a:r>
            <a:r>
              <a:rPr lang="en-US" sz="3600" dirty="0">
                <a:latin typeface="Lucida Bright" panose="02040602050505020304" pitchFamily="18" charset="0"/>
              </a:rPr>
              <a:t> </a:t>
            </a:r>
            <a:r>
              <a:rPr lang="en-US" sz="3600" dirty="0" err="1">
                <a:latin typeface="Lucida Bright" panose="02040602050505020304" pitchFamily="18" charset="0"/>
              </a:rPr>
              <a:t>adalah</a:t>
            </a:r>
            <a:r>
              <a:rPr lang="en-US" sz="3600" dirty="0">
                <a:latin typeface="Lucida Bright" panose="02040602050505020304" pitchFamily="18" charset="0"/>
              </a:rPr>
              <a:t> </a:t>
            </a:r>
            <a:r>
              <a:rPr lang="en-US" sz="3600" dirty="0" err="1">
                <a:solidFill>
                  <a:srgbClr val="FFFF00"/>
                </a:solidFill>
                <a:latin typeface="Lucida Bright" panose="02040602050505020304" pitchFamily="18" charset="0"/>
              </a:rPr>
              <a:t>kemampuan</a:t>
            </a:r>
            <a:r>
              <a:rPr lang="en-US" sz="3600" dirty="0">
                <a:solidFill>
                  <a:srgbClr val="FFFF00"/>
                </a:solidFill>
                <a:latin typeface="Lucida Bright" panose="02040602050505020304" pitchFamily="18" charset="0"/>
              </a:rPr>
              <a:t> </a:t>
            </a:r>
            <a:r>
              <a:rPr lang="en-US" sz="3600" dirty="0" err="1">
                <a:latin typeface="Lucida Bright" panose="02040602050505020304" pitchFamily="18" charset="0"/>
              </a:rPr>
              <a:t>seseorang</a:t>
            </a:r>
            <a:r>
              <a:rPr lang="en-US" sz="3600" dirty="0">
                <a:latin typeface="Lucida Bright" panose="02040602050505020304" pitchFamily="18" charset="0"/>
              </a:rPr>
              <a:t>/</a:t>
            </a:r>
            <a:r>
              <a:rPr lang="en-US" sz="3600" dirty="0" err="1">
                <a:latin typeface="Lucida Bright" panose="02040602050505020304" pitchFamily="18" charset="0"/>
              </a:rPr>
              <a:t>kelompok</a:t>
            </a:r>
            <a:r>
              <a:rPr lang="en-US" sz="3600" dirty="0">
                <a:latin typeface="Lucida Bright" panose="02040602050505020304" pitchFamily="18" charset="0"/>
              </a:rPr>
              <a:t> </a:t>
            </a:r>
            <a:r>
              <a:rPr lang="en-US" sz="3600" dirty="0" err="1">
                <a:latin typeface="Lucida Bright" panose="02040602050505020304" pitchFamily="18" charset="0"/>
              </a:rPr>
              <a:t>manusia</a:t>
            </a:r>
            <a:r>
              <a:rPr lang="en-US" sz="3600" dirty="0">
                <a:latin typeface="Lucida Bright" panose="02040602050505020304" pitchFamily="18" charset="0"/>
              </a:rPr>
              <a:t> </a:t>
            </a:r>
            <a:r>
              <a:rPr lang="en-US" sz="3600" dirty="0" err="1">
                <a:latin typeface="Lucida Bright" panose="02040602050505020304" pitchFamily="18" charset="0"/>
              </a:rPr>
              <a:t>untuk</a:t>
            </a:r>
            <a:r>
              <a:rPr lang="en-US" sz="3600" dirty="0">
                <a:latin typeface="Lucida Bright" panose="02040602050505020304" pitchFamily="18" charset="0"/>
              </a:rPr>
              <a:t> </a:t>
            </a:r>
            <a:r>
              <a:rPr lang="en-US" sz="3600" dirty="0" err="1">
                <a:solidFill>
                  <a:srgbClr val="FFFF00"/>
                </a:solidFill>
                <a:latin typeface="Lucida Bright" panose="02040602050505020304" pitchFamily="18" charset="0"/>
              </a:rPr>
              <a:t>mempengaruhi</a:t>
            </a:r>
            <a:r>
              <a:rPr lang="en-US" sz="3600" dirty="0">
                <a:solidFill>
                  <a:srgbClr val="FFFF00"/>
                </a:solidFill>
                <a:latin typeface="Lucida Bright" panose="02040602050505020304" pitchFamily="18" charset="0"/>
              </a:rPr>
              <a:t> </a:t>
            </a:r>
            <a:r>
              <a:rPr lang="en-US" sz="3600" dirty="0" err="1">
                <a:solidFill>
                  <a:srgbClr val="FFFF00"/>
                </a:solidFill>
                <a:latin typeface="Lucida Bright" panose="02040602050505020304" pitchFamily="18" charset="0"/>
              </a:rPr>
              <a:t>tingkah</a:t>
            </a:r>
            <a:r>
              <a:rPr lang="en-US" sz="3600" dirty="0">
                <a:solidFill>
                  <a:srgbClr val="FFFF00"/>
                </a:solidFill>
                <a:latin typeface="Lucida Bright" panose="02040602050505020304" pitchFamily="18" charset="0"/>
              </a:rPr>
              <a:t> </a:t>
            </a:r>
            <a:r>
              <a:rPr lang="en-US" sz="3600" dirty="0" err="1">
                <a:solidFill>
                  <a:srgbClr val="FFFF00"/>
                </a:solidFill>
                <a:latin typeface="Lucida Bright" panose="02040602050505020304" pitchFamily="18" charset="0"/>
              </a:rPr>
              <a:t>laku</a:t>
            </a:r>
            <a:r>
              <a:rPr lang="en-US" sz="3600" dirty="0">
                <a:solidFill>
                  <a:srgbClr val="FFFF00"/>
                </a:solidFill>
                <a:latin typeface="Lucida Bright" panose="02040602050505020304" pitchFamily="18" charset="0"/>
              </a:rPr>
              <a:t> </a:t>
            </a:r>
            <a:r>
              <a:rPr lang="en-US" sz="3600" dirty="0" err="1">
                <a:latin typeface="Lucida Bright" panose="02040602050505020304" pitchFamily="18" charset="0"/>
              </a:rPr>
              <a:t>seseorang</a:t>
            </a:r>
            <a:r>
              <a:rPr lang="en-US" sz="3600" dirty="0">
                <a:latin typeface="Lucida Bright" panose="02040602050505020304" pitchFamily="18" charset="0"/>
              </a:rPr>
              <a:t>/</a:t>
            </a:r>
            <a:r>
              <a:rPr lang="en-US" sz="3600" dirty="0" err="1">
                <a:latin typeface="Lucida Bright" panose="02040602050505020304" pitchFamily="18" charset="0"/>
              </a:rPr>
              <a:t>kelompok</a:t>
            </a:r>
            <a:r>
              <a:rPr lang="en-US" sz="3600" dirty="0">
                <a:latin typeface="Lucida Bright" panose="02040602050505020304" pitchFamily="18" charset="0"/>
              </a:rPr>
              <a:t> lain, </a:t>
            </a:r>
            <a:r>
              <a:rPr lang="en-US" sz="3600" dirty="0" err="1">
                <a:latin typeface="Lucida Bright" panose="02040602050505020304" pitchFamily="18" charset="0"/>
              </a:rPr>
              <a:t>sedemikian</a:t>
            </a:r>
            <a:r>
              <a:rPr lang="en-US" sz="3600" dirty="0">
                <a:latin typeface="Lucida Bright" panose="02040602050505020304" pitchFamily="18" charset="0"/>
              </a:rPr>
              <a:t> </a:t>
            </a:r>
            <a:r>
              <a:rPr lang="en-US" sz="3600" dirty="0" err="1">
                <a:latin typeface="Lucida Bright" panose="02040602050505020304" pitchFamily="18" charset="0"/>
              </a:rPr>
              <a:t>rupa</a:t>
            </a:r>
            <a:r>
              <a:rPr lang="en-US" sz="3600" dirty="0">
                <a:latin typeface="Lucida Bright" panose="02040602050505020304" pitchFamily="18" charset="0"/>
              </a:rPr>
              <a:t> </a:t>
            </a:r>
            <a:r>
              <a:rPr lang="en-US" sz="3600" dirty="0" err="1">
                <a:latin typeface="Lucida Bright" panose="02040602050505020304" pitchFamily="18" charset="0"/>
              </a:rPr>
              <a:t>sehingga</a:t>
            </a:r>
            <a:r>
              <a:rPr lang="en-US" sz="3600" dirty="0">
                <a:latin typeface="Lucida Bright" panose="02040602050505020304" pitchFamily="18" charset="0"/>
              </a:rPr>
              <a:t> </a:t>
            </a:r>
            <a:r>
              <a:rPr lang="en-US" sz="3600" dirty="0" err="1">
                <a:latin typeface="Lucida Bright" panose="02040602050505020304" pitchFamily="18" charset="0"/>
              </a:rPr>
              <a:t>tingkah</a:t>
            </a:r>
            <a:r>
              <a:rPr lang="en-US" sz="3600" dirty="0">
                <a:latin typeface="Lucida Bright" panose="02040602050505020304" pitchFamily="18" charset="0"/>
              </a:rPr>
              <a:t> </a:t>
            </a:r>
            <a:r>
              <a:rPr lang="en-US" sz="3600" dirty="0" err="1">
                <a:latin typeface="Lucida Bright" panose="02040602050505020304" pitchFamily="18" charset="0"/>
              </a:rPr>
              <a:t>lakunya</a:t>
            </a:r>
            <a:r>
              <a:rPr lang="en-US" sz="3600" dirty="0">
                <a:latin typeface="Lucida Bright" panose="02040602050505020304" pitchFamily="18" charset="0"/>
              </a:rPr>
              <a:t> </a:t>
            </a:r>
            <a:r>
              <a:rPr lang="en-US" sz="3600" dirty="0" err="1">
                <a:latin typeface="Lucida Bright" panose="02040602050505020304" pitchFamily="18" charset="0"/>
              </a:rPr>
              <a:t>menjadi</a:t>
            </a:r>
            <a:r>
              <a:rPr lang="en-US" sz="3600" dirty="0">
                <a:latin typeface="Lucida Bright" panose="02040602050505020304" pitchFamily="18" charset="0"/>
              </a:rPr>
              <a:t> </a:t>
            </a:r>
            <a:r>
              <a:rPr lang="en-US" sz="3600" dirty="0" err="1">
                <a:solidFill>
                  <a:srgbClr val="FFFF00"/>
                </a:solidFill>
                <a:latin typeface="Lucida Bright" panose="02040602050505020304" pitchFamily="18" charset="0"/>
              </a:rPr>
              <a:t>sesuai</a:t>
            </a:r>
            <a:r>
              <a:rPr lang="en-US" sz="3600" dirty="0">
                <a:solidFill>
                  <a:srgbClr val="FFFF00"/>
                </a:solidFill>
                <a:latin typeface="Lucida Bright" panose="02040602050505020304" pitchFamily="18" charset="0"/>
              </a:rPr>
              <a:t> </a:t>
            </a:r>
            <a:r>
              <a:rPr lang="en-US" sz="3600" dirty="0" err="1">
                <a:solidFill>
                  <a:srgbClr val="FFFF00"/>
                </a:solidFill>
                <a:latin typeface="Lucida Bright" panose="02040602050505020304" pitchFamily="18" charset="0"/>
              </a:rPr>
              <a:t>keinginan</a:t>
            </a:r>
            <a:r>
              <a:rPr lang="en-US" sz="3600" dirty="0">
                <a:solidFill>
                  <a:srgbClr val="FFFF00"/>
                </a:solidFill>
                <a:latin typeface="Lucida Bright" panose="02040602050505020304" pitchFamily="18" charset="0"/>
              </a:rPr>
              <a:t> dan </a:t>
            </a:r>
            <a:r>
              <a:rPr lang="en-US" sz="3600" dirty="0" err="1">
                <a:solidFill>
                  <a:srgbClr val="FFFF00"/>
                </a:solidFill>
                <a:latin typeface="Lucida Bright" panose="02040602050505020304" pitchFamily="18" charset="0"/>
              </a:rPr>
              <a:t>tujuan</a:t>
            </a:r>
            <a:r>
              <a:rPr lang="en-US" sz="3600" dirty="0">
                <a:solidFill>
                  <a:srgbClr val="FFFF00"/>
                </a:solidFill>
                <a:latin typeface="Lucida Bright" panose="02040602050505020304" pitchFamily="18" charset="0"/>
              </a:rPr>
              <a:t> </a:t>
            </a:r>
            <a:r>
              <a:rPr lang="en-US" sz="3600" dirty="0" err="1">
                <a:solidFill>
                  <a:srgbClr val="FFFF00"/>
                </a:solidFill>
                <a:latin typeface="Lucida Bright" panose="02040602050505020304" pitchFamily="18" charset="0"/>
              </a:rPr>
              <a:t>dari</a:t>
            </a:r>
            <a:r>
              <a:rPr lang="en-US" sz="3600" dirty="0">
                <a:solidFill>
                  <a:srgbClr val="FFFF00"/>
                </a:solidFill>
                <a:latin typeface="Lucida Bright" panose="02040602050505020304" pitchFamily="18" charset="0"/>
              </a:rPr>
              <a:t> orang yang </a:t>
            </a:r>
            <a:r>
              <a:rPr lang="en-US" sz="3600" dirty="0" err="1">
                <a:solidFill>
                  <a:srgbClr val="FFFF00"/>
                </a:solidFill>
                <a:latin typeface="Lucida Bright" panose="02040602050505020304" pitchFamily="18" charset="0"/>
              </a:rPr>
              <a:t>memiliki</a:t>
            </a:r>
            <a:r>
              <a:rPr lang="en-US" sz="3600" dirty="0">
                <a:solidFill>
                  <a:srgbClr val="FFFF00"/>
                </a:solidFill>
                <a:latin typeface="Lucida Bright" panose="02040602050505020304" pitchFamily="18" charset="0"/>
              </a:rPr>
              <a:t> </a:t>
            </a:r>
            <a:r>
              <a:rPr lang="en-US" sz="3600" dirty="0" err="1">
                <a:solidFill>
                  <a:srgbClr val="FFFF00"/>
                </a:solidFill>
                <a:latin typeface="Lucida Bright" panose="02040602050505020304" pitchFamily="18" charset="0"/>
              </a:rPr>
              <a:t>kekuasaan</a:t>
            </a:r>
            <a:r>
              <a:rPr lang="en-US" sz="3600" dirty="0">
                <a:solidFill>
                  <a:srgbClr val="FFFF00"/>
                </a:solidFill>
                <a:latin typeface="Lucida Bright" panose="02040602050505020304" pitchFamily="18" charset="0"/>
              </a:rPr>
              <a:t>.</a:t>
            </a:r>
            <a:endParaRPr lang="en-US" sz="3600" dirty="0">
              <a:solidFill>
                <a:srgbClr val="FFFF00"/>
              </a:solidFill>
              <a:latin typeface="Mistral" panose="03090702030407020403" pitchFamily="66" charset="0"/>
            </a:endParaRPr>
          </a:p>
        </p:txBody>
      </p:sp>
    </p:spTree>
    <p:extLst>
      <p:ext uri="{BB962C8B-B14F-4D97-AF65-F5344CB8AC3E}">
        <p14:creationId xmlns:p14="http://schemas.microsoft.com/office/powerpoint/2010/main" val="137377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85800" y="258417"/>
            <a:ext cx="10028583" cy="6251713"/>
          </a:xfrm>
        </p:spPr>
        <p:txBody>
          <a:bodyPr anchor="t"/>
          <a:lstStyle/>
          <a:p>
            <a:pPr algn="l"/>
            <a:r>
              <a:rPr lang="en-US" sz="4000" b="1" dirty="0" err="1">
                <a:solidFill>
                  <a:srgbClr val="FF0000"/>
                </a:solidFill>
                <a:latin typeface="Kristen ITC" panose="03050502040202030202" pitchFamily="66" charset="0"/>
              </a:rPr>
              <a:t>Legitimasi</a:t>
            </a:r>
            <a:r>
              <a:rPr lang="en-US" sz="4000" b="1" dirty="0">
                <a:solidFill>
                  <a:srgbClr val="FF0000"/>
                </a:solidFill>
                <a:latin typeface="Kristen ITC" panose="03050502040202030202" pitchFamily="66" charset="0"/>
              </a:rPr>
              <a:t> </a:t>
            </a:r>
            <a:r>
              <a:rPr lang="en-US" sz="4000" b="1" dirty="0" err="1">
                <a:solidFill>
                  <a:srgbClr val="FF0000"/>
                </a:solidFill>
                <a:latin typeface="Kristen ITC" panose="03050502040202030202" pitchFamily="66" charset="0"/>
              </a:rPr>
              <a:t>Kekuasaan</a:t>
            </a:r>
            <a:r>
              <a:rPr lang="en-US" sz="4000" b="1" dirty="0">
                <a:solidFill>
                  <a:srgbClr val="FF0000"/>
                </a:solidFill>
                <a:latin typeface="Kristen ITC" panose="03050502040202030202" pitchFamily="66" charset="0"/>
              </a:rPr>
              <a:t> Negara </a:t>
            </a:r>
            <a:br>
              <a:rPr lang="en-US" sz="2400" dirty="0">
                <a:latin typeface="Kristen ITC" panose="03050502040202030202" pitchFamily="66" charset="0"/>
              </a:rPr>
            </a:br>
            <a:r>
              <a:rPr lang="en-US" sz="2800" dirty="0">
                <a:solidFill>
                  <a:srgbClr val="FFFF00"/>
                </a:solidFill>
                <a:latin typeface="Kristen ITC" panose="03050502040202030202" pitchFamily="66" charset="0"/>
              </a:rPr>
              <a:t>(</a:t>
            </a:r>
            <a:r>
              <a:rPr lang="en-US" sz="2800" dirty="0" err="1">
                <a:solidFill>
                  <a:srgbClr val="FFFF00"/>
                </a:solidFill>
                <a:latin typeface="Kristen ITC" panose="03050502040202030202" pitchFamily="66" charset="0"/>
              </a:rPr>
              <a:t>menurut</a:t>
            </a:r>
            <a:r>
              <a:rPr lang="en-US" sz="2800" dirty="0">
                <a:solidFill>
                  <a:srgbClr val="FFFF00"/>
                </a:solidFill>
                <a:latin typeface="Kristen ITC" panose="03050502040202030202" pitchFamily="66" charset="0"/>
              </a:rPr>
              <a:t> </a:t>
            </a:r>
            <a:r>
              <a:rPr lang="en-US" sz="2800" dirty="0" err="1">
                <a:solidFill>
                  <a:srgbClr val="FFFF00"/>
                </a:solidFill>
                <a:latin typeface="Kristen ITC" panose="03050502040202030202" pitchFamily="66" charset="0"/>
              </a:rPr>
              <a:t>beberapa</a:t>
            </a:r>
            <a:r>
              <a:rPr lang="en-US" sz="2800" dirty="0">
                <a:solidFill>
                  <a:srgbClr val="FFFF00"/>
                </a:solidFill>
                <a:latin typeface="Kristen ITC" panose="03050502040202030202" pitchFamily="66" charset="0"/>
              </a:rPr>
              <a:t> </a:t>
            </a:r>
            <a:r>
              <a:rPr lang="en-US" sz="2800" dirty="0" err="1">
                <a:solidFill>
                  <a:srgbClr val="FFFF00"/>
                </a:solidFill>
                <a:latin typeface="Kristen ITC" panose="03050502040202030202" pitchFamily="66" charset="0"/>
              </a:rPr>
              <a:t>pemikir</a:t>
            </a:r>
            <a:r>
              <a:rPr lang="en-US" sz="2800" dirty="0">
                <a:solidFill>
                  <a:srgbClr val="FFFF00"/>
                </a:solidFill>
                <a:latin typeface="Kristen ITC" panose="03050502040202030202" pitchFamily="66" charset="0"/>
              </a:rPr>
              <a:t>/</a:t>
            </a:r>
            <a:r>
              <a:rPr lang="en-US" sz="2800" dirty="0" err="1">
                <a:solidFill>
                  <a:srgbClr val="FFFF00"/>
                </a:solidFill>
                <a:latin typeface="Kristen ITC" panose="03050502040202030202" pitchFamily="66" charset="0"/>
              </a:rPr>
              <a:t>filusuf</a:t>
            </a:r>
            <a:r>
              <a:rPr lang="en-US" sz="2800" dirty="0">
                <a:solidFill>
                  <a:srgbClr val="FFFF00"/>
                </a:solidFill>
                <a:latin typeface="Kristen ITC" panose="03050502040202030202" pitchFamily="66" charset="0"/>
              </a:rPr>
              <a:t>)</a:t>
            </a:r>
            <a:br>
              <a:rPr lang="en-US" sz="2800" dirty="0">
                <a:solidFill>
                  <a:srgbClr val="FFFF00"/>
                </a:solidFill>
                <a:latin typeface="Kristen ITC" panose="03050502040202030202" pitchFamily="66" charset="0"/>
              </a:rPr>
            </a:br>
            <a:r>
              <a:rPr lang="en-US" sz="2400" dirty="0"/>
              <a:t> </a:t>
            </a:r>
            <a:br>
              <a:rPr lang="en-US" sz="2400" dirty="0"/>
            </a:br>
            <a:r>
              <a:rPr lang="en-US" sz="3200" b="1" dirty="0">
                <a:solidFill>
                  <a:srgbClr val="FFC000"/>
                </a:solidFill>
              </a:rPr>
              <a:t>1. </a:t>
            </a:r>
            <a:r>
              <a:rPr lang="en-US" sz="3200" b="1" dirty="0">
                <a:solidFill>
                  <a:srgbClr val="FFC000"/>
                </a:solidFill>
                <a:latin typeface="Lucida Bright" panose="02040602050505020304" pitchFamily="18" charset="0"/>
              </a:rPr>
              <a:t>PLATO,</a:t>
            </a:r>
            <a:r>
              <a:rPr lang="en-US" sz="3200" b="1" dirty="0">
                <a:latin typeface="Lucida Bright" panose="02040602050505020304" pitchFamily="18" charset="0"/>
              </a:rPr>
              <a:t> </a:t>
            </a:r>
            <a:br>
              <a:rPr lang="en-US" sz="2800" dirty="0">
                <a:latin typeface="Lucida Bright" panose="02040602050505020304" pitchFamily="18" charset="0"/>
              </a:rPr>
            </a:br>
            <a:r>
              <a:rPr lang="en-US" sz="2800" dirty="0" err="1">
                <a:latin typeface="Lucida Bright" panose="02040602050505020304" pitchFamily="18" charset="0"/>
              </a:rPr>
              <a:t>Terpengaruh</a:t>
            </a:r>
            <a:r>
              <a:rPr lang="en-US" sz="2800" dirty="0">
                <a:latin typeface="Lucida Bright" panose="02040602050505020304" pitchFamily="18" charset="0"/>
              </a:rPr>
              <a:t> </a:t>
            </a:r>
            <a:r>
              <a:rPr lang="en-US" sz="2800" dirty="0" err="1">
                <a:solidFill>
                  <a:schemeClr val="accent2">
                    <a:lumMod val="60000"/>
                    <a:lumOff val="40000"/>
                  </a:schemeClr>
                </a:solidFill>
                <a:latin typeface="Lucida Bright" panose="02040602050505020304" pitchFamily="18" charset="0"/>
              </a:rPr>
              <a:t>ajaran</a:t>
            </a:r>
            <a:r>
              <a:rPr lang="en-US" sz="2800" dirty="0">
                <a:solidFill>
                  <a:schemeClr val="accent2">
                    <a:lumMod val="60000"/>
                    <a:lumOff val="40000"/>
                  </a:schemeClr>
                </a:solidFill>
                <a:latin typeface="Lucida Bright" panose="02040602050505020304" pitchFamily="18" charset="0"/>
              </a:rPr>
              <a:t> SOCRATES </a:t>
            </a:r>
            <a:r>
              <a:rPr lang="en-US" sz="2800" dirty="0" err="1">
                <a:latin typeface="Lucida Bright" panose="02040602050505020304" pitchFamily="18" charset="0"/>
              </a:rPr>
              <a:t>bahwa</a:t>
            </a:r>
            <a:r>
              <a:rPr lang="en-US" sz="2800" dirty="0">
                <a:latin typeface="Lucida Bright" panose="02040602050505020304" pitchFamily="18" charset="0"/>
              </a:rPr>
              <a:t> </a:t>
            </a:r>
            <a:r>
              <a:rPr lang="en-US" sz="2800" dirty="0" err="1">
                <a:latin typeface="Lucida Bright" panose="02040602050505020304" pitchFamily="18" charset="0"/>
              </a:rPr>
              <a:t>kebajikan</a:t>
            </a:r>
            <a:r>
              <a:rPr lang="en-US" sz="2800" dirty="0">
                <a:latin typeface="Lucida Bright" panose="02040602050505020304" pitchFamily="18" charset="0"/>
              </a:rPr>
              <a:t> </a:t>
            </a:r>
            <a:r>
              <a:rPr lang="en-US" sz="2800" dirty="0" err="1">
                <a:latin typeface="Lucida Bright" panose="02040602050505020304" pitchFamily="18" charset="0"/>
              </a:rPr>
              <a:t>berisi</a:t>
            </a:r>
            <a:r>
              <a:rPr lang="en-US" sz="2800" dirty="0">
                <a:latin typeface="Lucida Bright" panose="02040602050505020304" pitchFamily="18" charset="0"/>
              </a:rPr>
              <a:t> </a:t>
            </a:r>
            <a:r>
              <a:rPr lang="en-US" sz="2800" dirty="0" err="1">
                <a:latin typeface="Lucida Bright" panose="02040602050505020304" pitchFamily="18" charset="0"/>
              </a:rPr>
              <a:t>pengetahuan</a:t>
            </a:r>
            <a:r>
              <a:rPr lang="en-US" sz="2800" dirty="0">
                <a:latin typeface="Lucida Bright" panose="02040602050505020304" pitchFamily="18" charset="0"/>
              </a:rPr>
              <a:t> </a:t>
            </a:r>
            <a:r>
              <a:rPr lang="en-US" sz="2800" dirty="0" err="1">
                <a:latin typeface="Lucida Bright" panose="02040602050505020304" pitchFamily="18" charset="0"/>
              </a:rPr>
              <a:t>mengenai</a:t>
            </a:r>
            <a:r>
              <a:rPr lang="en-US" sz="2800" dirty="0">
                <a:latin typeface="Lucida Bright" panose="02040602050505020304" pitchFamily="18" charset="0"/>
              </a:rPr>
              <a:t> </a:t>
            </a:r>
            <a:r>
              <a:rPr lang="en-US" sz="2800" dirty="0" err="1">
                <a:latin typeface="Lucida Bright" panose="02040602050505020304" pitchFamily="18" charset="0"/>
              </a:rPr>
              <a:t>hal-hal</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baik</a:t>
            </a:r>
            <a:r>
              <a:rPr lang="en-US" sz="2800" dirty="0">
                <a:latin typeface="Lucida Bright" panose="02040602050505020304" pitchFamily="18" charset="0"/>
              </a:rPr>
              <a:t>, </a:t>
            </a:r>
            <a:r>
              <a:rPr lang="en-US" sz="2800" dirty="0" err="1">
                <a:latin typeface="Lucida Bright" panose="02040602050505020304" pitchFamily="18" charset="0"/>
              </a:rPr>
              <a:t>karena</a:t>
            </a:r>
            <a:r>
              <a:rPr lang="en-US" sz="2800" dirty="0">
                <a:latin typeface="Lucida Bright" panose="02040602050505020304" pitchFamily="18" charset="0"/>
              </a:rPr>
              <a:t> </a:t>
            </a:r>
            <a:r>
              <a:rPr lang="en-US" sz="2800" dirty="0" err="1">
                <a:latin typeface="Lucida Bright" panose="02040602050505020304" pitchFamily="18" charset="0"/>
              </a:rPr>
              <a:t>itu</a:t>
            </a:r>
            <a:r>
              <a:rPr lang="en-US" sz="2800" dirty="0">
                <a:latin typeface="Lucida Bright" panose="02040602050505020304" pitchFamily="18" charset="0"/>
              </a:rPr>
              <a:t> </a:t>
            </a:r>
            <a:r>
              <a:rPr lang="en-US" sz="2800" dirty="0" err="1">
                <a:latin typeface="Lucida Bright" panose="02040602050505020304" pitchFamily="18" charset="0"/>
              </a:rPr>
              <a:t>masalah</a:t>
            </a:r>
            <a:r>
              <a:rPr lang="en-US" sz="2800" dirty="0">
                <a:latin typeface="Lucida Bright" panose="02040602050505020304" pitchFamily="18" charset="0"/>
              </a:rPr>
              <a:t> </a:t>
            </a:r>
            <a:r>
              <a:rPr lang="en-US" sz="2800" dirty="0" err="1">
                <a:latin typeface="Lucida Bright" panose="02040602050505020304" pitchFamily="18" charset="0"/>
              </a:rPr>
              <a:t>bagi</a:t>
            </a:r>
            <a:r>
              <a:rPr lang="en-US" sz="2800" dirty="0">
                <a:latin typeface="Lucida Bright" panose="02040602050505020304" pitchFamily="18" charset="0"/>
              </a:rPr>
              <a:t> </a:t>
            </a:r>
            <a:r>
              <a:rPr lang="en-US" sz="2800" dirty="0" err="1">
                <a:latin typeface="Lucida Bright" panose="02040602050505020304" pitchFamily="18" charset="0"/>
              </a:rPr>
              <a:t>kita</a:t>
            </a:r>
            <a:r>
              <a:rPr lang="en-US" sz="2800" dirty="0">
                <a:latin typeface="Lucida Bright" panose="02040602050505020304" pitchFamily="18" charset="0"/>
              </a:rPr>
              <a:t> </a:t>
            </a:r>
            <a:r>
              <a:rPr lang="en-US" sz="2800" dirty="0" err="1">
                <a:latin typeface="Lucida Bright" panose="02040602050505020304" pitchFamily="18" charset="0"/>
              </a:rPr>
              <a:t>sama</a:t>
            </a:r>
            <a:r>
              <a:rPr lang="en-US" sz="2800" dirty="0">
                <a:latin typeface="Lucida Bright" panose="02040602050505020304" pitchFamily="18" charset="0"/>
              </a:rPr>
              <a:t>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membangun</a:t>
            </a:r>
            <a:r>
              <a:rPr lang="en-US" sz="2800" dirty="0">
                <a:latin typeface="Lucida Bright" panose="02040602050505020304" pitchFamily="18" charset="0"/>
              </a:rPr>
              <a:t> </a:t>
            </a:r>
            <a:r>
              <a:rPr lang="en-US" sz="2800" dirty="0" err="1">
                <a:latin typeface="Lucida Bright" panose="02040602050505020304" pitchFamily="18" charset="0"/>
              </a:rPr>
              <a:t>suatu</a:t>
            </a:r>
            <a:r>
              <a:rPr lang="en-US" sz="2800" dirty="0">
                <a:latin typeface="Lucida Bright" panose="02040602050505020304" pitchFamily="18" charset="0"/>
              </a:rPr>
              <a:t> NEGARA </a:t>
            </a:r>
            <a:r>
              <a:rPr lang="en-US" sz="2800" dirty="0" err="1">
                <a:latin typeface="Lucida Bright" panose="02040602050505020304" pitchFamily="18" charset="0"/>
              </a:rPr>
              <a:t>yg</a:t>
            </a:r>
            <a:r>
              <a:rPr lang="en-US" sz="2800" dirty="0">
                <a:latin typeface="Lucida Bright" panose="02040602050505020304" pitchFamily="18" charset="0"/>
              </a:rPr>
              <a:t> di </a:t>
            </a:r>
            <a:r>
              <a:rPr lang="en-US" sz="2800" dirty="0" err="1">
                <a:latin typeface="Lucida Bright" panose="02040602050505020304" pitchFamily="18" charset="0"/>
              </a:rPr>
              <a:t>dalamnya</a:t>
            </a:r>
            <a:r>
              <a:rPr lang="en-US" sz="2800" dirty="0">
                <a:latin typeface="Lucida Bright" panose="02040602050505020304" pitchFamily="18" charset="0"/>
              </a:rPr>
              <a:t> </a:t>
            </a:r>
            <a:r>
              <a:rPr lang="en-US" sz="2800" dirty="0" err="1">
                <a:latin typeface="Lucida Bright" panose="02040602050505020304" pitchFamily="18" charset="0"/>
              </a:rPr>
              <a:t>semua</a:t>
            </a:r>
            <a:r>
              <a:rPr lang="en-US" sz="2800" dirty="0">
                <a:latin typeface="Lucida Bright" panose="02040602050505020304" pitchFamily="18" charset="0"/>
              </a:rPr>
              <a:t> orang </a:t>
            </a:r>
            <a:r>
              <a:rPr lang="en-US" sz="2800" dirty="0" err="1">
                <a:latin typeface="Lucida Bright" panose="02040602050505020304" pitchFamily="18" charset="0"/>
              </a:rPr>
              <a:t>tertarik</a:t>
            </a:r>
            <a:r>
              <a:rPr lang="en-US" sz="2800" dirty="0">
                <a:latin typeface="Lucida Bright" panose="02040602050505020304" pitchFamily="18" charset="0"/>
              </a:rPr>
              <a:t> pada </a:t>
            </a:r>
            <a:r>
              <a:rPr lang="en-US" sz="2800" dirty="0" err="1">
                <a:latin typeface="Lucida Bright" panose="02040602050505020304" pitchFamily="18" charset="0"/>
              </a:rPr>
              <a:t>kebajikan</a:t>
            </a:r>
            <a:r>
              <a:rPr lang="en-US" sz="2800" dirty="0">
                <a:latin typeface="Lucida Bright" panose="02040602050505020304" pitchFamily="18" charset="0"/>
              </a:rPr>
              <a:t>. </a:t>
            </a:r>
            <a:br>
              <a:rPr lang="en-US" sz="2800" dirty="0">
                <a:latin typeface="Lucida Bright" panose="02040602050505020304" pitchFamily="18" charset="0"/>
              </a:rPr>
            </a:br>
            <a:br>
              <a:rPr lang="en-US" sz="2800" dirty="0">
                <a:latin typeface="Lucida Bright" panose="02040602050505020304" pitchFamily="18" charset="0"/>
              </a:rPr>
            </a:br>
            <a:r>
              <a:rPr lang="en-US" sz="2800" dirty="0" err="1">
                <a:solidFill>
                  <a:schemeClr val="accent2">
                    <a:lumMod val="60000"/>
                    <a:lumOff val="40000"/>
                  </a:schemeClr>
                </a:solidFill>
                <a:latin typeface="Lucida Bright" panose="02040602050505020304" pitchFamily="18" charset="0"/>
              </a:rPr>
              <a:t>Buku</a:t>
            </a:r>
            <a:r>
              <a:rPr lang="en-US" sz="2800" dirty="0">
                <a:solidFill>
                  <a:schemeClr val="accent2">
                    <a:lumMod val="60000"/>
                    <a:lumOff val="40000"/>
                  </a:schemeClr>
                </a:solidFill>
                <a:latin typeface="Lucida Bright" panose="02040602050505020304" pitchFamily="18" charset="0"/>
              </a:rPr>
              <a:t> RES PUBLICA </a:t>
            </a:r>
            <a:r>
              <a:rPr lang="en-US" sz="2800" dirty="0">
                <a:latin typeface="Lucida Bright" panose="02040602050505020304" pitchFamily="18" charset="0"/>
              </a:rPr>
              <a:t>Plato </a:t>
            </a:r>
            <a:r>
              <a:rPr lang="en-US" sz="2800" dirty="0" err="1">
                <a:latin typeface="Lucida Bright" panose="02040602050505020304" pitchFamily="18" charset="0"/>
              </a:rPr>
              <a:t>merupakan</a:t>
            </a:r>
            <a:r>
              <a:rPr lang="en-US" sz="2800" dirty="0">
                <a:latin typeface="Lucida Bright" panose="02040602050505020304" pitchFamily="18" charset="0"/>
              </a:rPr>
              <a:t> </a:t>
            </a:r>
            <a:r>
              <a:rPr lang="en-US" sz="2800" dirty="0" err="1">
                <a:latin typeface="Lucida Bright" panose="02040602050505020304" pitchFamily="18" charset="0"/>
              </a:rPr>
              <a:t>postulat</a:t>
            </a:r>
            <a:r>
              <a:rPr lang="en-US" sz="2800" dirty="0">
                <a:latin typeface="Lucida Bright" panose="02040602050505020304" pitchFamily="18" charset="0"/>
              </a:rPr>
              <a:t> utopia paling </a:t>
            </a:r>
            <a:r>
              <a:rPr lang="en-US" sz="2800" dirty="0" err="1">
                <a:latin typeface="Lucida Bright" panose="02040602050505020304" pitchFamily="18" charset="0"/>
              </a:rPr>
              <a:t>asasi</a:t>
            </a:r>
            <a:r>
              <a:rPr lang="en-US" sz="2800" dirty="0">
                <a:latin typeface="Lucida Bright" panose="02040602050505020304" pitchFamily="18" charset="0"/>
              </a:rPr>
              <a:t>, </a:t>
            </a:r>
            <a:r>
              <a:rPr lang="en-US" sz="2800" dirty="0" err="1">
                <a:latin typeface="Lucida Bright" panose="02040602050505020304" pitchFamily="18" charset="0"/>
              </a:rPr>
              <a:t>dimana</a:t>
            </a:r>
            <a:r>
              <a:rPr lang="en-US" sz="2800" dirty="0">
                <a:latin typeface="Lucida Bright" panose="02040602050505020304" pitchFamily="18" charset="0"/>
              </a:rPr>
              <a:t> </a:t>
            </a:r>
            <a:r>
              <a:rPr lang="en-US" sz="2800" dirty="0" err="1">
                <a:latin typeface="Lucida Bright" panose="02040602050505020304" pitchFamily="18" charset="0"/>
              </a:rPr>
              <a:t>dinyatakan</a:t>
            </a:r>
            <a:r>
              <a:rPr lang="en-US" sz="2800" dirty="0">
                <a:latin typeface="Lucida Bright" panose="02040602050505020304" pitchFamily="18" charset="0"/>
              </a:rPr>
              <a:t> </a:t>
            </a:r>
            <a:r>
              <a:rPr lang="en-US" sz="2800" dirty="0" err="1">
                <a:latin typeface="Lucida Bright" panose="02040602050505020304" pitchFamily="18" charset="0"/>
              </a:rPr>
              <a:t>Mereka</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memiliki</a:t>
            </a:r>
            <a:r>
              <a:rPr lang="en-US" sz="2800" dirty="0">
                <a:latin typeface="Lucida Bright" panose="02040602050505020304" pitchFamily="18" charset="0"/>
              </a:rPr>
              <a:t> </a:t>
            </a:r>
            <a:r>
              <a:rPr lang="en-US" sz="2800" dirty="0" err="1">
                <a:latin typeface="Lucida Bright" panose="02040602050505020304" pitchFamily="18" charset="0"/>
              </a:rPr>
              <a:t>kekuatan</a:t>
            </a:r>
            <a:r>
              <a:rPr lang="en-US" sz="2800" dirty="0">
                <a:latin typeface="Lucida Bright" panose="02040602050505020304" pitchFamily="18" charset="0"/>
              </a:rPr>
              <a:t> </a:t>
            </a:r>
            <a:r>
              <a:rPr lang="en-US" sz="2800" dirty="0" err="1">
                <a:latin typeface="Lucida Bright" panose="02040602050505020304" pitchFamily="18" charset="0"/>
              </a:rPr>
              <a:t>Nalar</a:t>
            </a:r>
            <a:r>
              <a:rPr lang="en-US" sz="2800" dirty="0">
                <a:latin typeface="Lucida Bright" panose="02040602050505020304" pitchFamily="18" charset="0"/>
              </a:rPr>
              <a:t> </a:t>
            </a:r>
            <a:r>
              <a:rPr lang="en-US" sz="2800" dirty="0" err="1">
                <a:latin typeface="Lucida Bright" panose="02040602050505020304" pitchFamily="18" charset="0"/>
              </a:rPr>
              <a:t>terbesar</a:t>
            </a:r>
            <a:r>
              <a:rPr lang="en-US" sz="2800" dirty="0">
                <a:latin typeface="Lucida Bright" panose="02040602050505020304" pitchFamily="18" charset="0"/>
              </a:rPr>
              <a:t> </a:t>
            </a:r>
            <a:r>
              <a:rPr lang="en-US" sz="2800" dirty="0" err="1">
                <a:latin typeface="Lucida Bright" panose="02040602050505020304" pitchFamily="18" charset="0"/>
              </a:rPr>
              <a:t>hendaknya</a:t>
            </a:r>
            <a:r>
              <a:rPr lang="en-US" sz="2800" dirty="0">
                <a:latin typeface="Lucida Bright" panose="02040602050505020304" pitchFamily="18" charset="0"/>
              </a:rPr>
              <a:t> </a:t>
            </a:r>
            <a:r>
              <a:rPr lang="en-US" sz="2800" dirty="0" err="1">
                <a:latin typeface="Lucida Bright" panose="02040602050505020304" pitchFamily="18" charset="0"/>
              </a:rPr>
              <a:t>diberi</a:t>
            </a:r>
            <a:r>
              <a:rPr lang="en-US" sz="2800" dirty="0">
                <a:latin typeface="Lucida Bright" panose="02040602050505020304" pitchFamily="18" charset="0"/>
              </a:rPr>
              <a:t> </a:t>
            </a:r>
            <a:r>
              <a:rPr lang="en-US" sz="2800" dirty="0" err="1">
                <a:latin typeface="Lucida Bright" panose="02040602050505020304" pitchFamily="18" charset="0"/>
              </a:rPr>
              <a:t>kekuasaan</a:t>
            </a:r>
            <a:r>
              <a:rPr lang="en-US" sz="2800" dirty="0">
                <a:latin typeface="Lucida Bright" panose="02040602050505020304" pitchFamily="18" charset="0"/>
              </a:rPr>
              <a:t> </a:t>
            </a:r>
            <a:r>
              <a:rPr lang="en-US" sz="2800" dirty="0" err="1">
                <a:latin typeface="Lucida Bright" panose="02040602050505020304" pitchFamily="18" charset="0"/>
              </a:rPr>
              <a:t>terbesar</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memerintah</a:t>
            </a:r>
            <a:r>
              <a:rPr lang="en-US" sz="2800" dirty="0">
                <a:latin typeface="Lucida Bright" panose="02040602050505020304" pitchFamily="18" charset="0"/>
              </a:rPr>
              <a:t> – Negara Ideal -</a:t>
            </a:r>
            <a:br>
              <a:rPr lang="en-US" sz="2800" dirty="0">
                <a:latin typeface="Lucida Bright" panose="02040602050505020304" pitchFamily="18" charset="0"/>
              </a:rPr>
            </a:br>
            <a:r>
              <a:rPr lang="en-US" sz="2800" dirty="0">
                <a:latin typeface="Lucida Bright" panose="02040602050505020304" pitchFamily="18" charset="0"/>
              </a:rPr>
              <a:t> </a:t>
            </a:r>
          </a:p>
        </p:txBody>
      </p:sp>
    </p:spTree>
    <p:extLst>
      <p:ext uri="{BB962C8B-B14F-4D97-AF65-F5344CB8AC3E}">
        <p14:creationId xmlns:p14="http://schemas.microsoft.com/office/powerpoint/2010/main" val="383425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55983" y="914400"/>
            <a:ext cx="9839739" cy="5615607"/>
          </a:xfrm>
        </p:spPr>
        <p:txBody>
          <a:bodyPr anchor="t"/>
          <a:lstStyle/>
          <a:p>
            <a:pPr algn="l">
              <a:tabLst>
                <a:tab pos="396875" algn="l"/>
              </a:tabLst>
            </a:pPr>
            <a:r>
              <a:rPr lang="en-US" sz="3200" b="1" dirty="0">
                <a:solidFill>
                  <a:srgbClr val="FFC000"/>
                </a:solidFill>
                <a:latin typeface="Lucida Bright" panose="02040602050505020304" pitchFamily="18" charset="0"/>
              </a:rPr>
              <a:t>2. Thomas AQUINAS </a:t>
            </a:r>
            <a:br>
              <a:rPr lang="en-US" sz="2800" dirty="0">
                <a:latin typeface="Lucida Bright" panose="02040602050505020304" pitchFamily="18" charset="0"/>
              </a:rPr>
            </a:br>
            <a:r>
              <a:rPr lang="en-US" sz="2800" dirty="0" err="1">
                <a:latin typeface="Lucida Bright" panose="02040602050505020304" pitchFamily="18" charset="0"/>
              </a:rPr>
              <a:t>Masalah</a:t>
            </a:r>
            <a:r>
              <a:rPr lang="en-US" sz="2800" dirty="0">
                <a:latin typeface="Lucida Bright" panose="02040602050505020304" pitchFamily="18" charset="0"/>
              </a:rPr>
              <a:t> </a:t>
            </a:r>
            <a:r>
              <a:rPr lang="en-US" sz="2800" dirty="0" err="1">
                <a:latin typeface="Lucida Bright" panose="02040602050505020304" pitchFamily="18" charset="0"/>
              </a:rPr>
              <a:t>keadilan</a:t>
            </a:r>
            <a:r>
              <a:rPr lang="en-US" sz="2800" dirty="0">
                <a:latin typeface="Lucida Bright" panose="02040602050505020304" pitchFamily="18" charset="0"/>
              </a:rPr>
              <a:t> </a:t>
            </a:r>
            <a:r>
              <a:rPr lang="en-US" sz="2800" dirty="0" err="1">
                <a:latin typeface="Lucida Bright" panose="02040602050505020304" pitchFamily="18" charset="0"/>
              </a:rPr>
              <a:t>diterjemahkan</a:t>
            </a:r>
            <a:r>
              <a:rPr lang="en-US" sz="2800" dirty="0">
                <a:latin typeface="Lucida Bright" panose="02040602050505020304" pitchFamily="18" charset="0"/>
              </a:rPr>
              <a:t> </a:t>
            </a:r>
            <a:r>
              <a:rPr lang="en-US" sz="2800" dirty="0" err="1">
                <a:latin typeface="Lucida Bright" panose="02040602050505020304" pitchFamily="18" charset="0"/>
              </a:rPr>
              <a:t>ke</a:t>
            </a:r>
            <a:r>
              <a:rPr lang="en-US" sz="2800" dirty="0">
                <a:latin typeface="Lucida Bright" panose="02040602050505020304" pitchFamily="18" charset="0"/>
              </a:rPr>
              <a:t> </a:t>
            </a:r>
            <a:r>
              <a:rPr lang="en-US" sz="2800" dirty="0" err="1">
                <a:latin typeface="Lucida Bright" panose="02040602050505020304" pitchFamily="18" charset="0"/>
              </a:rPr>
              <a:t>dalam</a:t>
            </a:r>
            <a:r>
              <a:rPr lang="en-US" sz="2800" dirty="0">
                <a:latin typeface="Lucida Bright" panose="02040602050505020304" pitchFamily="18" charset="0"/>
              </a:rPr>
              <a:t> </a:t>
            </a:r>
            <a:r>
              <a:rPr lang="en-US" sz="2800" dirty="0" err="1">
                <a:latin typeface="Lucida Bright" panose="02040602050505020304" pitchFamily="18" charset="0"/>
              </a:rPr>
              <a:t>dua</a:t>
            </a:r>
            <a:r>
              <a:rPr lang="en-US" sz="2800" dirty="0">
                <a:latin typeface="Lucida Bright" panose="02040602050505020304" pitchFamily="18" charset="0"/>
              </a:rPr>
              <a:t> </a:t>
            </a:r>
            <a:r>
              <a:rPr lang="en-US" sz="2800" dirty="0" err="1">
                <a:latin typeface="Lucida Bright" panose="02040602050505020304" pitchFamily="18" charset="0"/>
              </a:rPr>
              <a:t>bentuk</a:t>
            </a:r>
            <a:r>
              <a:rPr lang="en-US" sz="2800" dirty="0">
                <a:latin typeface="Lucida Bright" panose="02040602050505020304" pitchFamily="18" charset="0"/>
              </a:rPr>
              <a:t>; </a:t>
            </a:r>
            <a:br>
              <a:rPr lang="en-US" sz="2800" dirty="0">
                <a:latin typeface="Lucida Bright" panose="02040602050505020304" pitchFamily="18" charset="0"/>
              </a:rPr>
            </a:br>
            <a:r>
              <a:rPr lang="en-US" sz="2800" dirty="0">
                <a:latin typeface="Lucida Bright" panose="02040602050505020304" pitchFamily="18" charset="0"/>
              </a:rPr>
              <a:t>a. </a:t>
            </a:r>
            <a:r>
              <a:rPr lang="en-US" sz="2800" dirty="0" err="1">
                <a:latin typeface="Lucida Bright" panose="02040602050505020304" pitchFamily="18" charset="0"/>
              </a:rPr>
              <a:t>Keadilan</a:t>
            </a:r>
            <a:r>
              <a:rPr lang="en-US" sz="2800" dirty="0">
                <a:latin typeface="Lucida Bright" panose="02040602050505020304" pitchFamily="18" charset="0"/>
              </a:rPr>
              <a:t> yang </a:t>
            </a:r>
            <a:r>
              <a:rPr lang="en-US" sz="2800" dirty="0" err="1">
                <a:latin typeface="Lucida Bright" panose="02040602050505020304" pitchFamily="18" charset="0"/>
              </a:rPr>
              <a:t>timbul</a:t>
            </a:r>
            <a:r>
              <a:rPr lang="en-US" sz="2800" dirty="0">
                <a:latin typeface="Lucida Bright" panose="02040602050505020304" pitchFamily="18" charset="0"/>
              </a:rPr>
              <a:t> </a:t>
            </a:r>
            <a:r>
              <a:rPr lang="en-US" sz="2800" dirty="0" err="1">
                <a:latin typeface="Lucida Bright" panose="02040602050505020304" pitchFamily="18" charset="0"/>
              </a:rPr>
              <a:t>dari</a:t>
            </a:r>
            <a:r>
              <a:rPr lang="en-US" sz="2800" dirty="0">
                <a:latin typeface="Lucida Bright" panose="02040602050505020304" pitchFamily="18" charset="0"/>
              </a:rPr>
              <a:t> </a:t>
            </a:r>
            <a:r>
              <a:rPr lang="en-US" sz="2800" dirty="0" err="1">
                <a:latin typeface="Lucida Bright" panose="02040602050505020304" pitchFamily="18" charset="0"/>
              </a:rPr>
              <a:t>transaksi-transaksi</a:t>
            </a:r>
            <a:r>
              <a:rPr lang="en-US" sz="2800" dirty="0">
                <a:latin typeface="Lucida Bright" panose="02040602050505020304" pitchFamily="18" charset="0"/>
              </a:rPr>
              <a:t> </a:t>
            </a:r>
            <a:r>
              <a:rPr lang="en-US" sz="2800" dirty="0" err="1">
                <a:latin typeface="Lucida Bright" panose="02040602050505020304" pitchFamily="18" charset="0"/>
              </a:rPr>
              <a:t>sesuai</a:t>
            </a:r>
            <a:r>
              <a:rPr lang="en-US" sz="2800" dirty="0">
                <a:latin typeface="Lucida Bright" panose="02040602050505020304" pitchFamily="18" charset="0"/>
              </a:rPr>
              <a:t> 	</a:t>
            </a:r>
            <a:r>
              <a:rPr lang="en-US" sz="2800" dirty="0" err="1">
                <a:latin typeface="Lucida Bright" panose="02040602050505020304" pitchFamily="18" charset="0"/>
              </a:rPr>
              <a:t>asas</a:t>
            </a:r>
            <a:r>
              <a:rPr lang="en-US" sz="2800" dirty="0">
                <a:latin typeface="Lucida Bright" panose="02040602050505020304" pitchFamily="18" charset="0"/>
              </a:rPr>
              <a:t> </a:t>
            </a:r>
            <a:r>
              <a:rPr lang="en-US" sz="2800" dirty="0" err="1">
                <a:latin typeface="Lucida Bright" panose="02040602050505020304" pitchFamily="18" charset="0"/>
              </a:rPr>
              <a:t>distribusi</a:t>
            </a:r>
            <a:r>
              <a:rPr lang="en-US" sz="2800" dirty="0">
                <a:latin typeface="Lucida Bright" panose="02040602050505020304" pitchFamily="18" charset="0"/>
              </a:rPr>
              <a:t> pasar.</a:t>
            </a:r>
            <a:br>
              <a:rPr lang="en-US" sz="2800" dirty="0">
                <a:latin typeface="Lucida Bright" panose="02040602050505020304" pitchFamily="18" charset="0"/>
              </a:rPr>
            </a:br>
            <a:r>
              <a:rPr lang="en-US" sz="2800" dirty="0">
                <a:latin typeface="Lucida Bright" panose="02040602050505020304" pitchFamily="18" charset="0"/>
              </a:rPr>
              <a:t>B. </a:t>
            </a:r>
            <a:r>
              <a:rPr lang="en-US" sz="2800" dirty="0" err="1">
                <a:latin typeface="Lucida Bright" panose="02040602050505020304" pitchFamily="18" charset="0"/>
              </a:rPr>
              <a:t>Keadilan</a:t>
            </a:r>
            <a:r>
              <a:rPr lang="en-US" sz="2800" dirty="0">
                <a:latin typeface="Lucida Bright" panose="02040602050505020304" pitchFamily="18" charset="0"/>
              </a:rPr>
              <a:t> yang </a:t>
            </a:r>
            <a:r>
              <a:rPr lang="en-US" sz="2800" dirty="0" err="1">
                <a:latin typeface="Lucida Bright" panose="02040602050505020304" pitchFamily="18" charset="0"/>
              </a:rPr>
              <a:t>wajar</a:t>
            </a:r>
            <a:r>
              <a:rPr lang="en-US" sz="2800" dirty="0">
                <a:latin typeface="Lucida Bright" panose="02040602050505020304" pitchFamily="18" charset="0"/>
              </a:rPr>
              <a:t> </a:t>
            </a:r>
            <a:r>
              <a:rPr lang="en-US" sz="2800" dirty="0" err="1">
                <a:latin typeface="Lucida Bright" panose="02040602050505020304" pitchFamily="18" charset="0"/>
              </a:rPr>
              <a:t>terjadi</a:t>
            </a:r>
            <a:r>
              <a:rPr lang="en-US" sz="2800" dirty="0">
                <a:latin typeface="Lucida Bright" panose="02040602050505020304" pitchFamily="18" charset="0"/>
              </a:rPr>
              <a:t> </a:t>
            </a:r>
            <a:r>
              <a:rPr lang="en-US" sz="2800" dirty="0" err="1">
                <a:latin typeface="Lucida Bright" panose="02040602050505020304" pitchFamily="18" charset="0"/>
              </a:rPr>
              <a:t>bila</a:t>
            </a:r>
            <a:r>
              <a:rPr lang="en-US" sz="2800" dirty="0">
                <a:latin typeface="Lucida Bright" panose="02040602050505020304" pitchFamily="18" charset="0"/>
              </a:rPr>
              <a:t> </a:t>
            </a:r>
            <a:r>
              <a:rPr lang="en-US" sz="2800" dirty="0" err="1">
                <a:latin typeface="Lucida Bright" panose="02040602050505020304" pitchFamily="18" charset="0"/>
              </a:rPr>
              <a:t>seorang</a:t>
            </a:r>
            <a:r>
              <a:rPr lang="en-US" sz="2800" dirty="0">
                <a:latin typeface="Lucida Bright" panose="02040602050505020304" pitchFamily="18" charset="0"/>
              </a:rPr>
              <a:t> </a:t>
            </a:r>
            <a:r>
              <a:rPr lang="en-US" sz="2800" dirty="0" err="1">
                <a:latin typeface="Lucida Bright" panose="02040602050505020304" pitchFamily="18" charset="0"/>
              </a:rPr>
              <a:t>pemimpin</a:t>
            </a:r>
            <a:r>
              <a:rPr lang="en-US" sz="2800" dirty="0">
                <a:latin typeface="Lucida Bright" panose="02040602050505020304" pitchFamily="18" charset="0"/>
              </a:rPr>
              <a:t> 	</a:t>
            </a:r>
            <a:r>
              <a:rPr lang="en-US" sz="2800" dirty="0" err="1">
                <a:latin typeface="Lucida Bright" panose="02040602050505020304" pitchFamily="18" charset="0"/>
              </a:rPr>
              <a:t>memberi</a:t>
            </a:r>
            <a:r>
              <a:rPr lang="en-US" sz="2800" dirty="0">
                <a:latin typeface="Lucida Bright" panose="02040602050505020304" pitchFamily="18" charset="0"/>
              </a:rPr>
              <a:t> pada </a:t>
            </a:r>
            <a:r>
              <a:rPr lang="en-US" sz="2800" dirty="0" err="1">
                <a:latin typeface="Lucida Bright" panose="02040602050505020304" pitchFamily="18" charset="0"/>
              </a:rPr>
              <a:t>tiap</a:t>
            </a:r>
            <a:r>
              <a:rPr lang="en-US" sz="2800" dirty="0">
                <a:latin typeface="Lucida Bright" panose="02040602050505020304" pitchFamily="18" charset="0"/>
              </a:rPr>
              <a:t> orang </a:t>
            </a:r>
            <a:r>
              <a:rPr lang="en-US" sz="2800" dirty="0" err="1">
                <a:latin typeface="Lucida Bright" panose="02040602050505020304" pitchFamily="18" charset="0"/>
              </a:rPr>
              <a:t>apa</a:t>
            </a:r>
            <a:r>
              <a:rPr lang="en-US" sz="2800" dirty="0">
                <a:latin typeface="Lucida Bright" panose="02040602050505020304" pitchFamily="18" charset="0"/>
              </a:rPr>
              <a:t> yang </a:t>
            </a:r>
            <a:r>
              <a:rPr lang="en-US" sz="2800" dirty="0" err="1">
                <a:latin typeface="Lucida Bright" panose="02040602050505020304" pitchFamily="18" charset="0"/>
              </a:rPr>
              <a:t>menjadi</a:t>
            </a:r>
            <a:r>
              <a:rPr lang="en-US" sz="2800" dirty="0">
                <a:latin typeface="Lucida Bright" panose="02040602050505020304" pitchFamily="18" charset="0"/>
              </a:rPr>
              <a:t> </a:t>
            </a:r>
            <a:r>
              <a:rPr lang="en-US" sz="2800" dirty="0" err="1">
                <a:latin typeface="Lucida Bright" panose="02040602050505020304" pitchFamily="18" charset="0"/>
              </a:rPr>
              <a:t>haknya</a:t>
            </a:r>
            <a:r>
              <a:rPr lang="en-US" sz="2800" dirty="0">
                <a:latin typeface="Lucida Bright" panose="02040602050505020304" pitchFamily="18" charset="0"/>
              </a:rPr>
              <a:t> 	</a:t>
            </a:r>
            <a:r>
              <a:rPr lang="en-US" sz="2800" dirty="0" err="1">
                <a:latin typeface="Lucida Bright" panose="02040602050505020304" pitchFamily="18" charset="0"/>
              </a:rPr>
              <a:t>berdasar</a:t>
            </a:r>
            <a:r>
              <a:rPr lang="en-US" sz="2800" dirty="0">
                <a:latin typeface="Lucida Bright" panose="02040602050505020304" pitchFamily="18" charset="0"/>
              </a:rPr>
              <a:t> </a:t>
            </a:r>
            <a:r>
              <a:rPr lang="en-US" sz="2800" dirty="0" err="1">
                <a:latin typeface="Lucida Bright" panose="02040602050505020304" pitchFamily="18" charset="0"/>
              </a:rPr>
              <a:t>pangkat</a:t>
            </a:r>
            <a:r>
              <a:rPr lang="en-US" sz="2800" dirty="0">
                <a:latin typeface="Lucida Bright" panose="02040602050505020304" pitchFamily="18" charset="0"/>
              </a:rPr>
              <a:t>/</a:t>
            </a:r>
            <a:r>
              <a:rPr lang="en-US" sz="2800" dirty="0" err="1">
                <a:latin typeface="Lucida Bright" panose="02040602050505020304" pitchFamily="18" charset="0"/>
              </a:rPr>
              <a:t>peringkat</a:t>
            </a:r>
            <a:r>
              <a:rPr lang="en-US" sz="2800" dirty="0">
                <a:latin typeface="Lucida Bright" panose="02040602050505020304" pitchFamily="18" charset="0"/>
              </a:rPr>
              <a:t>.</a:t>
            </a:r>
            <a:br>
              <a:rPr lang="en-US" sz="2800" dirty="0">
                <a:latin typeface="Lucida Bright" panose="02040602050505020304" pitchFamily="18" charset="0"/>
              </a:rPr>
            </a:br>
            <a:br>
              <a:rPr lang="en-US" sz="2800" dirty="0">
                <a:latin typeface="Lucida Bright" panose="02040602050505020304" pitchFamily="18" charset="0"/>
              </a:rPr>
            </a:br>
            <a:r>
              <a:rPr lang="en-US" sz="2800" dirty="0">
                <a:latin typeface="Lucida Bright" panose="02040602050505020304" pitchFamily="18" charset="0"/>
              </a:rPr>
              <a:t>(</a:t>
            </a:r>
            <a:r>
              <a:rPr lang="en-US" sz="2800" dirty="0" err="1">
                <a:latin typeface="Lucida Bright" panose="02040602050505020304" pitchFamily="18" charset="0"/>
              </a:rPr>
              <a:t>efeknya</a:t>
            </a:r>
            <a:r>
              <a:rPr lang="en-US" sz="2800" dirty="0">
                <a:latin typeface="Lucida Bright" panose="02040602050505020304" pitchFamily="18" charset="0"/>
              </a:rPr>
              <a:t> </a:t>
            </a:r>
            <a:r>
              <a:rPr lang="en-US" sz="2800" dirty="0" err="1">
                <a:latin typeface="Lucida Bright" panose="02040602050505020304" pitchFamily="18" charset="0"/>
              </a:rPr>
              <a:t>terjadi</a:t>
            </a:r>
            <a:r>
              <a:rPr lang="en-US" sz="2800" dirty="0">
                <a:latin typeface="Lucida Bright" panose="02040602050505020304" pitchFamily="18" charset="0"/>
              </a:rPr>
              <a:t> </a:t>
            </a:r>
            <a:r>
              <a:rPr lang="en-US" sz="2800" dirty="0" err="1">
                <a:latin typeface="Lucida Bright" panose="02040602050505020304" pitchFamily="18" charset="0"/>
              </a:rPr>
              <a:t>diskriminatif</a:t>
            </a:r>
            <a:r>
              <a:rPr lang="en-US" sz="2800" dirty="0">
                <a:latin typeface="Lucida Bright" panose="02040602050505020304" pitchFamily="18" charset="0"/>
              </a:rPr>
              <a:t>, </a:t>
            </a:r>
            <a:r>
              <a:rPr lang="en-US" sz="2800" dirty="0" err="1">
                <a:latin typeface="Lucida Bright" panose="02040602050505020304" pitchFamily="18" charset="0"/>
              </a:rPr>
              <a:t>adanya</a:t>
            </a:r>
            <a:r>
              <a:rPr lang="en-US" sz="2800" dirty="0">
                <a:latin typeface="Lucida Bright" panose="02040602050505020304" pitchFamily="18" charset="0"/>
              </a:rPr>
              <a:t> strata </a:t>
            </a:r>
            <a:r>
              <a:rPr lang="en-US" sz="2800" dirty="0" err="1">
                <a:latin typeface="Lucida Bright" panose="02040602050505020304" pitchFamily="18" charset="0"/>
              </a:rPr>
              <a:t>sosial</a:t>
            </a:r>
            <a:r>
              <a:rPr lang="en-US" sz="2800" dirty="0">
                <a:latin typeface="Lucida Bright" panose="02040602050505020304" pitchFamily="18" charset="0"/>
              </a:rPr>
              <a:t>) </a:t>
            </a:r>
            <a:r>
              <a:rPr lang="en-US" sz="2800" dirty="0" err="1">
                <a:latin typeface="Lucida Bright" panose="02040602050505020304" pitchFamily="18" charset="0"/>
              </a:rPr>
              <a:t>saat</a:t>
            </a:r>
            <a:r>
              <a:rPr lang="en-US" sz="2800" dirty="0">
                <a:latin typeface="Lucida Bright" panose="02040602050505020304" pitchFamily="18" charset="0"/>
              </a:rPr>
              <a:t> </a:t>
            </a:r>
            <a:r>
              <a:rPr lang="en-US" sz="2800" dirty="0" err="1">
                <a:latin typeface="Lucida Bright" panose="02040602050505020304" pitchFamily="18" charset="0"/>
              </a:rPr>
              <a:t>itu</a:t>
            </a:r>
            <a:r>
              <a:rPr lang="en-US" sz="2800" dirty="0">
                <a:latin typeface="Lucida Bright" panose="02040602050505020304" pitchFamily="18" charset="0"/>
              </a:rPr>
              <a:t> </a:t>
            </a:r>
            <a:r>
              <a:rPr lang="en-US" sz="2800" dirty="0" err="1">
                <a:latin typeface="Lucida Bright" panose="02040602050505020304" pitchFamily="18" charset="0"/>
              </a:rPr>
              <a:t>ada</a:t>
            </a:r>
            <a:r>
              <a:rPr lang="en-US" sz="2800" dirty="0">
                <a:latin typeface="Lucida Bright" panose="02040602050505020304" pitchFamily="18" charset="0"/>
              </a:rPr>
              <a:t> raja, </a:t>
            </a:r>
            <a:r>
              <a:rPr lang="en-US" sz="2800" dirty="0" err="1">
                <a:latin typeface="Lucida Bright" panose="02040602050505020304" pitchFamily="18" charset="0"/>
              </a:rPr>
              <a:t>bangsawan</a:t>
            </a:r>
            <a:r>
              <a:rPr lang="en-US" sz="2800" dirty="0">
                <a:latin typeface="Lucida Bright" panose="02040602050505020304" pitchFamily="18" charset="0"/>
              </a:rPr>
              <a:t>, ulama, </a:t>
            </a:r>
            <a:r>
              <a:rPr lang="en-US" sz="2800" dirty="0" err="1">
                <a:latin typeface="Lucida Bright" panose="02040602050505020304" pitchFamily="18" charset="0"/>
              </a:rPr>
              <a:t>tuan</a:t>
            </a:r>
            <a:r>
              <a:rPr lang="en-US" sz="2800" dirty="0">
                <a:latin typeface="Lucida Bright" panose="02040602050505020304" pitchFamily="18" charset="0"/>
              </a:rPr>
              <a:t>, dan </a:t>
            </a:r>
            <a:r>
              <a:rPr lang="en-US" sz="2800" dirty="0" err="1">
                <a:latin typeface="Lucida Bright" panose="02040602050505020304" pitchFamily="18" charset="0"/>
              </a:rPr>
              <a:t>budak</a:t>
            </a:r>
            <a:r>
              <a:rPr lang="en-US" sz="2800" dirty="0">
                <a:latin typeface="Lucida Bright" panose="02040602050505020304" pitchFamily="18" charset="0"/>
              </a:rPr>
              <a:t>.</a:t>
            </a:r>
            <a:br>
              <a:rPr lang="en-US" sz="2800" dirty="0">
                <a:latin typeface="Lucida Bright" panose="02040602050505020304" pitchFamily="18" charset="0"/>
              </a:rPr>
            </a:br>
            <a:endParaRPr lang="en-US" sz="2800" dirty="0">
              <a:latin typeface="Lucida Bright" panose="02040602050505020304" pitchFamily="18" charset="0"/>
            </a:endParaRPr>
          </a:p>
        </p:txBody>
      </p:sp>
    </p:spTree>
    <p:extLst>
      <p:ext uri="{BB962C8B-B14F-4D97-AF65-F5344CB8AC3E}">
        <p14:creationId xmlns:p14="http://schemas.microsoft.com/office/powerpoint/2010/main" val="61795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85800" y="1222513"/>
            <a:ext cx="9134061" cy="5158409"/>
          </a:xfrm>
        </p:spPr>
        <p:txBody>
          <a:bodyPr anchor="t"/>
          <a:lstStyle/>
          <a:p>
            <a:pPr algn="l">
              <a:tabLst>
                <a:tab pos="396875" algn="l"/>
              </a:tabLst>
            </a:pPr>
            <a:r>
              <a:rPr lang="en-US" sz="2800" dirty="0">
                <a:solidFill>
                  <a:srgbClr val="FFFF00"/>
                </a:solidFill>
                <a:latin typeface="Lucida Bright" panose="02040602050505020304" pitchFamily="18" charset="0"/>
              </a:rPr>
              <a:t>Thomas Aquinas </a:t>
            </a:r>
            <a:r>
              <a:rPr lang="en-US" sz="2800" dirty="0" err="1">
                <a:solidFill>
                  <a:srgbClr val="90C226"/>
                </a:solidFill>
                <a:latin typeface="Lucida Bright" panose="02040602050505020304" pitchFamily="18" charset="0"/>
              </a:rPr>
              <a:t>membedakan</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jenis</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hukum</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menjadi</a:t>
            </a:r>
            <a:r>
              <a:rPr lang="en-US" sz="2800" dirty="0">
                <a:solidFill>
                  <a:srgbClr val="90C226"/>
                </a:solidFill>
                <a:latin typeface="Lucida Bright" panose="02040602050505020304" pitchFamily="18" charset="0"/>
              </a:rPr>
              <a:t> 3 (</a:t>
            </a:r>
            <a:r>
              <a:rPr lang="en-US" sz="2800" dirty="0" err="1">
                <a:solidFill>
                  <a:srgbClr val="90C226"/>
                </a:solidFill>
                <a:latin typeface="Lucida Bright" panose="02040602050505020304" pitchFamily="18" charset="0"/>
              </a:rPr>
              <a:t>tiga</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yaitu</a:t>
            </a:r>
            <a:r>
              <a:rPr lang="en-US" sz="2800" dirty="0">
                <a:solidFill>
                  <a:srgbClr val="90C226"/>
                </a:solidFill>
                <a:latin typeface="Lucida Bright" panose="02040602050505020304" pitchFamily="18" charset="0"/>
              </a:rPr>
              <a:t> :</a:t>
            </a:r>
            <a:br>
              <a:rPr lang="en-US" sz="2800" dirty="0">
                <a:solidFill>
                  <a:srgbClr val="90C226"/>
                </a:solidFill>
                <a:latin typeface="Lucida Bright" panose="02040602050505020304" pitchFamily="18" charset="0"/>
              </a:rPr>
            </a:br>
            <a:br>
              <a:rPr lang="en-US" sz="2800" dirty="0">
                <a:solidFill>
                  <a:srgbClr val="90C226"/>
                </a:solidFill>
                <a:latin typeface="Lucida Bright" panose="02040602050505020304" pitchFamily="18" charset="0"/>
              </a:rPr>
            </a:br>
            <a:r>
              <a:rPr lang="en-US" sz="2800" dirty="0">
                <a:solidFill>
                  <a:srgbClr val="90C226"/>
                </a:solidFill>
                <a:latin typeface="Lucida Bright" panose="02040602050505020304" pitchFamily="18" charset="0"/>
              </a:rPr>
              <a:t>a. </a:t>
            </a:r>
            <a:r>
              <a:rPr lang="en-US" sz="2800" dirty="0" err="1">
                <a:solidFill>
                  <a:srgbClr val="FF0000"/>
                </a:solidFill>
                <a:latin typeface="Lucida Bright" panose="02040602050505020304" pitchFamily="18" charset="0"/>
              </a:rPr>
              <a:t>Hukum</a:t>
            </a:r>
            <a:r>
              <a:rPr lang="en-US" sz="2800" dirty="0">
                <a:solidFill>
                  <a:srgbClr val="FF0000"/>
                </a:solidFill>
                <a:latin typeface="Lucida Bright" panose="02040602050505020304" pitchFamily="18" charset="0"/>
              </a:rPr>
              <a:t> Abadi (Lex Eternal) </a:t>
            </a:r>
            <a:r>
              <a:rPr lang="en-US" sz="2800" dirty="0" err="1">
                <a:solidFill>
                  <a:srgbClr val="90C226"/>
                </a:solidFill>
                <a:latin typeface="Lucida Bright" panose="02040602050505020304" pitchFamily="18" charset="0"/>
              </a:rPr>
              <a:t>yaitu</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Hukum</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Tuhan</a:t>
            </a:r>
            <a:br>
              <a:rPr lang="en-US" sz="2800" dirty="0">
                <a:solidFill>
                  <a:srgbClr val="90C226"/>
                </a:solidFill>
                <a:latin typeface="Lucida Bright" panose="02040602050505020304" pitchFamily="18" charset="0"/>
              </a:rPr>
            </a:br>
            <a:r>
              <a:rPr lang="en-US" sz="2800" dirty="0">
                <a:solidFill>
                  <a:srgbClr val="90C226"/>
                </a:solidFill>
                <a:latin typeface="Lucida Bright" panose="02040602050505020304" pitchFamily="18" charset="0"/>
              </a:rPr>
              <a:t>b. </a:t>
            </a:r>
            <a:r>
              <a:rPr lang="en-US" sz="2800" dirty="0" err="1">
                <a:solidFill>
                  <a:srgbClr val="FF0000"/>
                </a:solidFill>
                <a:latin typeface="Lucida Bright" panose="02040602050505020304" pitchFamily="18" charset="0"/>
              </a:rPr>
              <a:t>Hukum</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Kodrat</a:t>
            </a:r>
            <a:r>
              <a:rPr lang="en-US" sz="2800" dirty="0">
                <a:solidFill>
                  <a:srgbClr val="FF0000"/>
                </a:solidFill>
                <a:latin typeface="Lucida Bright" panose="02040602050505020304" pitchFamily="18" charset="0"/>
              </a:rPr>
              <a:t> (Lex Naturalis) </a:t>
            </a:r>
            <a:r>
              <a:rPr lang="en-US" sz="2800" dirty="0" err="1">
                <a:solidFill>
                  <a:srgbClr val="90C226"/>
                </a:solidFill>
                <a:latin typeface="Lucida Bright" panose="02040602050505020304" pitchFamily="18" charset="0"/>
              </a:rPr>
              <a:t>manusia</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hidup</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sesuai</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kodratnya</a:t>
            </a:r>
            <a:br>
              <a:rPr lang="en-US" sz="2800" dirty="0">
                <a:solidFill>
                  <a:srgbClr val="90C226"/>
                </a:solidFill>
                <a:latin typeface="Lucida Bright" panose="02040602050505020304" pitchFamily="18" charset="0"/>
              </a:rPr>
            </a:br>
            <a:r>
              <a:rPr lang="en-US" sz="2800" dirty="0">
                <a:solidFill>
                  <a:srgbClr val="90C226"/>
                </a:solidFill>
                <a:latin typeface="Lucida Bright" panose="02040602050505020304" pitchFamily="18" charset="0"/>
              </a:rPr>
              <a:t>c. </a:t>
            </a:r>
            <a:r>
              <a:rPr lang="en-US" sz="2800" dirty="0" err="1">
                <a:solidFill>
                  <a:srgbClr val="FF0000"/>
                </a:solidFill>
                <a:latin typeface="Lucida Bright" panose="02040602050505020304" pitchFamily="18" charset="0"/>
              </a:rPr>
              <a:t>Hukum</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buatan</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manusia</a:t>
            </a:r>
            <a:r>
              <a:rPr lang="en-US" sz="2800" dirty="0">
                <a:solidFill>
                  <a:srgbClr val="FF0000"/>
                </a:solidFill>
                <a:latin typeface="Lucida Bright" panose="02040602050505020304" pitchFamily="18" charset="0"/>
              </a:rPr>
              <a:t> (Lex Humana) </a:t>
            </a:r>
            <a:r>
              <a:rPr lang="en-US" sz="2800" dirty="0" err="1">
                <a:solidFill>
                  <a:srgbClr val="90C226"/>
                </a:solidFill>
                <a:latin typeface="Lucida Bright" panose="02040602050505020304" pitchFamily="18" charset="0"/>
              </a:rPr>
              <a:t>menjadi</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norma</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dalam</a:t>
            </a:r>
            <a:r>
              <a:rPr lang="en-US" sz="2800" dirty="0">
                <a:solidFill>
                  <a:srgbClr val="90C226"/>
                </a:solidFill>
                <a:latin typeface="Lucida Bright" panose="02040602050505020304" pitchFamily="18" charset="0"/>
              </a:rPr>
              <a:t> </a:t>
            </a:r>
            <a:r>
              <a:rPr lang="en-US" sz="2800" dirty="0" err="1">
                <a:solidFill>
                  <a:srgbClr val="90C226"/>
                </a:solidFill>
                <a:latin typeface="Lucida Bright" panose="02040602050505020304" pitchFamily="18" charset="0"/>
              </a:rPr>
              <a:t>masyarakat</a:t>
            </a:r>
            <a:r>
              <a:rPr lang="en-US" sz="2800" dirty="0">
                <a:solidFill>
                  <a:srgbClr val="90C226"/>
                </a:solidFill>
                <a:latin typeface="Lucida Bright" panose="02040602050505020304" pitchFamily="18" charset="0"/>
              </a:rPr>
              <a:t>.</a:t>
            </a:r>
            <a:br>
              <a:rPr lang="en-US" sz="2800" dirty="0">
                <a:solidFill>
                  <a:srgbClr val="90C226"/>
                </a:solidFill>
                <a:latin typeface="Lucida Bright" panose="02040602050505020304" pitchFamily="18" charset="0"/>
              </a:rPr>
            </a:br>
            <a:endParaRPr lang="en-US" sz="2800" dirty="0">
              <a:latin typeface="Lucida Bright" panose="02040602050505020304" pitchFamily="18" charset="0"/>
            </a:endParaRPr>
          </a:p>
        </p:txBody>
      </p:sp>
    </p:spTree>
    <p:extLst>
      <p:ext uri="{BB962C8B-B14F-4D97-AF65-F5344CB8AC3E}">
        <p14:creationId xmlns:p14="http://schemas.microsoft.com/office/powerpoint/2010/main" val="257023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675861" y="576469"/>
            <a:ext cx="9581322" cy="6082747"/>
          </a:xfrm>
        </p:spPr>
        <p:txBody>
          <a:bodyPr anchor="t"/>
          <a:lstStyle/>
          <a:p>
            <a:pPr algn="l">
              <a:tabLst>
                <a:tab pos="396875" algn="l"/>
              </a:tabLst>
            </a:pPr>
            <a:r>
              <a:rPr lang="en-US" sz="3600" b="1" dirty="0">
                <a:solidFill>
                  <a:srgbClr val="FFFF00"/>
                </a:solidFill>
                <a:latin typeface="Lucida Bright" panose="02040602050505020304" pitchFamily="18" charset="0"/>
              </a:rPr>
              <a:t>3. MACHIAVELLI</a:t>
            </a:r>
            <a:br>
              <a:rPr lang="en-US" sz="2800" dirty="0">
                <a:latin typeface="Lucida Bright" panose="02040602050505020304" pitchFamily="18" charset="0"/>
              </a:rPr>
            </a:br>
            <a:r>
              <a:rPr lang="en-US" sz="3200" b="1" dirty="0">
                <a:latin typeface="Lucida Bright" panose="02040602050505020304" pitchFamily="18" charset="0"/>
              </a:rPr>
              <a:t>&gt; </a:t>
            </a:r>
            <a:r>
              <a:rPr lang="en-US" sz="2800" dirty="0" err="1">
                <a:latin typeface="Lucida Bright" panose="02040602050505020304" pitchFamily="18" charset="0"/>
              </a:rPr>
              <a:t>Niccollo</a:t>
            </a:r>
            <a:r>
              <a:rPr lang="en-US" sz="2800" dirty="0">
                <a:latin typeface="Lucida Bright" panose="02040602050505020304" pitchFamily="18" charset="0"/>
              </a:rPr>
              <a:t> MACHIAVELLI (</a:t>
            </a:r>
            <a:r>
              <a:rPr lang="en-US" sz="2800" dirty="0" err="1">
                <a:latin typeface="Lucida Bright" panose="02040602050505020304" pitchFamily="18" charset="0"/>
              </a:rPr>
              <a:t>Filsafat</a:t>
            </a:r>
            <a:r>
              <a:rPr lang="en-US" sz="2800" dirty="0">
                <a:latin typeface="Lucida Bright" panose="02040602050505020304" pitchFamily="18" charset="0"/>
              </a:rPr>
              <a:t> </a:t>
            </a:r>
            <a:r>
              <a:rPr lang="en-US" sz="2800" dirty="0" err="1">
                <a:latin typeface="Lucida Bright" panose="02040602050505020304" pitchFamily="18" charset="0"/>
              </a:rPr>
              <a:t>Politik</a:t>
            </a:r>
            <a:r>
              <a:rPr lang="en-US" sz="2800" dirty="0">
                <a:latin typeface="Lucida Bright" panose="02040602050505020304" pitchFamily="18" charset="0"/>
              </a:rPr>
              <a:t>), </a:t>
            </a:r>
            <a:r>
              <a:rPr lang="en-US" sz="2800" dirty="0" err="1">
                <a:solidFill>
                  <a:srgbClr val="FFFF00"/>
                </a:solidFill>
                <a:latin typeface="Lucida Bright" panose="02040602050505020304" pitchFamily="18" charset="0"/>
              </a:rPr>
              <a:t>sebelum</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penguasa</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dpt</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berbuat</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bagi</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kesejahteraan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rakyatnya</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pertama-tama</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yg</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harus</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dilakukan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adalah</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menyelamatkan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kekuasaan</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itu</a:t>
            </a:r>
            <a:r>
              <a:rPr lang="en-US" sz="2800" dirty="0">
                <a:solidFill>
                  <a:srgbClr val="FFFF00"/>
                </a:solidFill>
                <a:latin typeface="Lucida Bright" panose="02040602050505020304" pitchFamily="18" charset="0"/>
              </a:rPr>
              <a:t> </a:t>
            </a:r>
            <a:r>
              <a:rPr lang="en-US" sz="2800" dirty="0" err="1">
                <a:solidFill>
                  <a:srgbClr val="FFFF00"/>
                </a:solidFill>
                <a:latin typeface="Lucida Bright" panose="02040602050505020304" pitchFamily="18" charset="0"/>
              </a:rPr>
              <a:t>sendiri</a:t>
            </a:r>
            <a:r>
              <a:rPr lang="en-US" sz="2800" dirty="0">
                <a:solidFill>
                  <a:srgbClr val="FFFF00"/>
                </a:solidFill>
                <a:latin typeface="Lucida Bright" panose="02040602050505020304" pitchFamily="18" charset="0"/>
              </a:rPr>
              <a:t>.</a:t>
            </a:r>
            <a:br>
              <a:rPr lang="en-US" sz="2800" dirty="0">
                <a:solidFill>
                  <a:srgbClr val="FFFF00"/>
                </a:solidFill>
                <a:latin typeface="Lucida Bright" panose="02040602050505020304" pitchFamily="18" charset="0"/>
              </a:rPr>
            </a:br>
            <a:r>
              <a:rPr lang="en-US" sz="3200" b="1" dirty="0">
                <a:latin typeface="Lucida Bright" panose="02040602050505020304" pitchFamily="18" charset="0"/>
              </a:rPr>
              <a:t>&gt; </a:t>
            </a:r>
            <a:r>
              <a:rPr lang="en-US" sz="2800" dirty="0" err="1">
                <a:latin typeface="Lucida Bright" panose="02040602050505020304" pitchFamily="18" charset="0"/>
              </a:rPr>
              <a:t>Niccollo</a:t>
            </a:r>
            <a:r>
              <a:rPr lang="en-US" sz="3200" b="1" dirty="0">
                <a:latin typeface="Lucida Bright" panose="02040602050505020304" pitchFamily="18" charset="0"/>
              </a:rPr>
              <a:t> </a:t>
            </a:r>
            <a:r>
              <a:rPr lang="en-US" sz="2800" dirty="0">
                <a:latin typeface="Lucida Bright" panose="02040602050505020304" pitchFamily="18" charset="0"/>
              </a:rPr>
              <a:t>Machiavelli </a:t>
            </a:r>
            <a:r>
              <a:rPr lang="en-US" sz="2800" dirty="0" err="1">
                <a:latin typeface="Lucida Bright" panose="02040602050505020304" pitchFamily="18" charset="0"/>
              </a:rPr>
              <a:t>mendambakan</a:t>
            </a:r>
            <a:r>
              <a:rPr lang="en-US" sz="2800" dirty="0">
                <a:latin typeface="Lucida Bright" panose="02040602050505020304" pitchFamily="18" charset="0"/>
              </a:rPr>
              <a:t> Negara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kuat</a:t>
            </a:r>
            <a:r>
              <a:rPr lang="en-US" sz="2800" dirty="0">
                <a:latin typeface="Lucida Bright" panose="02040602050505020304" pitchFamily="18" charset="0"/>
              </a:rPr>
              <a:t> 	dan </a:t>
            </a:r>
            <a:r>
              <a:rPr lang="en-US" sz="2800" dirty="0" err="1">
                <a:latin typeface="Lucida Bright" panose="02040602050505020304" pitchFamily="18" charset="0"/>
              </a:rPr>
              <a:t>tidak</a:t>
            </a:r>
            <a:r>
              <a:rPr lang="en-US" sz="2800" dirty="0">
                <a:latin typeface="Lucida Bright" panose="02040602050505020304" pitchFamily="18" charset="0"/>
              </a:rPr>
              <a:t> </a:t>
            </a:r>
            <a:r>
              <a:rPr lang="en-US" sz="2800" dirty="0" err="1">
                <a:latin typeface="Lucida Bright" panose="02040602050505020304" pitchFamily="18" charset="0"/>
              </a:rPr>
              <a:t>selalu</a:t>
            </a:r>
            <a:r>
              <a:rPr lang="en-US" sz="2800" dirty="0">
                <a:latin typeface="Lucida Bright" panose="02040602050505020304" pitchFamily="18" charset="0"/>
              </a:rPr>
              <a:t> </a:t>
            </a:r>
            <a:r>
              <a:rPr lang="en-US" sz="2800" dirty="0" err="1">
                <a:latin typeface="Lucida Bright" panose="02040602050505020304" pitchFamily="18" charset="0"/>
              </a:rPr>
              <a:t>dirongrong</a:t>
            </a:r>
            <a:r>
              <a:rPr lang="en-US" sz="2800" dirty="0">
                <a:latin typeface="Lucida Bright" panose="02040602050505020304" pitchFamily="18" charset="0"/>
              </a:rPr>
              <a:t> </a:t>
            </a:r>
            <a:r>
              <a:rPr lang="en-US" sz="2800" dirty="0" err="1">
                <a:latin typeface="Lucida Bright" panose="02040602050505020304" pitchFamily="18" charset="0"/>
              </a:rPr>
              <a:t>tindakan</a:t>
            </a:r>
            <a:r>
              <a:rPr lang="en-US" sz="2800" dirty="0">
                <a:latin typeface="Lucida Bright" panose="02040602050505020304" pitchFamily="18" charset="0"/>
              </a:rPr>
              <a:t> </a:t>
            </a:r>
            <a:r>
              <a:rPr lang="en-US" sz="2800" dirty="0" err="1">
                <a:latin typeface="Lucida Bright" panose="02040602050505020304" pitchFamily="18" charset="0"/>
              </a:rPr>
              <a:t>korup</a:t>
            </a:r>
            <a:r>
              <a:rPr lang="en-US" sz="2800" dirty="0">
                <a:latin typeface="Lucida Bright" panose="02040602050505020304" pitchFamily="18" charset="0"/>
              </a:rPr>
              <a:t> dan 	Negara </a:t>
            </a:r>
            <a:r>
              <a:rPr lang="en-US" sz="2800" dirty="0" err="1">
                <a:latin typeface="Lucida Bright" panose="02040602050505020304" pitchFamily="18" charset="0"/>
              </a:rPr>
              <a:t>merupakan</a:t>
            </a:r>
            <a:r>
              <a:rPr lang="en-US" sz="2800" dirty="0">
                <a:latin typeface="Lucida Bright" panose="02040602050505020304" pitchFamily="18" charset="0"/>
              </a:rPr>
              <a:t> </a:t>
            </a:r>
            <a:r>
              <a:rPr lang="en-US" sz="2800" dirty="0" err="1">
                <a:latin typeface="Lucida Bright" panose="02040602050505020304" pitchFamily="18" charset="0"/>
              </a:rPr>
              <a:t>pusat</a:t>
            </a:r>
            <a:r>
              <a:rPr lang="en-US" sz="2800" dirty="0">
                <a:latin typeface="Lucida Bright" panose="02040602050505020304" pitchFamily="18" charset="0"/>
              </a:rPr>
              <a:t> </a:t>
            </a:r>
            <a:r>
              <a:rPr lang="en-US" sz="2800" dirty="0" err="1">
                <a:latin typeface="Lucida Bright" panose="02040602050505020304" pitchFamily="18" charset="0"/>
              </a:rPr>
              <a:t>kekuasaan</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sepenuhnya</a:t>
            </a:r>
            <a:r>
              <a:rPr lang="en-US" sz="2800" dirty="0">
                <a:latin typeface="Lucida Bright" panose="02040602050505020304" pitchFamily="18" charset="0"/>
              </a:rPr>
              <a:t> 	di </a:t>
            </a:r>
            <a:r>
              <a:rPr lang="en-US" sz="2800" dirty="0" err="1">
                <a:latin typeface="Lucida Bright" panose="02040602050505020304" pitchFamily="18" charset="0"/>
              </a:rPr>
              <a:t>dukung</a:t>
            </a:r>
            <a:r>
              <a:rPr lang="en-US" sz="2800" dirty="0">
                <a:latin typeface="Lucida Bright" panose="02040602050505020304" pitchFamily="18" charset="0"/>
              </a:rPr>
              <a:t> </a:t>
            </a:r>
            <a:r>
              <a:rPr lang="en-US" sz="2800" dirty="0" err="1">
                <a:latin typeface="Lucida Bright" panose="02040602050505020304" pitchFamily="18" charset="0"/>
              </a:rPr>
              <a:t>rakyat</a:t>
            </a:r>
            <a:r>
              <a:rPr lang="en-US" sz="2800" dirty="0">
                <a:latin typeface="Lucida Bright" panose="02040602050505020304" pitchFamily="18" charset="0"/>
              </a:rPr>
              <a:t>.</a:t>
            </a:r>
            <a:br>
              <a:rPr lang="en-US" sz="2800" dirty="0">
                <a:latin typeface="Lucida Bright" panose="02040602050505020304" pitchFamily="18" charset="0"/>
              </a:rPr>
            </a:br>
            <a:r>
              <a:rPr lang="en-US" sz="3200" b="1" dirty="0">
                <a:latin typeface="Lucida Bright" panose="02040602050505020304" pitchFamily="18" charset="0"/>
              </a:rPr>
              <a:t>&gt; </a:t>
            </a:r>
            <a:r>
              <a:rPr lang="en-US" sz="2800" dirty="0" err="1">
                <a:solidFill>
                  <a:srgbClr val="FF0000"/>
                </a:solidFill>
                <a:latin typeface="Lucida Bright" panose="02040602050505020304" pitchFamily="18" charset="0"/>
              </a:rPr>
              <a:t>Kaidah</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Etika</a:t>
            </a:r>
            <a:r>
              <a:rPr lang="en-US" sz="2800" dirty="0">
                <a:solidFill>
                  <a:srgbClr val="FF0000"/>
                </a:solidFill>
                <a:latin typeface="Lucida Bright" panose="02040602050505020304" pitchFamily="18" charset="0"/>
              </a:rPr>
              <a:t> </a:t>
            </a:r>
            <a:r>
              <a:rPr lang="en-US" sz="2800" dirty="0" err="1">
                <a:solidFill>
                  <a:srgbClr val="FF0000"/>
                </a:solidFill>
                <a:latin typeface="Lucida Bright" panose="02040602050505020304" pitchFamily="18" charset="0"/>
              </a:rPr>
              <a:t>Politik</a:t>
            </a:r>
            <a:r>
              <a:rPr lang="en-US" sz="2800" dirty="0">
                <a:solidFill>
                  <a:srgbClr val="FF0000"/>
                </a:solidFill>
                <a:latin typeface="Lucida Bright" panose="02040602050505020304" pitchFamily="18" charset="0"/>
              </a:rPr>
              <a:t> yang </a:t>
            </a:r>
            <a:r>
              <a:rPr lang="en-US" sz="2800" dirty="0" err="1">
                <a:solidFill>
                  <a:srgbClr val="FF0000"/>
                </a:solidFill>
                <a:latin typeface="Lucida Bright" panose="02040602050505020304" pitchFamily="18" charset="0"/>
              </a:rPr>
              <a:t>dianut</a:t>
            </a:r>
            <a:r>
              <a:rPr lang="en-US" sz="2800" dirty="0">
                <a:solidFill>
                  <a:srgbClr val="FF0000"/>
                </a:solidFill>
                <a:latin typeface="Lucida Bright" panose="02040602050505020304" pitchFamily="18" charset="0"/>
              </a:rPr>
              <a:t> oleh Machiavelli : 	</a:t>
            </a:r>
            <a:r>
              <a:rPr lang="en-US" sz="2800" dirty="0">
                <a:latin typeface="Lucida Bright" panose="02040602050505020304" pitchFamily="18" charset="0"/>
              </a:rPr>
              <a:t>“</a:t>
            </a:r>
            <a:r>
              <a:rPr lang="en-US" sz="2800" dirty="0" err="1">
                <a:latin typeface="Lucida Bright" panose="02040602050505020304" pitchFamily="18" charset="0"/>
              </a:rPr>
              <a:t>Apa</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baik</a:t>
            </a:r>
            <a:r>
              <a:rPr lang="en-US" sz="2800" dirty="0">
                <a:latin typeface="Lucida Bright" panose="02040602050505020304" pitchFamily="18" charset="0"/>
              </a:rPr>
              <a:t> </a:t>
            </a:r>
            <a:r>
              <a:rPr lang="en-US" sz="2800" dirty="0" err="1">
                <a:latin typeface="Lucida Bright" panose="02040602050505020304" pitchFamily="18" charset="0"/>
              </a:rPr>
              <a:t>adalah</a:t>
            </a:r>
            <a:r>
              <a:rPr lang="en-US" sz="2800" dirty="0">
                <a:latin typeface="Lucida Bright" panose="02040602050505020304" pitchFamily="18" charset="0"/>
              </a:rPr>
              <a:t> </a:t>
            </a:r>
            <a:r>
              <a:rPr lang="en-US" sz="2800" dirty="0" err="1">
                <a:latin typeface="Lucida Bright" panose="02040602050505020304" pitchFamily="18" charset="0"/>
              </a:rPr>
              <a:t>segala</a:t>
            </a:r>
            <a:r>
              <a:rPr lang="en-US" sz="2800" dirty="0">
                <a:latin typeface="Lucida Bright" panose="02040602050505020304" pitchFamily="18" charset="0"/>
              </a:rPr>
              <a:t> </a:t>
            </a:r>
            <a:r>
              <a:rPr lang="en-US" sz="2800" dirty="0" err="1">
                <a:latin typeface="Lucida Bright" panose="02040602050505020304" pitchFamily="18" charset="0"/>
              </a:rPr>
              <a:t>sesuatu</a:t>
            </a:r>
            <a:r>
              <a:rPr lang="en-US" sz="2800" dirty="0">
                <a:latin typeface="Lucida Bright" panose="02040602050505020304" pitchFamily="18" charset="0"/>
              </a:rPr>
              <a:t> </a:t>
            </a:r>
            <a:r>
              <a:rPr lang="en-US" sz="2800" dirty="0" err="1">
                <a:latin typeface="Lucida Bright" panose="02040602050505020304" pitchFamily="18" charset="0"/>
              </a:rPr>
              <a:t>yg</a:t>
            </a:r>
            <a:r>
              <a:rPr lang="en-US" sz="2800" dirty="0">
                <a:latin typeface="Lucida Bright" panose="02040602050505020304" pitchFamily="18" charset="0"/>
              </a:rPr>
              <a:t> </a:t>
            </a:r>
            <a:r>
              <a:rPr lang="en-US" sz="2800" dirty="0" err="1">
                <a:latin typeface="Lucida Bright" panose="02040602050505020304" pitchFamily="18" charset="0"/>
              </a:rPr>
              <a:t>mampu</a:t>
            </a:r>
            <a:r>
              <a:rPr lang="en-US" sz="2800" dirty="0">
                <a:latin typeface="Lucida Bright" panose="02040602050505020304" pitchFamily="18" charset="0"/>
              </a:rPr>
              <a:t> 	</a:t>
            </a:r>
            <a:r>
              <a:rPr lang="en-US" sz="2800" dirty="0" err="1">
                <a:latin typeface="Lucida Bright" panose="02040602050505020304" pitchFamily="18" charset="0"/>
              </a:rPr>
              <a:t>menunjang</a:t>
            </a:r>
            <a:r>
              <a:rPr lang="en-US" sz="2800" dirty="0">
                <a:latin typeface="Lucida Bright" panose="02040602050505020304" pitchFamily="18" charset="0"/>
              </a:rPr>
              <a:t> </a:t>
            </a:r>
            <a:r>
              <a:rPr lang="en-US" sz="2800" dirty="0" err="1">
                <a:latin typeface="Lucida Bright" panose="02040602050505020304" pitchFamily="18" charset="0"/>
              </a:rPr>
              <a:t>kekuasan</a:t>
            </a:r>
            <a:r>
              <a:rPr lang="en-US" sz="2800" dirty="0">
                <a:latin typeface="Lucida Bright" panose="02040602050505020304" pitchFamily="18" charset="0"/>
              </a:rPr>
              <a:t> Negara”</a:t>
            </a:r>
          </a:p>
        </p:txBody>
      </p:sp>
    </p:spTree>
    <p:extLst>
      <p:ext uri="{BB962C8B-B14F-4D97-AF65-F5344CB8AC3E}">
        <p14:creationId xmlns:p14="http://schemas.microsoft.com/office/powerpoint/2010/main" val="2936910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7866-6042-4DB4-B6BC-DC3A05DA07F5}"/>
              </a:ext>
            </a:extLst>
          </p:cNvPr>
          <p:cNvSpPr>
            <a:spLocks noGrp="1"/>
          </p:cNvSpPr>
          <p:nvPr>
            <p:ph type="ctrTitle"/>
          </p:nvPr>
        </p:nvSpPr>
        <p:spPr>
          <a:xfrm>
            <a:off x="884583" y="765312"/>
            <a:ext cx="9561443" cy="5794513"/>
          </a:xfrm>
        </p:spPr>
        <p:txBody>
          <a:bodyPr anchor="t"/>
          <a:lstStyle/>
          <a:p>
            <a:pPr algn="l">
              <a:tabLst>
                <a:tab pos="396875" algn="l"/>
              </a:tabLst>
            </a:pPr>
            <a:r>
              <a:rPr lang="en-US" sz="3600" b="1" dirty="0">
                <a:solidFill>
                  <a:srgbClr val="FFFF00"/>
                </a:solidFill>
                <a:latin typeface="Lucida Bright" panose="02040602050505020304" pitchFamily="18" charset="0"/>
              </a:rPr>
              <a:t>4. THOMAS HOBBES</a:t>
            </a:r>
            <a:br>
              <a:rPr lang="en-US" sz="2800" dirty="0">
                <a:latin typeface="Lucida Bright" panose="02040602050505020304" pitchFamily="18" charset="0"/>
              </a:rPr>
            </a:br>
            <a:r>
              <a:rPr lang="en-US" sz="3200" b="1" dirty="0">
                <a:latin typeface="Lucida Bright" panose="02040602050505020304" pitchFamily="18" charset="0"/>
              </a:rPr>
              <a:t>&gt; </a:t>
            </a:r>
            <a:r>
              <a:rPr lang="en-US" sz="2800" dirty="0">
                <a:latin typeface="Lucida Bright" panose="02040602050505020304" pitchFamily="18" charset="0"/>
              </a:rPr>
              <a:t>Dasar </a:t>
            </a:r>
            <a:r>
              <a:rPr lang="en-US" sz="2800" dirty="0" err="1">
                <a:latin typeface="Lucida Bright" panose="02040602050505020304" pitchFamily="18" charset="0"/>
              </a:rPr>
              <a:t>dari</a:t>
            </a:r>
            <a:r>
              <a:rPr lang="en-US" sz="2800" dirty="0">
                <a:latin typeface="Lucida Bright" panose="02040602050505020304" pitchFamily="18" charset="0"/>
              </a:rPr>
              <a:t> </a:t>
            </a:r>
            <a:r>
              <a:rPr lang="en-US" sz="2800" dirty="0" err="1">
                <a:latin typeface="Lucida Bright" panose="02040602050505020304" pitchFamily="18" charset="0"/>
              </a:rPr>
              <a:t>ajaran</a:t>
            </a:r>
            <a:r>
              <a:rPr lang="en-US" sz="2800" dirty="0">
                <a:latin typeface="Lucida Bright" panose="02040602050505020304" pitchFamily="18" charset="0"/>
              </a:rPr>
              <a:t> Thomas HOBBES (</a:t>
            </a:r>
            <a:r>
              <a:rPr lang="en-US" sz="2800" dirty="0" err="1">
                <a:latin typeface="Lucida Bright" panose="02040602050505020304" pitchFamily="18" charset="0"/>
              </a:rPr>
              <a:t>tinjauan</a:t>
            </a:r>
            <a:r>
              <a:rPr lang="en-US" sz="2800" dirty="0">
                <a:latin typeface="Lucida Bright" panose="02040602050505020304" pitchFamily="18" charset="0"/>
              </a:rPr>
              <a:t> 	</a:t>
            </a:r>
            <a:r>
              <a:rPr lang="en-US" sz="2800" dirty="0" err="1">
                <a:latin typeface="Lucida Bright" panose="02040602050505020304" pitchFamily="18" charset="0"/>
              </a:rPr>
              <a:t>Psikologis</a:t>
            </a:r>
            <a:r>
              <a:rPr lang="en-US" sz="2800" dirty="0">
                <a:latin typeface="Lucida Bright" panose="02040602050505020304" pitchFamily="18" charset="0"/>
              </a:rPr>
              <a:t> </a:t>
            </a:r>
            <a:r>
              <a:rPr lang="en-US" sz="2800" dirty="0" err="1">
                <a:latin typeface="Lucida Bright" panose="02040602050505020304" pitchFamily="18" charset="0"/>
              </a:rPr>
              <a:t>terhadap</a:t>
            </a:r>
            <a:r>
              <a:rPr lang="en-US" sz="2800" dirty="0">
                <a:latin typeface="Lucida Bright" panose="02040602050505020304" pitchFamily="18" charset="0"/>
              </a:rPr>
              <a:t> </a:t>
            </a:r>
            <a:r>
              <a:rPr lang="en-US" sz="2800" dirty="0" err="1">
                <a:latin typeface="Lucida Bright" panose="02040602050505020304" pitchFamily="18" charset="0"/>
              </a:rPr>
              <a:t>Motivasi</a:t>
            </a:r>
            <a:r>
              <a:rPr lang="en-US" sz="2800" dirty="0">
                <a:latin typeface="Lucida Bright" panose="02040602050505020304" pitchFamily="18" charset="0"/>
              </a:rPr>
              <a:t> </a:t>
            </a:r>
            <a:r>
              <a:rPr lang="en-US" sz="2800" dirty="0" err="1">
                <a:latin typeface="Lucida Bright" panose="02040602050505020304" pitchFamily="18" charset="0"/>
              </a:rPr>
              <a:t>tindakan</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a:t>
            </a:r>
            <a:br>
              <a:rPr lang="en-US" sz="2800" dirty="0">
                <a:latin typeface="Lucida Bright" panose="02040602050505020304" pitchFamily="18" charset="0"/>
              </a:rPr>
            </a:br>
            <a:r>
              <a:rPr lang="en-US" sz="3200" b="1" dirty="0">
                <a:latin typeface="Lucida Bright" panose="02040602050505020304" pitchFamily="18" charset="0"/>
              </a:rPr>
              <a:t>&gt; </a:t>
            </a:r>
            <a:r>
              <a:rPr lang="en-US" sz="2800" dirty="0" err="1">
                <a:latin typeface="Lucida Bright" panose="02040602050505020304" pitchFamily="18" charset="0"/>
              </a:rPr>
              <a:t>Dia</a:t>
            </a:r>
            <a:r>
              <a:rPr lang="en-US" sz="2800" dirty="0">
                <a:latin typeface="Lucida Bright" panose="02040602050505020304" pitchFamily="18" charset="0"/>
              </a:rPr>
              <a:t> </a:t>
            </a:r>
            <a:r>
              <a:rPr lang="en-US" sz="2800" dirty="0" err="1">
                <a:latin typeface="Lucida Bright" panose="02040602050505020304" pitchFamily="18" charset="0"/>
              </a:rPr>
              <a:t>menemukan</a:t>
            </a:r>
            <a:r>
              <a:rPr lang="en-US" sz="2800" dirty="0">
                <a:latin typeface="Lucida Bright" panose="02040602050505020304" pitchFamily="18" charset="0"/>
              </a:rPr>
              <a:t> </a:t>
            </a:r>
            <a:r>
              <a:rPr lang="en-US" sz="2800" dirty="0" err="1">
                <a:latin typeface="Lucida Bright" panose="02040602050505020304" pitchFamily="18" charset="0"/>
              </a:rPr>
              <a:t>bahw</a:t>
            </a:r>
            <a:r>
              <a:rPr lang="en-US" sz="2800" dirty="0">
                <a:latin typeface="Lucida Bright" panose="02040602050505020304" pitchFamily="18" charset="0"/>
              </a:rPr>
              <a:t> </a:t>
            </a:r>
            <a:r>
              <a:rPr lang="en-US" sz="2800" dirty="0" err="1">
                <a:latin typeface="Lucida Bright" panose="02040602050505020304" pitchFamily="18" charset="0"/>
              </a:rPr>
              <a:t>Manusia</a:t>
            </a:r>
            <a:r>
              <a:rPr lang="en-US" sz="2800" dirty="0">
                <a:latin typeface="Lucida Bright" panose="02040602050505020304" pitchFamily="18" charset="0"/>
              </a:rPr>
              <a:t> </a:t>
            </a:r>
            <a:r>
              <a:rPr lang="en-US" sz="2800" dirty="0" err="1">
                <a:latin typeface="Lucida Bright" panose="02040602050505020304" pitchFamily="18" charset="0"/>
              </a:rPr>
              <a:t>selalu</a:t>
            </a:r>
            <a:r>
              <a:rPr lang="en-US" sz="2800" dirty="0">
                <a:latin typeface="Lucida Bright" panose="02040602050505020304" pitchFamily="18" charset="0"/>
              </a:rPr>
              <a:t> </a:t>
            </a:r>
            <a:r>
              <a:rPr lang="en-US" sz="2800" dirty="0" err="1">
                <a:latin typeface="Lucida Bright" panose="02040602050505020304" pitchFamily="18" charset="0"/>
              </a:rPr>
              <a:t>memiliki</a:t>
            </a:r>
            <a:r>
              <a:rPr lang="en-US" sz="2800" dirty="0">
                <a:latin typeface="Lucida Bright" panose="02040602050505020304" pitchFamily="18" charset="0"/>
              </a:rPr>
              <a:t> 	</a:t>
            </a:r>
            <a:r>
              <a:rPr lang="en-US" sz="2800" dirty="0" err="1">
                <a:latin typeface="Lucida Bright" panose="02040602050505020304" pitchFamily="18" charset="0"/>
              </a:rPr>
              <a:t>harapan</a:t>
            </a:r>
            <a:r>
              <a:rPr lang="en-US" sz="2800" dirty="0">
                <a:latin typeface="Lucida Bright" panose="02040602050505020304" pitchFamily="18" charset="0"/>
              </a:rPr>
              <a:t> &amp; </a:t>
            </a:r>
            <a:r>
              <a:rPr lang="en-US" sz="2800" dirty="0" err="1">
                <a:latin typeface="Lucida Bright" panose="02040602050505020304" pitchFamily="18" charset="0"/>
              </a:rPr>
              <a:t>keinginan</a:t>
            </a:r>
            <a:r>
              <a:rPr lang="en-US" sz="2800" dirty="0">
                <a:latin typeface="Lucida Bright" panose="02040602050505020304" pitchFamily="18" charset="0"/>
              </a:rPr>
              <a:t> yang </a:t>
            </a:r>
            <a:r>
              <a:rPr lang="en-US" sz="2800" dirty="0" err="1">
                <a:latin typeface="Lucida Bright" panose="02040602050505020304" pitchFamily="18" charset="0"/>
              </a:rPr>
              <a:t>kadang</a:t>
            </a:r>
            <a:r>
              <a:rPr lang="en-US" sz="2800" dirty="0">
                <a:latin typeface="Lucida Bright" panose="02040602050505020304" pitchFamily="18" charset="0"/>
              </a:rPr>
              <a:t> </a:t>
            </a:r>
            <a:r>
              <a:rPr lang="en-US" sz="2800" dirty="0" err="1">
                <a:latin typeface="Lucida Bright" panose="02040602050505020304" pitchFamily="18" charset="0"/>
              </a:rPr>
              <a:t>bersifat</a:t>
            </a:r>
            <a:r>
              <a:rPr lang="en-US" sz="2800" dirty="0">
                <a:latin typeface="Lucida Bright" panose="02040602050505020304" pitchFamily="18" charset="0"/>
              </a:rPr>
              <a:t> absurd, 	</a:t>
            </a:r>
            <a:r>
              <a:rPr lang="en-US" sz="2800" dirty="0" err="1">
                <a:latin typeface="Lucida Bright" panose="02040602050505020304" pitchFamily="18" charset="0"/>
              </a:rPr>
              <a:t>licik</a:t>
            </a:r>
            <a:r>
              <a:rPr lang="en-US" sz="2800" dirty="0">
                <a:latin typeface="Lucida Bright" panose="02040602050505020304" pitchFamily="18" charset="0"/>
              </a:rPr>
              <a:t> dan </a:t>
            </a:r>
            <a:r>
              <a:rPr lang="en-US" sz="2800" dirty="0" err="1">
                <a:latin typeface="Lucida Bright" panose="02040602050505020304" pitchFamily="18" charset="0"/>
              </a:rPr>
              <a:t>emosional</a:t>
            </a:r>
            <a:r>
              <a:rPr lang="en-US" sz="2800" dirty="0">
                <a:latin typeface="Lucida Bright" panose="02040602050505020304" pitchFamily="18" charset="0"/>
              </a:rPr>
              <a:t>. </a:t>
            </a:r>
            <a:r>
              <a:rPr lang="en-US" sz="2800" dirty="0" err="1">
                <a:latin typeface="Lucida Bright" panose="02040602050505020304" pitchFamily="18" charset="0"/>
              </a:rPr>
              <a:t>Semua</a:t>
            </a:r>
            <a:r>
              <a:rPr lang="en-US" sz="2800" dirty="0">
                <a:latin typeface="Lucida Bright" panose="02040602050505020304" pitchFamily="18" charset="0"/>
              </a:rPr>
              <a:t> </a:t>
            </a:r>
            <a:r>
              <a:rPr lang="en-US" sz="2800" dirty="0" err="1">
                <a:latin typeface="Lucida Bright" panose="02040602050505020304" pitchFamily="18" charset="0"/>
              </a:rPr>
              <a:t>akan</a:t>
            </a:r>
            <a:r>
              <a:rPr lang="en-US" sz="2800" dirty="0">
                <a:latin typeface="Lucida Bright" panose="02040602050505020304" pitchFamily="18" charset="0"/>
              </a:rPr>
              <a:t> </a:t>
            </a:r>
            <a:r>
              <a:rPr lang="en-US" sz="2800" dirty="0" err="1">
                <a:latin typeface="Lucida Bright" panose="02040602050505020304" pitchFamily="18" charset="0"/>
              </a:rPr>
              <a:t>berpengaruh</a:t>
            </a:r>
            <a:r>
              <a:rPr lang="en-US" sz="2800" dirty="0">
                <a:latin typeface="Lucida Bright" panose="02040602050505020304" pitchFamily="18" charset="0"/>
              </a:rPr>
              <a:t> </a:t>
            </a:r>
            <a:r>
              <a:rPr lang="en-US" sz="2800" dirty="0" err="1">
                <a:latin typeface="Lucida Bright" panose="02040602050505020304" pitchFamily="18" charset="0"/>
              </a:rPr>
              <a:t>bila</a:t>
            </a:r>
            <a:r>
              <a:rPr lang="en-US" sz="2800" dirty="0">
                <a:latin typeface="Lucida Bright" panose="02040602050505020304" pitchFamily="18" charset="0"/>
              </a:rPr>
              <a:t> 	</a:t>
            </a:r>
            <a:r>
              <a:rPr lang="en-US" sz="2800" dirty="0" err="1">
                <a:latin typeface="Lucida Bright" panose="02040602050505020304" pitchFamily="18" charset="0"/>
              </a:rPr>
              <a:t>seseorang</a:t>
            </a:r>
            <a:r>
              <a:rPr lang="en-US" sz="2800" dirty="0">
                <a:latin typeface="Lucida Bright" panose="02040602050505020304" pitchFamily="18" charset="0"/>
              </a:rPr>
              <a:t> </a:t>
            </a:r>
            <a:r>
              <a:rPr lang="en-US" sz="2800" dirty="0" err="1">
                <a:latin typeface="Lucida Bright" panose="02040602050505020304" pitchFamily="18" charset="0"/>
              </a:rPr>
              <a:t>memegang</a:t>
            </a:r>
            <a:r>
              <a:rPr lang="en-US" sz="2800" dirty="0">
                <a:latin typeface="Lucida Bright" panose="02040602050505020304" pitchFamily="18" charset="0"/>
              </a:rPr>
              <a:t> </a:t>
            </a:r>
            <a:r>
              <a:rPr lang="en-US" sz="2800" dirty="0" err="1">
                <a:latin typeface="Lucida Bright" panose="02040602050505020304" pitchFamily="18" charset="0"/>
              </a:rPr>
              <a:t>kekuasaan</a:t>
            </a:r>
            <a:r>
              <a:rPr lang="en-US" sz="2800" dirty="0">
                <a:latin typeface="Lucida Bright" panose="02040602050505020304" pitchFamily="18" charset="0"/>
              </a:rPr>
              <a:t>/power.</a:t>
            </a:r>
            <a:br>
              <a:rPr lang="en-US" sz="2800" dirty="0">
                <a:latin typeface="Lucida Bright" panose="02040602050505020304" pitchFamily="18" charset="0"/>
              </a:rPr>
            </a:br>
            <a:r>
              <a:rPr lang="en-US" sz="3200" b="1" dirty="0">
                <a:latin typeface="Lucida Bright" panose="02040602050505020304" pitchFamily="18" charset="0"/>
              </a:rPr>
              <a:t>&gt; </a:t>
            </a:r>
            <a:r>
              <a:rPr lang="en-US" sz="2800" dirty="0">
                <a:latin typeface="Lucida Bright" panose="02040602050505020304" pitchFamily="18" charset="0"/>
              </a:rPr>
              <a:t>Dari </a:t>
            </a:r>
            <a:r>
              <a:rPr lang="en-US" sz="2800" dirty="0" err="1">
                <a:latin typeface="Lucida Bright" panose="02040602050505020304" pitchFamily="18" charset="0"/>
              </a:rPr>
              <a:t>seluruh</a:t>
            </a:r>
            <a:r>
              <a:rPr lang="en-US" sz="2800" dirty="0">
                <a:latin typeface="Lucida Bright" panose="02040602050505020304" pitchFamily="18" charset="0"/>
              </a:rPr>
              <a:t> </a:t>
            </a:r>
            <a:r>
              <a:rPr lang="en-US" sz="2800" dirty="0" err="1">
                <a:latin typeface="Lucida Bright" panose="02040602050505020304" pitchFamily="18" charset="0"/>
              </a:rPr>
              <a:t>pemikiran</a:t>
            </a:r>
            <a:r>
              <a:rPr lang="en-US" sz="2800" dirty="0">
                <a:latin typeface="Lucida Bright" panose="02040602050505020304" pitchFamily="18" charset="0"/>
              </a:rPr>
              <a:t> Hobbes </a:t>
            </a:r>
            <a:r>
              <a:rPr lang="en-US" sz="2800" dirty="0" err="1">
                <a:latin typeface="Lucida Bright" panose="02040602050505020304" pitchFamily="18" charset="0"/>
              </a:rPr>
              <a:t>mengenai</a:t>
            </a:r>
            <a:r>
              <a:rPr lang="en-US" sz="2800" dirty="0">
                <a:latin typeface="Lucida Bright" panose="02040602050505020304" pitchFamily="18" charset="0"/>
              </a:rPr>
              <a:t> 	</a:t>
            </a:r>
            <a:r>
              <a:rPr lang="en-US" sz="2800" dirty="0" err="1">
                <a:latin typeface="Lucida Bright" panose="02040602050505020304" pitchFamily="18" charset="0"/>
              </a:rPr>
              <a:t>Kekuasaan</a:t>
            </a:r>
            <a:r>
              <a:rPr lang="en-US" sz="2800" dirty="0">
                <a:latin typeface="Lucida Bright" panose="02040602050505020304" pitchFamily="18" charset="0"/>
              </a:rPr>
              <a:t> Negara, </a:t>
            </a:r>
            <a:r>
              <a:rPr lang="en-US" sz="2800" dirty="0" err="1">
                <a:latin typeface="Lucida Bright" panose="02040602050505020304" pitchFamily="18" charset="0"/>
              </a:rPr>
              <a:t>kita</a:t>
            </a:r>
            <a:r>
              <a:rPr lang="en-US" sz="2800" dirty="0">
                <a:latin typeface="Lucida Bright" panose="02040602050505020304" pitchFamily="18" charset="0"/>
              </a:rPr>
              <a:t> </a:t>
            </a:r>
            <a:r>
              <a:rPr lang="en-US" sz="2800" dirty="0" err="1">
                <a:latin typeface="Lucida Bright" panose="02040602050505020304" pitchFamily="18" charset="0"/>
              </a:rPr>
              <a:t>melihat</a:t>
            </a:r>
            <a:r>
              <a:rPr lang="en-US" sz="2800" dirty="0">
                <a:latin typeface="Lucida Bright" panose="02040602050505020304" pitchFamily="18" charset="0"/>
              </a:rPr>
              <a:t> </a:t>
            </a:r>
            <a:r>
              <a:rPr lang="en-US" sz="2800" dirty="0" err="1">
                <a:latin typeface="Lucida Bright" panose="02040602050505020304" pitchFamily="18" charset="0"/>
              </a:rPr>
              <a:t>adanya</a:t>
            </a:r>
            <a:r>
              <a:rPr lang="en-US" sz="2800" dirty="0">
                <a:latin typeface="Lucida Bright" panose="02040602050505020304" pitchFamily="18" charset="0"/>
              </a:rPr>
              <a:t> </a:t>
            </a:r>
            <a:r>
              <a:rPr lang="en-US" sz="2800" dirty="0" err="1">
                <a:latin typeface="Lucida Bright" panose="02040602050505020304" pitchFamily="18" charset="0"/>
              </a:rPr>
              <a:t>upaya</a:t>
            </a:r>
            <a:r>
              <a:rPr lang="en-US" sz="2800" dirty="0">
                <a:latin typeface="Lucida Bright" panose="02040602050505020304" pitchFamily="18" charset="0"/>
              </a:rPr>
              <a:t> 	</a:t>
            </a:r>
            <a:r>
              <a:rPr lang="en-US" sz="2800" dirty="0" err="1">
                <a:latin typeface="Lucida Bright" panose="02040602050505020304" pitchFamily="18" charset="0"/>
              </a:rPr>
              <a:t>untuk</a:t>
            </a:r>
            <a:r>
              <a:rPr lang="en-US" sz="2800" dirty="0">
                <a:latin typeface="Lucida Bright" panose="02040602050505020304" pitchFamily="18" charset="0"/>
              </a:rPr>
              <a:t> </a:t>
            </a:r>
            <a:r>
              <a:rPr lang="en-US" sz="2800" dirty="0" err="1">
                <a:latin typeface="Lucida Bright" panose="02040602050505020304" pitchFamily="18" charset="0"/>
              </a:rPr>
              <a:t>mengatasi</a:t>
            </a:r>
            <a:r>
              <a:rPr lang="en-US" sz="2800" dirty="0">
                <a:latin typeface="Lucida Bright" panose="02040602050505020304" pitchFamily="18" charset="0"/>
              </a:rPr>
              <a:t> </a:t>
            </a:r>
            <a:r>
              <a:rPr lang="en-US" sz="2800" dirty="0" err="1">
                <a:latin typeface="Lucida Bright" panose="02040602050505020304" pitchFamily="18" charset="0"/>
              </a:rPr>
              <a:t>konflik-konflik</a:t>
            </a:r>
            <a:r>
              <a:rPr lang="en-US" sz="2800" dirty="0">
                <a:latin typeface="Lucida Bright" panose="02040602050505020304" pitchFamily="18" charset="0"/>
              </a:rPr>
              <a:t> </a:t>
            </a:r>
            <a:r>
              <a:rPr lang="en-US" sz="2800" dirty="0" err="1">
                <a:latin typeface="Lucida Bright" panose="02040602050505020304" pitchFamily="18" charset="0"/>
              </a:rPr>
              <a:t>kepentingan</a:t>
            </a:r>
            <a:r>
              <a:rPr lang="en-US" sz="2800" dirty="0">
                <a:latin typeface="Lucida Bright" panose="02040602050505020304" pitchFamily="18" charset="0"/>
              </a:rPr>
              <a:t> </a:t>
            </a:r>
            <a:r>
              <a:rPr lang="en-US" sz="2800" dirty="0" err="1">
                <a:latin typeface="Lucida Bright" panose="02040602050505020304" pitchFamily="18" charset="0"/>
              </a:rPr>
              <a:t>dari</a:t>
            </a:r>
            <a:r>
              <a:rPr lang="en-US" sz="2800" dirty="0">
                <a:latin typeface="Lucida Bright" panose="02040602050505020304" pitchFamily="18" charset="0"/>
              </a:rPr>
              <a:t> 	</a:t>
            </a:r>
            <a:r>
              <a:rPr lang="en-US" sz="2800" dirty="0" err="1">
                <a:latin typeface="Lucida Bright" panose="02040602050505020304" pitchFamily="18" charset="0"/>
              </a:rPr>
              <a:t>sudut</a:t>
            </a:r>
            <a:r>
              <a:rPr lang="en-US" sz="2800" dirty="0">
                <a:latin typeface="Lucida Bright" panose="02040602050505020304" pitchFamily="18" charset="0"/>
              </a:rPr>
              <a:t> </a:t>
            </a:r>
            <a:r>
              <a:rPr lang="en-US" sz="2800" dirty="0" err="1">
                <a:latin typeface="Lucida Bright" panose="02040602050505020304" pitchFamily="18" charset="0"/>
              </a:rPr>
              <a:t>pandang</a:t>
            </a:r>
            <a:r>
              <a:rPr lang="en-US" sz="2800" dirty="0">
                <a:latin typeface="Lucida Bright" panose="02040602050505020304" pitchFamily="18" charset="0"/>
              </a:rPr>
              <a:t> </a:t>
            </a:r>
            <a:r>
              <a:rPr lang="en-US" sz="2800" i="1" dirty="0">
                <a:solidFill>
                  <a:srgbClr val="FFFF00"/>
                </a:solidFill>
                <a:latin typeface="Lucida Bright" panose="02040602050505020304" pitchFamily="18" charset="0"/>
              </a:rPr>
              <a:t>utilitarian</a:t>
            </a:r>
            <a:r>
              <a:rPr lang="en-US" sz="2800" i="1" dirty="0">
                <a:latin typeface="Lucida Bright" panose="02040602050505020304" pitchFamily="18" charset="0"/>
              </a:rPr>
              <a:t> </a:t>
            </a:r>
            <a:r>
              <a:rPr lang="en-US" sz="2800" dirty="0">
                <a:latin typeface="Lucida Bright" panose="02040602050505020304" pitchFamily="18" charset="0"/>
              </a:rPr>
              <a:t>(</a:t>
            </a:r>
            <a:r>
              <a:rPr lang="en-US" sz="2800" dirty="0" err="1">
                <a:latin typeface="Lucida Bright" panose="02040602050505020304" pitchFamily="18" charset="0"/>
              </a:rPr>
              <a:t>bermanfaat</a:t>
            </a:r>
            <a:r>
              <a:rPr lang="en-US" sz="2800" dirty="0">
                <a:latin typeface="Lucida Bright" panose="02040602050505020304" pitchFamily="18" charset="0"/>
              </a:rPr>
              <a:t>) </a:t>
            </a:r>
            <a:br>
              <a:rPr lang="en-US" sz="2800" dirty="0">
                <a:latin typeface="Lucida Bright" panose="02040602050505020304" pitchFamily="18" charset="0"/>
              </a:rPr>
            </a:br>
            <a:endParaRPr lang="en-US" sz="2800" dirty="0">
              <a:latin typeface="Lucida Bright" panose="02040602050505020304" pitchFamily="18" charset="0"/>
            </a:endParaRPr>
          </a:p>
        </p:txBody>
      </p:sp>
    </p:spTree>
    <p:extLst>
      <p:ext uri="{BB962C8B-B14F-4D97-AF65-F5344CB8AC3E}">
        <p14:creationId xmlns:p14="http://schemas.microsoft.com/office/powerpoint/2010/main" val="18459971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888</TotalTime>
  <Words>132</Words>
  <Application>Microsoft Office PowerPoint</Application>
  <PresentationFormat>Widescreen</PresentationFormat>
  <Paragraphs>27</Paragraphs>
  <Slides>25</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25</vt:i4>
      </vt:variant>
    </vt:vector>
  </HeadingPairs>
  <TitlesOfParts>
    <vt:vector size="37" baseType="lpstr">
      <vt:lpstr>Arial</vt:lpstr>
      <vt:lpstr>Eras Demi ITC</vt:lpstr>
      <vt:lpstr>Ink Free</vt:lpstr>
      <vt:lpstr>Kristen ITC</vt:lpstr>
      <vt:lpstr>Lucida Bright</vt:lpstr>
      <vt:lpstr>Mistral</vt:lpstr>
      <vt:lpstr>Segoe Print</vt:lpstr>
      <vt:lpstr>Segoe Script</vt:lpstr>
      <vt:lpstr>Trebuchet MS</vt:lpstr>
      <vt:lpstr>Wingdings 3</vt:lpstr>
      <vt:lpstr>Facet</vt:lpstr>
      <vt:lpstr>1_Facet</vt:lpstr>
      <vt:lpstr>ETIKA ADMINISTRASI PUBLIK 6</vt:lpstr>
      <vt:lpstr>Tujuan Pembelajaran  1. memahami dan menjelaskan Kekuasaan 2. memahami dan menjelaskan Demokrasi 3. memahami dan menjelaskan Hak Asasi Manusia</vt:lpstr>
      <vt:lpstr>KEKUASAAN, DEMOKRASI,  dan  HAK ASASI MANUSIA</vt:lpstr>
      <vt:lpstr>KEKUASAAN  Kekuasaan adalah kemampuan seseorang/kelompok manusia untuk mempengaruhi tingkah laku seseorang/kelompok lain, sedemikian rupa sehingga tingkah lakunya menjadi sesuai keinginan dan tujuan dari orang yang memiliki kekuasaan.</vt:lpstr>
      <vt:lpstr>Legitimasi Kekuasaan Negara  (menurut beberapa pemikir/filusuf)   1. PLATO,  Terpengaruh ajaran SOCRATES bahwa kebajikan berisi pengetahuan mengenai hal-hal yg baik, karena itu masalah bagi kita sama adalah membangun suatu NEGARA yg di dalamnya semua orang tertarik pada kebajikan.   Buku RES PUBLICA Plato merupakan postulat utopia paling asasi, dimana dinyatakan Mereka yg memiliki kekuatan Nalar terbesar hendaknya diberi kekuasaan terbesar untuk memerintah – Negara Ideal -  </vt:lpstr>
      <vt:lpstr>2. Thomas AQUINAS  Masalah keadilan diterjemahkan ke dalam dua bentuk;  a. Keadilan yang timbul dari transaksi-transaksi sesuai  asas distribusi pasar. B. Keadilan yang wajar terjadi bila seorang pemimpin  memberi pada tiap orang apa yang menjadi haknya  berdasar pangkat/peringkat.  (efeknya terjadi diskriminatif, adanya strata sosial) saat itu ada raja, bangsawan, ulama, tuan, dan budak. </vt:lpstr>
      <vt:lpstr>Thomas Aquinas membedakan jenis hukum menjadi 3 (tiga), yaitu :  a. Hukum Abadi (Lex Eternal) yaitu Hukum Tuhan b. Hukum Kodrat (Lex Naturalis) manusia hidup  sesuai kodratnya c. Hukum buatan manusia (Lex Humana) menjadi  norma dalam masyarakat. </vt:lpstr>
      <vt:lpstr>3. MACHIAVELLI &gt; Niccollo MACHIAVELLI (Filsafat Politik), sebelum  penguasa dpt berbuat bagi kesejahteraan  rakyatnya, pertama-tama yg harus dilakukan adalah  menyelamatkan kekuasaan itu sendiri. &gt; Niccollo Machiavelli mendambakan Negara yg kuat  dan tidak selalu dirongrong tindakan korup dan  Negara merupakan pusat kekuasaan yg sepenuhnya  di dukung rakyat. &gt; Kaidah Etika Politik yang dianut oleh Machiavelli :  “Apa yg baik adalah segala sesuatu yg mampu  menunjang kekuasan Negara”</vt:lpstr>
      <vt:lpstr>4. THOMAS HOBBES &gt; Dasar dari ajaran Thomas HOBBES (tinjauan  Psikologis terhadap Motivasi tindakan manusia) &gt; Dia menemukan bahw Manusia selalu memiliki  harapan &amp; keinginan yang kadang bersifat absurd,  licik dan emosional. Semua akan berpengaruh bila  seseorang memegang kekuasaan/power. &gt; Dari seluruh pemikiran Hobbes mengenai  Kekuasaan Negara, kita melihat adanya upaya  untuk mengatasi konflik-konflik kepentingan dari  sudut pandang utilitarian (bermanfaat)  </vt:lpstr>
      <vt:lpstr>5. ROUSSEAU  &gt; Jean Jaques ROUSSEAU, termasuk pemikir utopis,  sebagaimana halnya Plato, yg berusaha menggambarkan  suatu negara ideal dengan tujuan mengajarkan perbaikan  cita-cita rakyat.     &gt; Berbeda dengan Hobbes yg menganggap bahwa kekuasaan  berasal dari ketertiban berada pada seorang penguasa  tunggal (raja yang berdaulat), Rousseau memandang  ketertiban yang dihasilkan sebagai akibat dari hak-hak  yang sama.  </vt:lpstr>
      <vt:lpstr>DEMOKRASI Demokrasi adalah suatu sistem pemerintahan dimana kekuasaan terletak pada mayoritas rakyat dan pelaksanaannya dilakukan melalui wakil-wakil yang terpilih. Sebuah ungkapan yang terkenal untuk menggambarkan demokrasi ialah government of people, by people, for people  Bagaimana pembenaran etis bagi demokrasi ? Demokrasi bukan sekedar sebuah teori mengenai pemerintahan atau negara, juga merupakan teori tentang manusia dan masyarakat.</vt:lpstr>
      <vt:lpstr>Sifat yang melekat pada Demokrasi &gt; Demokrasi berlandaskan pada keyakinan nilai dan  martabat manusia (worth &amp; dignity of man) &gt; Demokrasi ada sifat dan nilai manusia, demokrasi  mengandung implikasi adanya konsep kebebasan manusia.  Manusia harus bebas berpikir dan mengungkapkan pikiran  maupun perasaannya, Kebebasan bukan milik Negara/  kelompok dalam masyarakat. &gt; Demokrasi ialah aturan hukum (rule of law)   Demokrasi berarti adanya suatu aturan hukum yang pasti  atau hidup yang bebas di bawah hukum.   Aturan hukum dalam demokrasi menjamin agar  kebebasan yang dimiliki tidak mengganggu kebebasan dan  hak-hak orang lain.  </vt:lpstr>
      <vt:lpstr>&gt; Demokrasi didasarkan pada asumsi tentang  pentingnya kontrol kerakyatan (popular control) atas  isu-isu kebijakan yg mendasar. &gt; Demokrasi mengandaikan bahwa melalui sarana- sarana yg ada padanya keadaan dunia akan menjadi  lebih baik dan masyarakat memikul tanggung jawab  untuk mencapai tujuan itu. &gt; Konsep persamaan, (the concept of equality) dorongan  ke arah cita persamaan hendaknya bisa menjebol  tembok-tembok kelas, agama, jenis kelamin, warna  kulit, dn ras di dalam kebijakan-kebijakan sipil dan  politis.   </vt:lpstr>
      <vt:lpstr>DEMOKRASI SBG SIKAP HIDUP :  Demokrasi yang tumbuh dalam diri Penyelenggara negara maupun Warga Negara  DEMOKRASI membutuhkan budaya yg kondusif sbg mind set dan setting sosial, shg demokrasi menjadi sbg pandangan hidup  Mohammad Hatta: Demokrasi memerlukan syarat- syarat hidupnya yakni rasa tanggung jawab dan toleransi pada pemimpin-pemimpin politik.                           </vt:lpstr>
      <vt:lpstr>TITIK PERHATIAN DEMOKRASI : a) Demokrasi Formal (negara-negara liberal) adalah  demokrasi yang menjunjung tinggi persamaan dalam  bidang politik tanpa disertai upaya untuk mengurangi/  menghilangkan kesenjangan dalam bidang ekonomi. b) Demokrasi Material (negara-negara komunis)  adalah demokrasi yang menitik beratkan pada upaya- upaya menghilangkan perbedaan dalam bidang ekonomi,  sedangkan persamaan bidang politik kurang  diperhatikan dan bahkan kadang-kadang dihilangkan. c) Demokrasi Gabungan (negara-negara nonblok)  adalah demokrasi yang mengambil kebaikan serta  membuang keburukan dari demokrasi formal dan  demokrasi material.  </vt:lpstr>
      <vt:lpstr>HAK ASASI MANUSIA  Hak asasi adalah hak-hak yang telah dimiliki seseorang sejak ia lahir yang berlaku seumur hidup &amp; tidak dapat diganggu gugat oleh siapapun yang merupakan pemberian dari Tuhan. Merupakan Hak Dasar Manusia yang paling Hakiki.  </vt:lpstr>
      <vt:lpstr>Konsepsi HAM MASYARAKAT BARAT  KONSEPSI : bersifat UNIVERSALISTIK  PERLINDUNGAN : ditujukan kepada INTERELASI antara penguasa dan warga negara dengan asumsi tidak adanya kesetaraan kedudukan.  POLA KRIMINALISASI : pelanggaran HAM selalu di tujukan pada perbuatan PENGUASA.  </vt:lpstr>
      <vt:lpstr>Konsepsi HAM MASYARAKAT TIMUR  KONSEPSI : bersifat PARTIKULARISTIK  PERLINDUNGAN : ditujukan kepada INTERELASI antara penguasa dan warga negara dengan asumsi yang bersifat NORMATIF – TRADISIONAL (relasi serasi, selaras, seimbang).  POLA KRIMINALISASI : pelanggaran HAM tidak selalu di tujukan pada perbuatan PENGUASA, bisa juga antara warga masyarakat yg memiliki BEDA ASAL- USUL etnis &amp; agama. </vt:lpstr>
      <vt:lpstr>Hak Asasi Pribadi (Personal Right)  &gt; Hak kebebasan untuk bergerak, bepergian, dan  berpindah tempat. &gt; Hak kebebasan mengeluarkan atau menyatakan  pendapat &gt; Hak kebebasan memilih dan aktif di organisasi  atau perkumpulan &gt; Hak kebebasan untuk memilih, memeluk, dan  menjalankan agama dan kepercayaan yang  diyakini masing-masing. </vt:lpstr>
      <vt:lpstr>Hak Asasi Politik (Political Right)  &gt; Hak untuk memilih dan dipilih dalam suatu  pemilihan &gt; Hak ikut serta dalam kegiatan pemerintahan &gt; Hak membuat dan mendirikan partai politilk  dan organisasi politik lainnya &gt; Hak untuk membuat dan mengajukan usulan  petisi   </vt:lpstr>
      <vt:lpstr>Hak Asasi Hukum ( Legal Equality Right )  &gt; Hak mendapatkan perlakuan yang  sama dalam hukum dan pemerintahan &gt; Hak untuk menjadi pegawai negeri sipil &gt; Hak mendapat layanan dan  perlindungan hukum  </vt:lpstr>
      <vt:lpstr>Hak Asasi Ekonomi ( Property Right ) &gt; Hak kebebasan melakukan kegiatan jual beli &gt; Hak kebebasan mengadakan perjanjian  kontrak &gt; Hak kebebasan menyelenggarakan sewa-  menyewa, hutang-piutang &gt; Hak kebebasan untuk memiliki sesuatu &gt; Hak memiliki dan mendapatkan pekerjaan  yang layak.   </vt:lpstr>
      <vt:lpstr>Hak Asasi Peradilan (Procedural Right)  &gt; Hak Asasi Peradilan (Procedural Right) &gt; Hak mendapat pembelaan hukum di  pengadilan &gt; Hak persamaan atas perlakuan  penggeledahan, penangkapan, penahanan,  dan penyidikan di mata hukum </vt:lpstr>
      <vt:lpstr>Hak Asasi Sosial Budaya  ( Social Culture Right )  &gt; Hak menentukan, memilih, dan  mendapat pendidikan &gt; Hak mendapatkan pengajaran &gt; Hak untuk mengembangkan budaya  yang sesuai dengan bakat dan  minat</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49</cp:revision>
  <dcterms:created xsi:type="dcterms:W3CDTF">2021-09-28T04:47:32Z</dcterms:created>
  <dcterms:modified xsi:type="dcterms:W3CDTF">2021-09-30T09:51:47Z</dcterms:modified>
</cp:coreProperties>
</file>