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026" y="272141"/>
            <a:ext cx="8577946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0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0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1384" y="293909"/>
            <a:ext cx="4071256" cy="511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0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1186" y="174170"/>
            <a:ext cx="6401627" cy="1110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50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385" y="1489711"/>
            <a:ext cx="4446270" cy="195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jpg"/><Relationship Id="rId4" Type="http://schemas.openxmlformats.org/officeDocument/2006/relationships/image" Target="../media/image76.png"/><Relationship Id="rId9" Type="http://schemas.openxmlformats.org/officeDocument/2006/relationships/image" Target="../media/image8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6" Type="http://schemas.openxmlformats.org/officeDocument/2006/relationships/image" Target="../media/image10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jpg"/><Relationship Id="rId2" Type="http://schemas.openxmlformats.org/officeDocument/2006/relationships/image" Target="../media/image57.png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796" y="672603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39" h="1125220">
                <a:moveTo>
                  <a:pt x="0" y="1124947"/>
                </a:moveTo>
                <a:lnTo>
                  <a:pt x="0" y="0"/>
                </a:lnTo>
                <a:lnTo>
                  <a:pt x="1081622" y="0"/>
                </a:lnTo>
              </a:path>
            </a:pathLst>
          </a:custGeom>
          <a:ln w="28574">
            <a:solidFill>
              <a:srgbClr val="8AC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7562" y="3342918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40" h="1125220">
                <a:moveTo>
                  <a:pt x="1081622" y="0"/>
                </a:moveTo>
                <a:lnTo>
                  <a:pt x="1081622" y="1124947"/>
                </a:lnTo>
                <a:lnTo>
                  <a:pt x="0" y="1124947"/>
                </a:lnTo>
              </a:path>
            </a:pathLst>
          </a:custGeom>
          <a:ln w="28574">
            <a:solidFill>
              <a:srgbClr val="8AC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58009" y="367121"/>
            <a:ext cx="8330565" cy="1876425"/>
            <a:chOff x="358009" y="367121"/>
            <a:chExt cx="8330565" cy="1876425"/>
          </a:xfrm>
        </p:grpSpPr>
        <p:sp>
          <p:nvSpPr>
            <p:cNvPr id="6" name="object 6"/>
            <p:cNvSpPr/>
            <p:nvPr/>
          </p:nvSpPr>
          <p:spPr>
            <a:xfrm>
              <a:off x="358009" y="367121"/>
              <a:ext cx="8329983" cy="1875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771" y="391884"/>
              <a:ext cx="8241030" cy="1786889"/>
            </a:xfrm>
            <a:custGeom>
              <a:avLst/>
              <a:gdLst/>
              <a:ahLst/>
              <a:cxnLst/>
              <a:rect l="l" t="t" r="r" b="b"/>
              <a:pathLst>
                <a:path w="8241030" h="1786889">
                  <a:moveTo>
                    <a:pt x="8240460" y="1786348"/>
                  </a:moveTo>
                  <a:lnTo>
                    <a:pt x="0" y="1786348"/>
                  </a:lnTo>
                  <a:lnTo>
                    <a:pt x="0" y="0"/>
                  </a:lnTo>
                  <a:lnTo>
                    <a:pt x="8240460" y="0"/>
                  </a:lnTo>
                  <a:lnTo>
                    <a:pt x="8240460" y="1786348"/>
                  </a:lnTo>
                  <a:close/>
                </a:path>
              </a:pathLst>
            </a:custGeom>
            <a:solidFill>
              <a:srgbClr val="CFD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771" y="391884"/>
              <a:ext cx="8241030" cy="1786889"/>
            </a:xfrm>
            <a:custGeom>
              <a:avLst/>
              <a:gdLst/>
              <a:ahLst/>
              <a:cxnLst/>
              <a:rect l="l" t="t" r="r" b="b"/>
              <a:pathLst>
                <a:path w="8241030" h="1786889">
                  <a:moveTo>
                    <a:pt x="0" y="0"/>
                  </a:moveTo>
                  <a:lnTo>
                    <a:pt x="8240460" y="0"/>
                  </a:lnTo>
                  <a:lnTo>
                    <a:pt x="8240460" y="1786348"/>
                  </a:lnTo>
                  <a:lnTo>
                    <a:pt x="0" y="17863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28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5796" y="600514"/>
            <a:ext cx="799845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3B5D"/>
                </a:solidFill>
                <a:latin typeface="Arial Black"/>
                <a:cs typeface="Arial Black"/>
              </a:rPr>
              <a:t>Perkembangan </a:t>
            </a:r>
            <a:r>
              <a:rPr sz="3200" dirty="0">
                <a:solidFill>
                  <a:srgbClr val="003B5D"/>
                </a:solidFill>
                <a:latin typeface="Arial Black"/>
                <a:cs typeface="Arial Black"/>
              </a:rPr>
              <a:t>Hukum  </a:t>
            </a:r>
            <a:r>
              <a:rPr sz="3200" spc="5" dirty="0">
                <a:solidFill>
                  <a:srgbClr val="003B5D"/>
                </a:solidFill>
                <a:latin typeface="Arial Black"/>
                <a:cs typeface="Arial Black"/>
              </a:rPr>
              <a:t>Internasional </a:t>
            </a:r>
            <a:r>
              <a:rPr sz="3200" spc="-15" dirty="0">
                <a:solidFill>
                  <a:srgbClr val="003B5D"/>
                </a:solidFill>
                <a:latin typeface="Arial Black"/>
                <a:cs typeface="Arial Black"/>
              </a:rPr>
              <a:t>Sebelum </a:t>
            </a:r>
            <a:r>
              <a:rPr sz="3200" spc="-10" dirty="0">
                <a:solidFill>
                  <a:srgbClr val="003B5D"/>
                </a:solidFill>
                <a:latin typeface="Arial Black"/>
                <a:cs typeface="Arial Black"/>
              </a:rPr>
              <a:t>dan </a:t>
            </a:r>
            <a:r>
              <a:rPr sz="3200" spc="-5" dirty="0">
                <a:solidFill>
                  <a:srgbClr val="003B5D"/>
                </a:solidFill>
                <a:latin typeface="Arial Black"/>
                <a:cs typeface="Arial Black"/>
              </a:rPr>
              <a:t>Sesudah  </a:t>
            </a:r>
            <a:r>
              <a:rPr sz="3200" spc="-10" dirty="0">
                <a:solidFill>
                  <a:srgbClr val="003B5D"/>
                </a:solidFill>
                <a:latin typeface="Arial Black"/>
                <a:cs typeface="Arial Black"/>
              </a:rPr>
              <a:t>Masa </a:t>
            </a:r>
            <a:r>
              <a:rPr sz="3200" dirty="0">
                <a:solidFill>
                  <a:srgbClr val="003B5D"/>
                </a:solidFill>
                <a:latin typeface="Arial Black"/>
                <a:cs typeface="Arial Black"/>
              </a:rPr>
              <a:t>Perjanjian</a:t>
            </a:r>
            <a:r>
              <a:rPr sz="3200" spc="-10" dirty="0">
                <a:solidFill>
                  <a:srgbClr val="003B5D"/>
                </a:solidFill>
                <a:latin typeface="Arial Black"/>
                <a:cs typeface="Arial Black"/>
              </a:rPr>
              <a:t> </a:t>
            </a:r>
            <a:r>
              <a:rPr sz="3200" spc="-15" dirty="0">
                <a:solidFill>
                  <a:srgbClr val="003B5D"/>
                </a:solidFill>
                <a:latin typeface="Arial Black"/>
                <a:cs typeface="Arial Black"/>
              </a:rPr>
              <a:t>Westphalia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30117" y="4160416"/>
            <a:ext cx="5306695" cy="697865"/>
            <a:chOff x="3730117" y="4160416"/>
            <a:chExt cx="5306695" cy="697865"/>
          </a:xfrm>
        </p:grpSpPr>
        <p:sp>
          <p:nvSpPr>
            <p:cNvPr id="11" name="object 11"/>
            <p:cNvSpPr/>
            <p:nvPr/>
          </p:nvSpPr>
          <p:spPr>
            <a:xfrm>
              <a:off x="3730117" y="4160416"/>
              <a:ext cx="5306214" cy="697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4892" y="4185191"/>
              <a:ext cx="5216689" cy="6080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4892" y="4185191"/>
              <a:ext cx="5217160" cy="608330"/>
            </a:xfrm>
            <a:custGeom>
              <a:avLst/>
              <a:gdLst/>
              <a:ahLst/>
              <a:cxnLst/>
              <a:rect l="l" t="t" r="r" b="b"/>
              <a:pathLst>
                <a:path w="5217159" h="608329">
                  <a:moveTo>
                    <a:pt x="0" y="0"/>
                  </a:moveTo>
                  <a:lnTo>
                    <a:pt x="5216689" y="0"/>
                  </a:lnTo>
                  <a:lnTo>
                    <a:pt x="5216689" y="608098"/>
                  </a:lnTo>
                  <a:lnTo>
                    <a:pt x="0" y="60809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28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16632" y="4243483"/>
            <a:ext cx="39249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900" b="1" spc="-5" dirty="0" err="1">
                <a:solidFill>
                  <a:srgbClr val="2A4417"/>
                </a:solidFill>
                <a:latin typeface="Arial"/>
                <a:cs typeface="Arial"/>
              </a:rPr>
              <a:t>Widya</a:t>
            </a:r>
            <a:r>
              <a:rPr lang="en-US" sz="2900" b="1" spc="-5" dirty="0">
                <a:solidFill>
                  <a:srgbClr val="2A4417"/>
                </a:solidFill>
                <a:latin typeface="Arial"/>
                <a:cs typeface="Arial"/>
              </a:rPr>
              <a:t> K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0741" y="2421620"/>
            <a:ext cx="3809992" cy="2371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3027" y="189829"/>
            <a:ext cx="4347210" cy="765810"/>
            <a:chOff x="243027" y="189829"/>
            <a:chExt cx="4347210" cy="765810"/>
          </a:xfrm>
        </p:grpSpPr>
        <p:sp>
          <p:nvSpPr>
            <p:cNvPr id="4" name="object 4"/>
            <p:cNvSpPr/>
            <p:nvPr/>
          </p:nvSpPr>
          <p:spPr>
            <a:xfrm>
              <a:off x="243027" y="189829"/>
              <a:ext cx="4347191" cy="7657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26" y="206829"/>
              <a:ext cx="4267188" cy="685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026" y="206829"/>
            <a:ext cx="4267200" cy="6858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99390" marR="91440">
              <a:lnSpc>
                <a:spcPct val="114999"/>
              </a:lnSpc>
              <a:spcBef>
                <a:spcPts val="585"/>
              </a:spcBef>
            </a:pP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Setelah Perjanjian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Westphalia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disepakati, Hukum  Internasional mulai </a:t>
            </a:r>
            <a:r>
              <a:rPr sz="1400" b="0" dirty="0">
                <a:solidFill>
                  <a:srgbClr val="111517"/>
                </a:solidFill>
                <a:latin typeface="RobotoRegular"/>
                <a:cs typeface="RobotoRegular"/>
              </a:rPr>
              <a:t>bertumbuh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di</a:t>
            </a:r>
            <a:r>
              <a:rPr sz="1400" b="0" spc="-25" dirty="0">
                <a:solidFill>
                  <a:srgbClr val="111517"/>
                </a:solidFill>
                <a:latin typeface="RobotoRegular"/>
                <a:cs typeface="RobotoRegular"/>
              </a:rPr>
              <a:t>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Eropa.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0855" y="984485"/>
            <a:ext cx="6894830" cy="1070610"/>
            <a:chOff x="830855" y="984485"/>
            <a:chExt cx="6894830" cy="1070610"/>
          </a:xfrm>
        </p:grpSpPr>
        <p:sp>
          <p:nvSpPr>
            <p:cNvPr id="8" name="object 8"/>
            <p:cNvSpPr/>
            <p:nvPr/>
          </p:nvSpPr>
          <p:spPr>
            <a:xfrm>
              <a:off x="830855" y="984485"/>
              <a:ext cx="6894436" cy="1070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0855" y="1001487"/>
              <a:ext cx="6814453" cy="9905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0855" y="1001487"/>
            <a:ext cx="6814820" cy="9906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99390" marR="95250" algn="just">
              <a:lnSpc>
                <a:spcPct val="114999"/>
              </a:lnSpc>
              <a:spcBef>
                <a:spcPts val="820"/>
              </a:spcBef>
            </a:pP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Namun saat itu Hukum Internasional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hanya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dianggap berlaku di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antara  negara-negara Eropa,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dan dianggap tidak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layak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diberlakukan bagi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negara-negara 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lain di luar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Eropa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yang dipandang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inferior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(lebih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rendah)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dari pada bangsa</a:t>
            </a:r>
            <a:r>
              <a:rPr sz="1400" spc="35" dirty="0">
                <a:solidFill>
                  <a:srgbClr val="111517"/>
                </a:solidFill>
                <a:latin typeface="RobotoRegular"/>
                <a:cs typeface="RobotoRegular"/>
              </a:rPr>
              <a:t>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Eropa.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97651" y="2083935"/>
            <a:ext cx="6894830" cy="1190625"/>
            <a:chOff x="1897651" y="2083935"/>
            <a:chExt cx="6894830" cy="1190625"/>
          </a:xfrm>
        </p:grpSpPr>
        <p:sp>
          <p:nvSpPr>
            <p:cNvPr id="12" name="object 12"/>
            <p:cNvSpPr/>
            <p:nvPr/>
          </p:nvSpPr>
          <p:spPr>
            <a:xfrm>
              <a:off x="1897651" y="2083935"/>
              <a:ext cx="6894436" cy="11903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37651" y="2100945"/>
              <a:ext cx="6814456" cy="11103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4972" y="2129570"/>
            <a:ext cx="654304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Keadaan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ini berlangsung sampai tahun 1905 saat Jepang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(non-Eropa) 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mengalahkan Rusia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(Eropa)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dalam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Perang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Russia-Jepang.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Kekalahan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Rusia atas  Jepang mulai membuka peluang bagi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negara-negara non-Eropa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untuk ikut </a:t>
            </a:r>
            <a:r>
              <a:rPr sz="1400" dirty="0">
                <a:solidFill>
                  <a:srgbClr val="111517"/>
                </a:solidFill>
                <a:latin typeface="RobotoRegular"/>
                <a:cs typeface="RobotoRegular"/>
              </a:rPr>
              <a:t>serta 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dalam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menerapkan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Hukum Internasional.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16622" y="3346793"/>
            <a:ext cx="3028641" cy="1703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0" y="2656119"/>
            <a:ext cx="8839200" cy="2470150"/>
            <a:chOff x="0" y="2656119"/>
            <a:chExt cx="8839200" cy="2470150"/>
          </a:xfrm>
        </p:grpSpPr>
        <p:sp>
          <p:nvSpPr>
            <p:cNvPr id="17" name="object 17"/>
            <p:cNvSpPr/>
            <p:nvPr/>
          </p:nvSpPr>
          <p:spPr>
            <a:xfrm>
              <a:off x="0" y="2656119"/>
              <a:ext cx="2062275" cy="23942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60012" y="3211273"/>
              <a:ext cx="2879169" cy="19147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8735" y="126077"/>
            <a:ext cx="4766310" cy="779780"/>
            <a:chOff x="2278735" y="126077"/>
            <a:chExt cx="4766310" cy="779780"/>
          </a:xfrm>
        </p:grpSpPr>
        <p:sp>
          <p:nvSpPr>
            <p:cNvPr id="3" name="object 3"/>
            <p:cNvSpPr/>
            <p:nvPr/>
          </p:nvSpPr>
          <p:spPr>
            <a:xfrm>
              <a:off x="2291435" y="138777"/>
              <a:ext cx="4740910" cy="754380"/>
            </a:xfrm>
            <a:custGeom>
              <a:avLst/>
              <a:gdLst/>
              <a:ahLst/>
              <a:cxnLst/>
              <a:rect l="l" t="t" r="r" b="b"/>
              <a:pathLst>
                <a:path w="4740909" h="754380">
                  <a:moveTo>
                    <a:pt x="4740725" y="753850"/>
                  </a:moveTo>
                  <a:lnTo>
                    <a:pt x="0" y="753850"/>
                  </a:lnTo>
                  <a:lnTo>
                    <a:pt x="0" y="0"/>
                  </a:lnTo>
                  <a:lnTo>
                    <a:pt x="4740725" y="0"/>
                  </a:lnTo>
                  <a:lnTo>
                    <a:pt x="4740725" y="753850"/>
                  </a:lnTo>
                  <a:close/>
                </a:path>
              </a:pathLst>
            </a:custGeom>
            <a:solidFill>
              <a:srgbClr val="005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1435" y="138777"/>
              <a:ext cx="4740910" cy="754380"/>
            </a:xfrm>
            <a:custGeom>
              <a:avLst/>
              <a:gdLst/>
              <a:ahLst/>
              <a:cxnLst/>
              <a:rect l="l" t="t" r="r" b="b"/>
              <a:pathLst>
                <a:path w="4740909" h="754380">
                  <a:moveTo>
                    <a:pt x="0" y="0"/>
                  </a:moveTo>
                  <a:lnTo>
                    <a:pt x="4740725" y="0"/>
                  </a:lnTo>
                  <a:lnTo>
                    <a:pt x="4740725" y="753850"/>
                  </a:lnTo>
                  <a:lnTo>
                    <a:pt x="0" y="75385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89560" algn="ctr">
              <a:lnSpc>
                <a:spcPct val="100000"/>
              </a:lnSpc>
              <a:spcBef>
                <a:spcPts val="1430"/>
              </a:spcBef>
            </a:pPr>
            <a:r>
              <a:rPr sz="2400" spc="-5" dirty="0">
                <a:solidFill>
                  <a:srgbClr val="FFFFFF"/>
                </a:solidFill>
                <a:latin typeface="Roboto"/>
                <a:cs typeface="Roboto"/>
              </a:rPr>
              <a:t>Zaman</a:t>
            </a:r>
            <a:r>
              <a:rPr sz="24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Roboto"/>
                <a:cs typeface="Roboto"/>
              </a:rPr>
              <a:t>Renaissance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5136" y="1097642"/>
            <a:ext cx="8500110" cy="3868420"/>
            <a:chOff x="145136" y="1097642"/>
            <a:chExt cx="8500110" cy="3868420"/>
          </a:xfrm>
        </p:grpSpPr>
        <p:sp>
          <p:nvSpPr>
            <p:cNvPr id="7" name="object 7"/>
            <p:cNvSpPr/>
            <p:nvPr/>
          </p:nvSpPr>
          <p:spPr>
            <a:xfrm>
              <a:off x="157836" y="1110342"/>
              <a:ext cx="4504055" cy="1796414"/>
            </a:xfrm>
            <a:custGeom>
              <a:avLst/>
              <a:gdLst/>
              <a:ahLst/>
              <a:cxnLst/>
              <a:rect l="l" t="t" r="r" b="b"/>
              <a:pathLst>
                <a:path w="4504055" h="1796414">
                  <a:moveTo>
                    <a:pt x="4503953" y="1796126"/>
                  </a:moveTo>
                  <a:lnTo>
                    <a:pt x="0" y="1796126"/>
                  </a:lnTo>
                  <a:lnTo>
                    <a:pt x="0" y="0"/>
                  </a:lnTo>
                  <a:lnTo>
                    <a:pt x="4503953" y="0"/>
                  </a:lnTo>
                  <a:lnTo>
                    <a:pt x="4503953" y="1796126"/>
                  </a:lnTo>
                  <a:close/>
                </a:path>
              </a:pathLst>
            </a:custGeom>
            <a:solidFill>
              <a:srgbClr val="005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836" y="1110342"/>
              <a:ext cx="4504055" cy="1796414"/>
            </a:xfrm>
            <a:custGeom>
              <a:avLst/>
              <a:gdLst/>
              <a:ahLst/>
              <a:cxnLst/>
              <a:rect l="l" t="t" r="r" b="b"/>
              <a:pathLst>
                <a:path w="4504055" h="1796414">
                  <a:moveTo>
                    <a:pt x="0" y="0"/>
                  </a:moveTo>
                  <a:lnTo>
                    <a:pt x="4503953" y="0"/>
                  </a:lnTo>
                  <a:lnTo>
                    <a:pt x="4503953" y="1796126"/>
                  </a:lnTo>
                  <a:lnTo>
                    <a:pt x="0" y="179612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7467" y="2797619"/>
              <a:ext cx="4914900" cy="2155825"/>
            </a:xfrm>
            <a:custGeom>
              <a:avLst/>
              <a:gdLst/>
              <a:ahLst/>
              <a:cxnLst/>
              <a:rect l="l" t="t" r="r" b="b"/>
              <a:pathLst>
                <a:path w="4914900" h="2155825">
                  <a:moveTo>
                    <a:pt x="4914890" y="2155370"/>
                  </a:moveTo>
                  <a:lnTo>
                    <a:pt x="0" y="2155370"/>
                  </a:lnTo>
                  <a:lnTo>
                    <a:pt x="0" y="0"/>
                  </a:lnTo>
                  <a:lnTo>
                    <a:pt x="4914890" y="0"/>
                  </a:lnTo>
                  <a:lnTo>
                    <a:pt x="4914890" y="2155370"/>
                  </a:lnTo>
                  <a:close/>
                </a:path>
              </a:pathLst>
            </a:custGeom>
            <a:solidFill>
              <a:srgbClr val="005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7467" y="2797619"/>
              <a:ext cx="4914900" cy="2155825"/>
            </a:xfrm>
            <a:custGeom>
              <a:avLst/>
              <a:gdLst/>
              <a:ahLst/>
              <a:cxnLst/>
              <a:rect l="l" t="t" r="r" b="b"/>
              <a:pathLst>
                <a:path w="4914900" h="2155825">
                  <a:moveTo>
                    <a:pt x="0" y="0"/>
                  </a:moveTo>
                  <a:lnTo>
                    <a:pt x="4914890" y="0"/>
                  </a:lnTo>
                  <a:lnTo>
                    <a:pt x="4914890" y="2155370"/>
                  </a:lnTo>
                  <a:lnTo>
                    <a:pt x="0" y="215537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5161" y="1344968"/>
            <a:ext cx="8203565" cy="336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71290" algn="just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Menurut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para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ahli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sejarah terdapat beberapa faktor yang 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menandakan datangnya suatu zaman baru, yang disertai  suatu mentalitas baru juga. Titik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tolaknya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ialah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kenyataan 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bahwa pada abad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15 (lima belas)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orang-orang terdidik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di  Italia mulai menimba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inspirasi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segar pada zaman klasik,  yakni pada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kebudayaan Yunani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dan Romawi kuno.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Roboto"/>
              <a:cs typeface="Roboto"/>
            </a:endParaRPr>
          </a:p>
          <a:p>
            <a:pPr marL="3571875" marR="5080" algn="just">
              <a:lnSpc>
                <a:spcPct val="114999"/>
              </a:lnSpc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Sebab itu zaman itu, yang merupakan awal zaman modern, disebut  zaman Renaissance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(kelahiran kembali).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Pada zaman itu hidup  manusia mengalami banyak perubahan. Bila pada Abad  Pertengahan perhatian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orang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masih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diarahkan kepada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dunia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akhirat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keselamatan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manusia pada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Tuhan,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pada zaman baru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pikiran orang-orang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berpaling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hidup manusia di dunia. Maka  Renaissance itu adalah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“penemuan kembali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dunia dan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manusia”  (Burckhardt).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1121" y="1020915"/>
            <a:ext cx="8115300" cy="4123054"/>
            <a:chOff x="321121" y="1020915"/>
            <a:chExt cx="8115300" cy="4123054"/>
          </a:xfrm>
        </p:grpSpPr>
        <p:sp>
          <p:nvSpPr>
            <p:cNvPr id="13" name="object 13"/>
            <p:cNvSpPr/>
            <p:nvPr/>
          </p:nvSpPr>
          <p:spPr>
            <a:xfrm>
              <a:off x="321121" y="2991748"/>
              <a:ext cx="3227618" cy="2151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6289" y="1020915"/>
              <a:ext cx="3160118" cy="1776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3489" y="157172"/>
            <a:ext cx="6109335" cy="1190625"/>
            <a:chOff x="1703489" y="157172"/>
            <a:chExt cx="6109335" cy="1190625"/>
          </a:xfrm>
        </p:grpSpPr>
        <p:sp>
          <p:nvSpPr>
            <p:cNvPr id="4" name="object 4"/>
            <p:cNvSpPr/>
            <p:nvPr/>
          </p:nvSpPr>
          <p:spPr>
            <a:xfrm>
              <a:off x="1703489" y="157172"/>
              <a:ext cx="6108887" cy="1190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3488" y="174170"/>
              <a:ext cx="6028895" cy="11103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02690" marR="643890" indent="-187325">
              <a:lnSpc>
                <a:spcPct val="100000"/>
              </a:lnSpc>
              <a:spcBef>
                <a:spcPts val="1235"/>
              </a:spcBef>
            </a:pPr>
            <a:r>
              <a:rPr spc="-10" dirty="0"/>
              <a:t>Para Pemikir </a:t>
            </a:r>
            <a:r>
              <a:rPr dirty="0"/>
              <a:t>(Filsuf)</a:t>
            </a:r>
            <a:r>
              <a:rPr spc="-85" dirty="0"/>
              <a:t> </a:t>
            </a:r>
            <a:r>
              <a:rPr spc="-5" dirty="0"/>
              <a:t>Hukum  </a:t>
            </a:r>
            <a:r>
              <a:rPr spc="-10" dirty="0"/>
              <a:t>Pada </a:t>
            </a:r>
            <a:r>
              <a:rPr spc="-5" dirty="0"/>
              <a:t>Zaman</a:t>
            </a:r>
            <a:r>
              <a:rPr spc="-55" dirty="0"/>
              <a:t> </a:t>
            </a:r>
            <a:r>
              <a:rPr spc="-5" dirty="0"/>
              <a:t>Renaissance</a:t>
            </a:r>
          </a:p>
        </p:txBody>
      </p:sp>
      <p:sp>
        <p:nvSpPr>
          <p:cNvPr id="7" name="object 7"/>
          <p:cNvSpPr/>
          <p:nvPr/>
        </p:nvSpPr>
        <p:spPr>
          <a:xfrm>
            <a:off x="138670" y="4353333"/>
            <a:ext cx="3839217" cy="760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7720" y="4392366"/>
            <a:ext cx="3721735" cy="642620"/>
          </a:xfrm>
          <a:prstGeom prst="rect">
            <a:avLst/>
          </a:prstGeom>
          <a:solidFill>
            <a:srgbClr val="0277BC"/>
          </a:solidFill>
          <a:ln w="38099">
            <a:solidFill>
              <a:srgbClr val="00507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889000" marR="224154" indent="-661035">
              <a:lnSpc>
                <a:spcPct val="100000"/>
              </a:lnSpc>
              <a:spcBef>
                <a:spcPts val="475"/>
              </a:spcBef>
            </a:pPr>
            <a:r>
              <a:rPr sz="1600" spc="45" dirty="0">
                <a:solidFill>
                  <a:srgbClr val="FFFFFF"/>
                </a:solidFill>
                <a:latin typeface="Georgia"/>
                <a:cs typeface="Georgia"/>
              </a:rPr>
              <a:t>Niccolo </a:t>
            </a:r>
            <a:r>
              <a:rPr sz="1600" spc="65" dirty="0">
                <a:solidFill>
                  <a:srgbClr val="FFFFFF"/>
                </a:solidFill>
                <a:latin typeface="Georgia"/>
                <a:cs typeface="Georgia"/>
              </a:rPr>
              <a:t>Machiavelli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(1469-1527 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M)  </a:t>
            </a:r>
            <a:r>
              <a:rPr sz="1600" spc="35" dirty="0">
                <a:solidFill>
                  <a:srgbClr val="FFFFFF"/>
                </a:solidFill>
                <a:latin typeface="Georgia"/>
                <a:cs typeface="Georgia"/>
              </a:rPr>
              <a:t>“Negara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Georgia"/>
                <a:cs typeface="Georgia"/>
              </a:rPr>
              <a:t>Kekuasaan”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5290" y="1642604"/>
            <a:ext cx="2138503" cy="2749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8890" y="4353338"/>
            <a:ext cx="4047841" cy="744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67940" y="4392366"/>
            <a:ext cx="3930015" cy="626110"/>
          </a:xfrm>
          <a:prstGeom prst="rect">
            <a:avLst/>
          </a:prstGeom>
          <a:solidFill>
            <a:srgbClr val="0277BC"/>
          </a:solidFill>
          <a:ln w="38099">
            <a:solidFill>
              <a:srgbClr val="00507C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1400" spc="65" dirty="0">
                <a:solidFill>
                  <a:srgbClr val="FFFFFF"/>
                </a:solidFill>
                <a:latin typeface="Georgia"/>
                <a:cs typeface="Georgia"/>
              </a:rPr>
              <a:t>Jean </a:t>
            </a:r>
            <a:r>
              <a:rPr sz="1400" spc="30" dirty="0">
                <a:solidFill>
                  <a:srgbClr val="FFFFFF"/>
                </a:solidFill>
                <a:latin typeface="Georgia"/>
                <a:cs typeface="Georgia"/>
              </a:rPr>
              <a:t>Bodin 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(1530-1596</a:t>
            </a:r>
            <a:r>
              <a:rPr sz="1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M)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400" spc="25" dirty="0">
                <a:solidFill>
                  <a:srgbClr val="FFFFFF"/>
                </a:solidFill>
                <a:latin typeface="Georgia"/>
                <a:cs typeface="Georgia"/>
              </a:rPr>
              <a:t>“Hukum </a:t>
            </a:r>
            <a:r>
              <a:rPr sz="1400" spc="35" dirty="0">
                <a:solidFill>
                  <a:srgbClr val="FFFFFF"/>
                </a:solidFill>
                <a:latin typeface="Georgia"/>
                <a:cs typeface="Georgia"/>
              </a:rPr>
              <a:t>Perintah </a:t>
            </a:r>
            <a:r>
              <a:rPr sz="1400" spc="55" dirty="0">
                <a:solidFill>
                  <a:srgbClr val="FFFFFF"/>
                </a:solidFill>
                <a:latin typeface="Georgia"/>
                <a:cs typeface="Georgia"/>
              </a:rPr>
              <a:t>Penguasa </a:t>
            </a:r>
            <a:r>
              <a:rPr sz="1400" spc="75" dirty="0">
                <a:solidFill>
                  <a:srgbClr val="FFFFFF"/>
                </a:solidFill>
                <a:latin typeface="Georgia"/>
                <a:cs typeface="Georgia"/>
              </a:rPr>
              <a:t>Yang</a:t>
            </a:r>
            <a:r>
              <a:rPr sz="1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Georgia"/>
                <a:cs typeface="Georgia"/>
              </a:rPr>
              <a:t>Berdaulat)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71013" y="1642604"/>
            <a:ext cx="2169265" cy="2749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3544" y="126077"/>
            <a:ext cx="3721100" cy="779780"/>
            <a:chOff x="2583544" y="126077"/>
            <a:chExt cx="3721100" cy="779780"/>
          </a:xfrm>
        </p:grpSpPr>
        <p:sp>
          <p:nvSpPr>
            <p:cNvPr id="3" name="object 3"/>
            <p:cNvSpPr/>
            <p:nvPr/>
          </p:nvSpPr>
          <p:spPr>
            <a:xfrm>
              <a:off x="2596244" y="138777"/>
              <a:ext cx="3695700" cy="754380"/>
            </a:xfrm>
            <a:custGeom>
              <a:avLst/>
              <a:gdLst/>
              <a:ahLst/>
              <a:cxnLst/>
              <a:rect l="l" t="t" r="r" b="b"/>
              <a:pathLst>
                <a:path w="3695700" h="754380">
                  <a:moveTo>
                    <a:pt x="3695692" y="753850"/>
                  </a:moveTo>
                  <a:lnTo>
                    <a:pt x="0" y="753850"/>
                  </a:lnTo>
                  <a:lnTo>
                    <a:pt x="0" y="0"/>
                  </a:lnTo>
                  <a:lnTo>
                    <a:pt x="3695692" y="0"/>
                  </a:lnTo>
                  <a:lnTo>
                    <a:pt x="3695692" y="753850"/>
                  </a:lnTo>
                  <a:close/>
                </a:path>
              </a:pathLst>
            </a:custGeom>
            <a:solidFill>
              <a:srgbClr val="005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6244" y="138777"/>
              <a:ext cx="3695700" cy="754380"/>
            </a:xfrm>
            <a:custGeom>
              <a:avLst/>
              <a:gdLst/>
              <a:ahLst/>
              <a:cxnLst/>
              <a:rect l="l" t="t" r="r" b="b"/>
              <a:pathLst>
                <a:path w="3695700" h="754380">
                  <a:moveTo>
                    <a:pt x="0" y="0"/>
                  </a:moveTo>
                  <a:lnTo>
                    <a:pt x="3695692" y="0"/>
                  </a:lnTo>
                  <a:lnTo>
                    <a:pt x="3695692" y="753850"/>
                  </a:lnTo>
                  <a:lnTo>
                    <a:pt x="0" y="75385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6244" y="138777"/>
            <a:ext cx="3695700" cy="75438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1430"/>
              </a:spcBef>
            </a:pPr>
            <a:r>
              <a:rPr sz="2400" spc="-5" dirty="0">
                <a:solidFill>
                  <a:srgbClr val="FFFFFF"/>
                </a:solidFill>
                <a:latin typeface="Roboto"/>
                <a:cs typeface="Roboto"/>
              </a:rPr>
              <a:t>Abad</a:t>
            </a:r>
            <a:r>
              <a:rPr sz="24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Roboto"/>
                <a:cs typeface="Roboto"/>
              </a:rPr>
              <a:t>19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5136" y="1097642"/>
            <a:ext cx="4711700" cy="3519804"/>
            <a:chOff x="145136" y="1097642"/>
            <a:chExt cx="4711700" cy="3519804"/>
          </a:xfrm>
        </p:grpSpPr>
        <p:sp>
          <p:nvSpPr>
            <p:cNvPr id="7" name="object 7"/>
            <p:cNvSpPr/>
            <p:nvPr/>
          </p:nvSpPr>
          <p:spPr>
            <a:xfrm>
              <a:off x="157836" y="1110342"/>
              <a:ext cx="4686300" cy="3494404"/>
            </a:xfrm>
            <a:custGeom>
              <a:avLst/>
              <a:gdLst/>
              <a:ahLst/>
              <a:cxnLst/>
              <a:rect l="l" t="t" r="r" b="b"/>
              <a:pathLst>
                <a:path w="4686300" h="3494404">
                  <a:moveTo>
                    <a:pt x="4686303" y="3494297"/>
                  </a:moveTo>
                  <a:lnTo>
                    <a:pt x="0" y="3494297"/>
                  </a:lnTo>
                  <a:lnTo>
                    <a:pt x="0" y="0"/>
                  </a:lnTo>
                  <a:lnTo>
                    <a:pt x="4686303" y="0"/>
                  </a:lnTo>
                  <a:lnTo>
                    <a:pt x="4686303" y="3494297"/>
                  </a:lnTo>
                  <a:close/>
                </a:path>
              </a:pathLst>
            </a:custGeom>
            <a:solidFill>
              <a:srgbClr val="005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836" y="1110342"/>
              <a:ext cx="4686300" cy="3494404"/>
            </a:xfrm>
            <a:custGeom>
              <a:avLst/>
              <a:gdLst/>
              <a:ahLst/>
              <a:cxnLst/>
              <a:rect l="l" t="t" r="r" b="b"/>
              <a:pathLst>
                <a:path w="4686300" h="3494404">
                  <a:moveTo>
                    <a:pt x="0" y="0"/>
                  </a:moveTo>
                  <a:lnTo>
                    <a:pt x="4686303" y="0"/>
                  </a:lnTo>
                  <a:lnTo>
                    <a:pt x="4686303" y="3494297"/>
                  </a:lnTo>
                  <a:lnTo>
                    <a:pt x="0" y="349429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>
              <a:lnSpc>
                <a:spcPct val="114999"/>
              </a:lnSpc>
              <a:spcBef>
                <a:spcPts val="100"/>
              </a:spcBef>
              <a:tabLst>
                <a:tab pos="626745" algn="l"/>
                <a:tab pos="1203960" algn="l"/>
                <a:tab pos="1583690" algn="l"/>
                <a:tab pos="2315845" algn="l"/>
                <a:tab pos="3545204" algn="l"/>
              </a:tabLst>
            </a:pPr>
            <a:r>
              <a:rPr spc="-10" dirty="0"/>
              <a:t>P</a:t>
            </a:r>
            <a:r>
              <a:rPr spc="-5" dirty="0"/>
              <a:t>ad</a:t>
            </a:r>
            <a:r>
              <a:rPr dirty="0"/>
              <a:t>a	</a:t>
            </a:r>
            <a:r>
              <a:rPr spc="-5" dirty="0"/>
              <a:t>aba</a:t>
            </a:r>
            <a:r>
              <a:rPr dirty="0"/>
              <a:t>d	</a:t>
            </a:r>
            <a:r>
              <a:rPr spc="-5" dirty="0"/>
              <a:t>in</a:t>
            </a:r>
            <a:r>
              <a:rPr dirty="0"/>
              <a:t>i	</a:t>
            </a:r>
            <a:r>
              <a:rPr spc="-5" dirty="0"/>
              <a:t>huku</a:t>
            </a:r>
            <a:r>
              <a:rPr dirty="0"/>
              <a:t>m	</a:t>
            </a:r>
            <a:r>
              <a:rPr spc="-5" dirty="0"/>
              <a:t>internasiona</a:t>
            </a:r>
            <a:r>
              <a:rPr dirty="0"/>
              <a:t>l	</a:t>
            </a:r>
            <a:r>
              <a:rPr spc="-5" dirty="0"/>
              <a:t>mengalami  </a:t>
            </a:r>
            <a:r>
              <a:rPr spc="-10" dirty="0"/>
              <a:t>perkembangan yang </a:t>
            </a:r>
            <a:r>
              <a:rPr spc="-5" dirty="0"/>
              <a:t>disebabkan </a:t>
            </a:r>
            <a:r>
              <a:rPr spc="-10" dirty="0"/>
              <a:t>beberapa faktor</a:t>
            </a:r>
            <a:r>
              <a:rPr spc="35" dirty="0"/>
              <a:t> </a:t>
            </a:r>
            <a:r>
              <a:rPr spc="-10" dirty="0"/>
              <a:t>yaitu:</a:t>
            </a:r>
          </a:p>
          <a:p>
            <a:pPr marL="379095" marR="13335" indent="-367030">
              <a:lnSpc>
                <a:spcPct val="125000"/>
              </a:lnSpc>
              <a:spcBef>
                <a:spcPts val="215"/>
              </a:spcBef>
              <a:buSzPct val="128571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pc="-10" dirty="0"/>
              <a:t>Kebangkitan negara-negara </a:t>
            </a:r>
            <a:r>
              <a:rPr spc="-5" dirty="0"/>
              <a:t>baru, baik di dalam  maupun di luar benua</a:t>
            </a:r>
            <a:r>
              <a:rPr spc="-10" dirty="0"/>
              <a:t> Eropa;</a:t>
            </a:r>
          </a:p>
          <a:p>
            <a:pPr marL="379095" indent="-367030">
              <a:lnSpc>
                <a:spcPct val="100000"/>
              </a:lnSpc>
              <a:spcBef>
                <a:spcPts val="635"/>
              </a:spcBef>
              <a:buSzPct val="128571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pc="-10" dirty="0"/>
              <a:t>Moderenisasi sarana </a:t>
            </a:r>
            <a:r>
              <a:rPr spc="-5" dirty="0"/>
              <a:t>angkutan</a:t>
            </a:r>
            <a:r>
              <a:rPr dirty="0"/>
              <a:t> </a:t>
            </a:r>
            <a:r>
              <a:rPr spc="-5" dirty="0"/>
              <a:t>dunia;</a:t>
            </a:r>
          </a:p>
          <a:p>
            <a:pPr marL="379095" marR="10160" indent="-367030">
              <a:lnSpc>
                <a:spcPct val="125000"/>
              </a:lnSpc>
              <a:spcBef>
                <a:spcPts val="385"/>
              </a:spcBef>
              <a:buSzPct val="128571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pc="-5" dirty="0"/>
              <a:t>Penemuan-penemuan baru, terutama di bidang  persenjataan militer untuk</a:t>
            </a:r>
            <a:r>
              <a:rPr spc="-10" dirty="0"/>
              <a:t> perang.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5161" y="3417563"/>
            <a:ext cx="441896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Faktor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tersebut menimbulkan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kebutuhan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akan adanya  sistem hukum internasional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yang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bersifat tegas untuk  mengatur hubungan-hubungan internasional</a:t>
            </a:r>
            <a:r>
              <a:rPr sz="1400" b="1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tersebut.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75688" y="3800869"/>
            <a:ext cx="3264068" cy="784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34738" y="3839942"/>
            <a:ext cx="3146425" cy="666750"/>
          </a:xfrm>
          <a:prstGeom prst="rect">
            <a:avLst/>
          </a:prstGeom>
          <a:solidFill>
            <a:srgbClr val="0277BC"/>
          </a:solidFill>
          <a:ln w="38099">
            <a:solidFill>
              <a:srgbClr val="00507C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517525" marR="103505" indent="-408940">
              <a:lnSpc>
                <a:spcPct val="100000"/>
              </a:lnSpc>
              <a:spcBef>
                <a:spcPts val="670"/>
              </a:spcBef>
            </a:pPr>
            <a:r>
              <a:rPr sz="1600" spc="45" dirty="0">
                <a:solidFill>
                  <a:srgbClr val="FFFFFF"/>
                </a:solidFill>
                <a:latin typeface="Georgia"/>
                <a:cs typeface="Georgia"/>
              </a:rPr>
              <a:t>Henry </a:t>
            </a:r>
            <a:r>
              <a:rPr sz="1600" spc="60" dirty="0">
                <a:solidFill>
                  <a:srgbClr val="FFFFFF"/>
                </a:solidFill>
                <a:latin typeface="Georgia"/>
                <a:cs typeface="Georgia"/>
              </a:rPr>
              <a:t>Wheaton </a:t>
            </a:r>
            <a:r>
              <a:rPr sz="1600" spc="15" dirty="0">
                <a:solidFill>
                  <a:srgbClr val="FFFFFF"/>
                </a:solidFill>
                <a:latin typeface="Georgia"/>
                <a:cs typeface="Georgia"/>
              </a:rPr>
              <a:t>(tokoh</a:t>
            </a:r>
            <a:r>
              <a:rPr sz="16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Georgia"/>
                <a:cs typeface="Georgia"/>
              </a:rPr>
              <a:t>hukum  </a:t>
            </a:r>
            <a:r>
              <a:rPr sz="1600" spc="50" dirty="0">
                <a:solidFill>
                  <a:srgbClr val="FFFFFF"/>
                </a:solidFill>
                <a:latin typeface="Georgia"/>
                <a:cs typeface="Georgia"/>
              </a:rPr>
              <a:t>internasional </a:t>
            </a:r>
            <a:r>
              <a:rPr sz="1600" spc="40" dirty="0">
                <a:solidFill>
                  <a:srgbClr val="FFFFFF"/>
                </a:solidFill>
                <a:latin typeface="Georgia"/>
                <a:cs typeface="Georgia"/>
              </a:rPr>
              <a:t>abad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19)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59987" y="1430122"/>
            <a:ext cx="1895471" cy="240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585" y="171179"/>
            <a:ext cx="5102860" cy="927735"/>
            <a:chOff x="2159585" y="171179"/>
            <a:chExt cx="5102860" cy="927735"/>
          </a:xfrm>
        </p:grpSpPr>
        <p:sp>
          <p:nvSpPr>
            <p:cNvPr id="3" name="object 3"/>
            <p:cNvSpPr/>
            <p:nvPr/>
          </p:nvSpPr>
          <p:spPr>
            <a:xfrm>
              <a:off x="2159585" y="171179"/>
              <a:ext cx="5102389" cy="927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4348" y="195942"/>
              <a:ext cx="5012862" cy="838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04348" y="195942"/>
            <a:ext cx="5013325" cy="838200"/>
          </a:xfrm>
          <a:prstGeom prst="rect">
            <a:avLst/>
          </a:prstGeom>
          <a:ln w="9524">
            <a:solidFill>
              <a:srgbClr val="0075B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00507C"/>
                </a:solidFill>
                <a:latin typeface="Roboto"/>
                <a:cs typeface="Roboto"/>
              </a:rPr>
              <a:t>Perkembangan</a:t>
            </a:r>
            <a:r>
              <a:rPr sz="2400" b="1" spc="-15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00507C"/>
                </a:solidFill>
                <a:latin typeface="Roboto"/>
                <a:cs typeface="Roboto"/>
              </a:rPr>
              <a:t>Hukum</a:t>
            </a:r>
            <a:endParaRPr sz="2400">
              <a:latin typeface="Roboto"/>
              <a:cs typeface="Roboto"/>
            </a:endParaRPr>
          </a:p>
          <a:p>
            <a:pPr marL="107314" algn="ctr">
              <a:lnSpc>
                <a:spcPct val="100000"/>
              </a:lnSpc>
              <a:spcBef>
                <a:spcPts val="434"/>
              </a:spcBef>
            </a:pPr>
            <a:r>
              <a:rPr sz="2400" b="1" spc="-5" dirty="0">
                <a:solidFill>
                  <a:srgbClr val="00507C"/>
                </a:solidFill>
                <a:latin typeface="Roboto"/>
                <a:cs typeface="Roboto"/>
              </a:rPr>
              <a:t>Internasional </a:t>
            </a:r>
            <a:r>
              <a:rPr sz="2400" b="1" spc="-10" dirty="0">
                <a:solidFill>
                  <a:srgbClr val="00507C"/>
                </a:solidFill>
                <a:latin typeface="Roboto"/>
                <a:cs typeface="Roboto"/>
              </a:rPr>
              <a:t>Pada </a:t>
            </a:r>
            <a:r>
              <a:rPr sz="2400" b="1" spc="-5" dirty="0">
                <a:solidFill>
                  <a:srgbClr val="00507C"/>
                </a:solidFill>
                <a:latin typeface="Roboto"/>
                <a:cs typeface="Roboto"/>
              </a:rPr>
              <a:t>Abad</a:t>
            </a:r>
            <a:r>
              <a:rPr sz="2400" b="1" spc="-25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00507C"/>
                </a:solidFill>
                <a:latin typeface="Roboto"/>
                <a:cs typeface="Roboto"/>
              </a:rPr>
              <a:t>19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5734" y="1450249"/>
            <a:ext cx="8792845" cy="3415665"/>
            <a:chOff x="145734" y="1450249"/>
            <a:chExt cx="8792845" cy="3415665"/>
          </a:xfrm>
        </p:grpSpPr>
        <p:sp>
          <p:nvSpPr>
            <p:cNvPr id="7" name="object 7"/>
            <p:cNvSpPr/>
            <p:nvPr/>
          </p:nvSpPr>
          <p:spPr>
            <a:xfrm>
              <a:off x="145734" y="1450249"/>
              <a:ext cx="5494264" cy="5086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496" y="1475011"/>
              <a:ext cx="5404742" cy="4190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0496" y="1475011"/>
              <a:ext cx="5405120" cy="419100"/>
            </a:xfrm>
            <a:custGeom>
              <a:avLst/>
              <a:gdLst/>
              <a:ahLst/>
              <a:cxnLst/>
              <a:rect l="l" t="t" r="r" b="b"/>
              <a:pathLst>
                <a:path w="5405120" h="419100">
                  <a:moveTo>
                    <a:pt x="0" y="0"/>
                  </a:moveTo>
                  <a:lnTo>
                    <a:pt x="5404742" y="0"/>
                  </a:lnTo>
                  <a:lnTo>
                    <a:pt x="5404742" y="419099"/>
                  </a:lnTo>
                  <a:lnTo>
                    <a:pt x="0" y="419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046" y="1874793"/>
              <a:ext cx="5788188" cy="584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6808" y="1899556"/>
              <a:ext cx="5698653" cy="4953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6808" y="1899556"/>
              <a:ext cx="5699125" cy="495300"/>
            </a:xfrm>
            <a:custGeom>
              <a:avLst/>
              <a:gdLst/>
              <a:ahLst/>
              <a:cxnLst/>
              <a:rect l="l" t="t" r="r" b="b"/>
              <a:pathLst>
                <a:path w="5699125" h="495300">
                  <a:moveTo>
                    <a:pt x="0" y="0"/>
                  </a:moveTo>
                  <a:lnTo>
                    <a:pt x="5698653" y="0"/>
                  </a:lnTo>
                  <a:lnTo>
                    <a:pt x="5698653" y="495301"/>
                  </a:lnTo>
                  <a:lnTo>
                    <a:pt x="0" y="49530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8360" y="2370092"/>
              <a:ext cx="6049437" cy="5848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3122" y="2394857"/>
              <a:ext cx="5959912" cy="4953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3122" y="2394857"/>
              <a:ext cx="5960110" cy="495934"/>
            </a:xfrm>
            <a:custGeom>
              <a:avLst/>
              <a:gdLst/>
              <a:ahLst/>
              <a:cxnLst/>
              <a:rect l="l" t="t" r="r" b="b"/>
              <a:pathLst>
                <a:path w="5960109" h="495935">
                  <a:moveTo>
                    <a:pt x="0" y="0"/>
                  </a:moveTo>
                  <a:lnTo>
                    <a:pt x="5959912" y="0"/>
                  </a:lnTo>
                  <a:lnTo>
                    <a:pt x="5959912" y="495311"/>
                  </a:lnTo>
                  <a:lnTo>
                    <a:pt x="0" y="49531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6441" y="2887191"/>
              <a:ext cx="6354237" cy="5848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51204" y="2911969"/>
              <a:ext cx="6264729" cy="4952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51204" y="2911969"/>
              <a:ext cx="6264910" cy="495300"/>
            </a:xfrm>
            <a:custGeom>
              <a:avLst/>
              <a:gdLst/>
              <a:ahLst/>
              <a:cxnLst/>
              <a:rect l="l" t="t" r="r" b="b"/>
              <a:pathLst>
                <a:path w="6264909" h="495300">
                  <a:moveTo>
                    <a:pt x="0" y="0"/>
                  </a:moveTo>
                  <a:lnTo>
                    <a:pt x="6264729" y="0"/>
                  </a:lnTo>
                  <a:lnTo>
                    <a:pt x="6264729" y="495299"/>
                  </a:lnTo>
                  <a:lnTo>
                    <a:pt x="0" y="4952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5413" y="3393425"/>
              <a:ext cx="6506636" cy="8732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30175" y="3418193"/>
              <a:ext cx="6417132" cy="7836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30175" y="3418193"/>
              <a:ext cx="6417310" cy="784225"/>
            </a:xfrm>
            <a:custGeom>
              <a:avLst/>
              <a:gdLst/>
              <a:ahLst/>
              <a:cxnLst/>
              <a:rect l="l" t="t" r="r" b="b"/>
              <a:pathLst>
                <a:path w="6417309" h="784225">
                  <a:moveTo>
                    <a:pt x="0" y="0"/>
                  </a:moveTo>
                  <a:lnTo>
                    <a:pt x="6417132" y="0"/>
                  </a:lnTo>
                  <a:lnTo>
                    <a:pt x="6417132" y="783673"/>
                  </a:lnTo>
                  <a:lnTo>
                    <a:pt x="0" y="78367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1727" y="4177126"/>
              <a:ext cx="6506636" cy="6882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76490" y="4201866"/>
              <a:ext cx="6417117" cy="5987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76490" y="4201866"/>
              <a:ext cx="6417310" cy="598805"/>
            </a:xfrm>
            <a:custGeom>
              <a:avLst/>
              <a:gdLst/>
              <a:ahLst/>
              <a:cxnLst/>
              <a:rect l="l" t="t" r="r" b="b"/>
              <a:pathLst>
                <a:path w="6417309" h="598804">
                  <a:moveTo>
                    <a:pt x="0" y="0"/>
                  </a:moveTo>
                  <a:lnTo>
                    <a:pt x="6417117" y="0"/>
                  </a:lnTo>
                  <a:lnTo>
                    <a:pt x="6417117" y="598723"/>
                  </a:lnTo>
                  <a:lnTo>
                    <a:pt x="0" y="59872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4875" y="1558068"/>
            <a:ext cx="8247380" cy="317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Perkembangan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kaidah-kaidah tentang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perang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dan</a:t>
            </a:r>
            <a:r>
              <a:rPr sz="1400" b="1" spc="5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netralitas;</a:t>
            </a:r>
            <a:endParaRPr sz="1400">
              <a:latin typeface="Roboto"/>
              <a:cs typeface="Roboto"/>
            </a:endParaRPr>
          </a:p>
          <a:p>
            <a:pPr marL="311785" marR="2656205">
              <a:lnSpc>
                <a:spcPct val="114999"/>
              </a:lnSpc>
              <a:spcBef>
                <a:spcPts val="745"/>
              </a:spcBef>
            </a:pP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Meningkatnya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penyelesaian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perkara-perkara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internasional melalui  lembaga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arbitrase</a:t>
            </a:r>
            <a:r>
              <a:rPr sz="1400" b="1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internasional;</a:t>
            </a:r>
            <a:endParaRPr sz="1400">
              <a:latin typeface="Roboto"/>
              <a:cs typeface="Roboto"/>
            </a:endParaRPr>
          </a:p>
          <a:p>
            <a:pPr marL="758190" marR="2247265">
              <a:lnSpc>
                <a:spcPct val="114999"/>
              </a:lnSpc>
              <a:spcBef>
                <a:spcPts val="35"/>
              </a:spcBef>
            </a:pP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Praktek negara-negara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juga mulai terbiasa dengan pembuatan 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traktat-traktat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untuk mengatur hubung</a:t>
            </a:r>
            <a:r>
              <a:rPr sz="1400" b="1" u="heavy" spc="-5" dirty="0">
                <a:solidFill>
                  <a:srgbClr val="00507C"/>
                </a:solidFill>
                <a:uFill>
                  <a:solidFill>
                    <a:srgbClr val="029AE4"/>
                  </a:solidFill>
                </a:uFill>
                <a:latin typeface="Roboto"/>
                <a:cs typeface="Roboto"/>
              </a:rPr>
              <a:t>an-hu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bungan antar</a:t>
            </a:r>
            <a:r>
              <a:rPr sz="1400" b="1" spc="-15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negara;</a:t>
            </a:r>
            <a:endParaRPr sz="1400">
              <a:latin typeface="Roboto"/>
              <a:cs typeface="Roboto"/>
            </a:endParaRPr>
          </a:p>
          <a:p>
            <a:pPr marL="1226185" marR="1318895">
              <a:lnSpc>
                <a:spcPct val="114999"/>
              </a:lnSpc>
              <a:spcBef>
                <a:spcPts val="204"/>
              </a:spcBef>
            </a:pP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Hasil karya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para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ahli hukum, lebih memusatkan perhatian pada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praktek  yang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berlaku dan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menyampingkan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konsep hukum</a:t>
            </a:r>
            <a:r>
              <a:rPr sz="1400" b="1" spc="5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alam;</a:t>
            </a:r>
            <a:endParaRPr sz="1400">
              <a:latin typeface="Roboto"/>
              <a:cs typeface="Roboto"/>
            </a:endParaRPr>
          </a:p>
          <a:p>
            <a:pPr marL="1704975" marR="633730">
              <a:lnSpc>
                <a:spcPct val="114999"/>
              </a:lnSpc>
              <a:spcBef>
                <a:spcPts val="295"/>
              </a:spcBef>
            </a:pP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Berdirinya organiasi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internasional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yang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menampung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para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ahli hukum  internasional adalam wadah the Law International Association dan Institut  De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Droit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International;</a:t>
            </a:r>
            <a:endParaRPr sz="1400">
              <a:latin typeface="Roboto"/>
              <a:cs typeface="Roboto"/>
            </a:endParaRPr>
          </a:p>
          <a:p>
            <a:pPr marL="2151380" marR="5080">
              <a:lnSpc>
                <a:spcPct val="114999"/>
              </a:lnSpc>
              <a:spcBef>
                <a:spcPts val="610"/>
              </a:spcBef>
            </a:pP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Hukum internasional juga menjadi objek studi dalam skala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yang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luas dan  memungkinkan penaganan persoalan internasional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secara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lebih</a:t>
            </a:r>
            <a:r>
              <a:rPr sz="1400" b="1" spc="-35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profesional.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10885" y="1078862"/>
            <a:ext cx="1833096" cy="18331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6766" y="910098"/>
            <a:ext cx="5301615" cy="2982595"/>
            <a:chOff x="1926766" y="910098"/>
            <a:chExt cx="5301615" cy="2982595"/>
          </a:xfrm>
        </p:grpSpPr>
        <p:sp>
          <p:nvSpPr>
            <p:cNvPr id="3" name="object 3"/>
            <p:cNvSpPr/>
            <p:nvPr/>
          </p:nvSpPr>
          <p:spPr>
            <a:xfrm>
              <a:off x="4359591" y="2817469"/>
              <a:ext cx="424815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799" y="0"/>
                  </a:lnTo>
                </a:path>
              </a:pathLst>
            </a:custGeom>
            <a:ln w="38099">
              <a:solidFill>
                <a:srgbClr val="029A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6766" y="910098"/>
              <a:ext cx="5301319" cy="2981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384" y="293909"/>
            <a:ext cx="4071620" cy="511809"/>
          </a:xfrm>
          <a:prstGeom prst="rect">
            <a:avLst/>
          </a:prstGeom>
          <a:ln w="25399">
            <a:solidFill>
              <a:srgbClr val="3D6421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375"/>
              </a:spcBef>
            </a:pPr>
            <a:r>
              <a:rPr sz="2400" b="0" dirty="0">
                <a:solidFill>
                  <a:srgbClr val="FFFFFF"/>
                </a:solidFill>
                <a:latin typeface="Arial Black"/>
                <a:cs typeface="Arial Black"/>
              </a:rPr>
              <a:t>Perjanjian</a:t>
            </a:r>
            <a:r>
              <a:rPr sz="2400" b="0" spc="-15" dirty="0">
                <a:solidFill>
                  <a:srgbClr val="FFFFFF"/>
                </a:solidFill>
                <a:latin typeface="Arial Black"/>
                <a:cs typeface="Arial Black"/>
              </a:rPr>
              <a:t> Westphalia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791" y="97970"/>
            <a:ext cx="4332605" cy="2308225"/>
          </a:xfrm>
          <a:prstGeom prst="rect">
            <a:avLst/>
          </a:prstGeom>
          <a:solidFill>
            <a:srgbClr val="00507C"/>
          </a:solidFill>
          <a:ln w="25399">
            <a:solidFill>
              <a:srgbClr val="3D6421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199390" marR="84455" algn="just">
              <a:lnSpc>
                <a:spcPct val="114999"/>
              </a:lnSpc>
              <a:spcBef>
                <a:spcPts val="1175"/>
              </a:spcBef>
            </a:pP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Perjanjian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Westphalia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(The Peace of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Westphalia </a:t>
            </a:r>
            <a:r>
              <a:rPr sz="1400" dirty="0">
                <a:solidFill>
                  <a:srgbClr val="FFFFFF"/>
                </a:solidFill>
                <a:latin typeface="RobotoRegular"/>
                <a:cs typeface="RobotoRegular"/>
              </a:rPr>
              <a:t>/ 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Westphalia </a:t>
            </a:r>
            <a:r>
              <a:rPr sz="1400" spc="-15" dirty="0">
                <a:solidFill>
                  <a:srgbClr val="FFFFFF"/>
                </a:solidFill>
                <a:latin typeface="RobotoRegular"/>
                <a:cs typeface="RobotoRegular"/>
              </a:rPr>
              <a:t>Treaty) </a:t>
            </a:r>
            <a:r>
              <a:rPr sz="1400" spc="-20" dirty="0">
                <a:solidFill>
                  <a:srgbClr val="FFFFFF"/>
                </a:solidFill>
                <a:latin typeface="RobotoRegular"/>
                <a:cs typeface="RobotoRegular"/>
              </a:rPr>
              <a:t>Tahun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1648, merupakan  perjanjian yang mengakhiri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perang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selama 30  tahun sekaligus berhasil menjadi sebuah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tonggak  sejarah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bernegara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secara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modern dalam konsep  nation-state dan menjadi permulaan bagi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terjadinya 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suatu sistem hubungan internasional yang disebut  </a:t>
            </a:r>
            <a:r>
              <a:rPr sz="1400" spc="-10" dirty="0">
                <a:solidFill>
                  <a:srgbClr val="FFFFFF"/>
                </a:solidFill>
                <a:latin typeface="RobotoRegular"/>
                <a:cs typeface="RobotoRegular"/>
              </a:rPr>
              <a:t>Wesphalian </a:t>
            </a:r>
            <a:r>
              <a:rPr sz="1400" spc="-5" dirty="0">
                <a:solidFill>
                  <a:srgbClr val="FFFFFF"/>
                </a:solidFill>
                <a:latin typeface="RobotoRegular"/>
                <a:cs typeface="RobotoRegular"/>
              </a:rPr>
              <a:t>System.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739" y="929578"/>
            <a:ext cx="3951604" cy="4214495"/>
            <a:chOff x="119739" y="929578"/>
            <a:chExt cx="3951604" cy="4214495"/>
          </a:xfrm>
        </p:grpSpPr>
        <p:sp>
          <p:nvSpPr>
            <p:cNvPr id="5" name="object 5"/>
            <p:cNvSpPr/>
            <p:nvPr/>
          </p:nvSpPr>
          <p:spPr>
            <a:xfrm>
              <a:off x="119739" y="929578"/>
              <a:ext cx="3951502" cy="2400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08" y="3365468"/>
              <a:ext cx="2460160" cy="17780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310741" y="2481945"/>
            <a:ext cx="4745765" cy="26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031" y="122909"/>
            <a:ext cx="3645067" cy="980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081" y="161959"/>
            <a:ext cx="3527425" cy="862965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722630" marR="575945" indent="-27305">
              <a:lnSpc>
                <a:spcPct val="114999"/>
              </a:lnSpc>
              <a:spcBef>
                <a:spcPts val="980"/>
              </a:spcBef>
            </a:pPr>
            <a:r>
              <a:rPr sz="1600" b="0" dirty="0">
                <a:solidFill>
                  <a:srgbClr val="003B5D"/>
                </a:solidFill>
                <a:latin typeface="Arial Black"/>
                <a:cs typeface="Arial Black"/>
              </a:rPr>
              <a:t>Hasil </a:t>
            </a:r>
            <a:r>
              <a:rPr sz="1600" b="0" spc="-5" dirty="0">
                <a:solidFill>
                  <a:srgbClr val="003B5D"/>
                </a:solidFill>
                <a:latin typeface="Arial Black"/>
                <a:cs typeface="Arial Black"/>
              </a:rPr>
              <a:t>dari</a:t>
            </a:r>
            <a:r>
              <a:rPr sz="1600" b="0" spc="-95" dirty="0">
                <a:solidFill>
                  <a:srgbClr val="003B5D"/>
                </a:solidFill>
                <a:latin typeface="Arial Black"/>
                <a:cs typeface="Arial Black"/>
              </a:rPr>
              <a:t> </a:t>
            </a:r>
            <a:r>
              <a:rPr sz="1600" b="0" dirty="0">
                <a:solidFill>
                  <a:srgbClr val="003B5D"/>
                </a:solidFill>
                <a:latin typeface="Arial Black"/>
                <a:cs typeface="Arial Black"/>
              </a:rPr>
              <a:t>Perjanjian  </a:t>
            </a:r>
            <a:r>
              <a:rPr sz="1600" b="0" spc="-10" dirty="0">
                <a:solidFill>
                  <a:srgbClr val="003B5D"/>
                </a:solidFill>
                <a:latin typeface="Arial Black"/>
                <a:cs typeface="Arial Black"/>
              </a:rPr>
              <a:t>Westphalia</a:t>
            </a:r>
            <a:r>
              <a:rPr sz="1600" b="0" spc="-60" dirty="0">
                <a:solidFill>
                  <a:srgbClr val="003B5D"/>
                </a:solidFill>
                <a:latin typeface="Arial Black"/>
                <a:cs typeface="Arial Black"/>
              </a:rPr>
              <a:t> </a:t>
            </a:r>
            <a:r>
              <a:rPr sz="1600" b="0" dirty="0">
                <a:solidFill>
                  <a:srgbClr val="003B5D"/>
                </a:solidFill>
                <a:latin typeface="Arial Black"/>
                <a:cs typeface="Arial Black"/>
              </a:rPr>
              <a:t>meliputi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3789" y="158219"/>
            <a:ext cx="3470893" cy="1222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2839" y="197267"/>
            <a:ext cx="3352800" cy="1104900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200025" marR="78105" algn="just">
              <a:lnSpc>
                <a:spcPct val="114999"/>
              </a:lnSpc>
            </a:pPr>
            <a:r>
              <a:rPr sz="1200" b="1" dirty="0">
                <a:solidFill>
                  <a:srgbClr val="003B5D"/>
                </a:solidFill>
                <a:latin typeface="Roboto"/>
                <a:cs typeface="Roboto"/>
              </a:rPr>
              <a:t>Prinsip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penghormatan atas 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kedaulatan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suatu  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negara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dan hak menentukan nasib sendiri  (Right 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to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Self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Determination)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40191" y="302984"/>
            <a:ext cx="4714875" cy="2345055"/>
            <a:chOff x="4140191" y="302984"/>
            <a:chExt cx="4714875" cy="2345055"/>
          </a:xfrm>
        </p:grpSpPr>
        <p:sp>
          <p:nvSpPr>
            <p:cNvPr id="8" name="object 8"/>
            <p:cNvSpPr/>
            <p:nvPr/>
          </p:nvSpPr>
          <p:spPr>
            <a:xfrm>
              <a:off x="4152891" y="315684"/>
              <a:ext cx="1181100" cy="501015"/>
            </a:xfrm>
            <a:custGeom>
              <a:avLst/>
              <a:gdLst/>
              <a:ahLst/>
              <a:cxnLst/>
              <a:rect l="l" t="t" r="r" b="b"/>
              <a:pathLst>
                <a:path w="1181100" h="501015">
                  <a:moveTo>
                    <a:pt x="930723" y="500741"/>
                  </a:moveTo>
                  <a:lnTo>
                    <a:pt x="930723" y="375556"/>
                  </a:lnTo>
                  <a:lnTo>
                    <a:pt x="0" y="375556"/>
                  </a:lnTo>
                  <a:lnTo>
                    <a:pt x="0" y="125184"/>
                  </a:lnTo>
                  <a:lnTo>
                    <a:pt x="930723" y="125184"/>
                  </a:lnTo>
                  <a:lnTo>
                    <a:pt x="930723" y="0"/>
                  </a:lnTo>
                  <a:lnTo>
                    <a:pt x="1181097" y="250371"/>
                  </a:lnTo>
                  <a:lnTo>
                    <a:pt x="930723" y="500741"/>
                  </a:lnTo>
                  <a:close/>
                </a:path>
              </a:pathLst>
            </a:custGeom>
            <a:solidFill>
              <a:srgbClr val="027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52891" y="315684"/>
              <a:ext cx="1181100" cy="501015"/>
            </a:xfrm>
            <a:custGeom>
              <a:avLst/>
              <a:gdLst/>
              <a:ahLst/>
              <a:cxnLst/>
              <a:rect l="l" t="t" r="r" b="b"/>
              <a:pathLst>
                <a:path w="1181100" h="501015">
                  <a:moveTo>
                    <a:pt x="0" y="125184"/>
                  </a:moveTo>
                  <a:lnTo>
                    <a:pt x="930723" y="125184"/>
                  </a:lnTo>
                  <a:lnTo>
                    <a:pt x="930723" y="0"/>
                  </a:lnTo>
                  <a:lnTo>
                    <a:pt x="1181097" y="250371"/>
                  </a:lnTo>
                  <a:lnTo>
                    <a:pt x="930723" y="500741"/>
                  </a:lnTo>
                  <a:lnTo>
                    <a:pt x="930723" y="375556"/>
                  </a:lnTo>
                  <a:lnTo>
                    <a:pt x="0" y="375556"/>
                  </a:lnTo>
                  <a:lnTo>
                    <a:pt x="0" y="125184"/>
                  </a:lnTo>
                  <a:close/>
                </a:path>
              </a:pathLst>
            </a:custGeom>
            <a:ln w="25399">
              <a:solidFill>
                <a:srgbClr val="0156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3789" y="1424942"/>
              <a:ext cx="3470893" cy="1222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2839" y="1463982"/>
            <a:ext cx="3352800" cy="1104900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200025" marR="83820" algn="just">
              <a:lnSpc>
                <a:spcPct val="114999"/>
              </a:lnSpc>
            </a:pP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Setiap 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negara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ataupun suatu bangsa  terbebas dari apa yang disebut dengan  penjajahan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83789" y="2714739"/>
            <a:ext cx="3470893" cy="1222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42839" y="2753794"/>
            <a:ext cx="3352800" cy="1104900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200025" marR="85725" algn="just">
              <a:lnSpc>
                <a:spcPct val="114999"/>
              </a:lnSpc>
            </a:pP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Garis batas yang merupakan pemisah  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kedaulatan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suatu 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negara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yang didasarkan  atas hukum</a:t>
            </a:r>
            <a:r>
              <a:rPr sz="1200" b="1" spc="-10" dirty="0">
                <a:solidFill>
                  <a:srgbClr val="003B5D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3B5D"/>
                </a:solidFill>
                <a:latin typeface="Roboto"/>
                <a:cs typeface="Roboto"/>
              </a:rPr>
              <a:t>internasional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9905" y="1092447"/>
            <a:ext cx="2857500" cy="3562350"/>
            <a:chOff x="889905" y="1092447"/>
            <a:chExt cx="2857500" cy="3562350"/>
          </a:xfrm>
        </p:grpSpPr>
        <p:sp>
          <p:nvSpPr>
            <p:cNvPr id="15" name="object 15"/>
            <p:cNvSpPr/>
            <p:nvPr/>
          </p:nvSpPr>
          <p:spPr>
            <a:xfrm>
              <a:off x="1085167" y="1092447"/>
              <a:ext cx="2466970" cy="18478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9905" y="2940294"/>
              <a:ext cx="2857486" cy="1714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18652" y="4985639"/>
            <a:ext cx="6825615" cy="158115"/>
          </a:xfrm>
          <a:prstGeom prst="rect">
            <a:avLst/>
          </a:prstGeom>
          <a:solidFill>
            <a:srgbClr val="00507C"/>
          </a:solidFill>
          <a:ln w="25399">
            <a:solidFill>
              <a:srgbClr val="0277B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45"/>
              </a:spcBef>
            </a:pP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A.Rego Sureda, The </a:t>
            </a:r>
            <a:r>
              <a:rPr sz="900" spc="-10" dirty="0">
                <a:solidFill>
                  <a:srgbClr val="FFFFFF"/>
                </a:solidFill>
                <a:latin typeface="RobotoRegular"/>
                <a:cs typeface="RobotoRegular"/>
              </a:rPr>
              <a:t>Evolution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of the Right to Self Determination Right, Leiden, </a:t>
            </a:r>
            <a:r>
              <a:rPr sz="900" dirty="0">
                <a:solidFill>
                  <a:srgbClr val="FFFFFF"/>
                </a:solidFill>
                <a:latin typeface="RobotoRegular"/>
                <a:cs typeface="RobotoRegular"/>
              </a:rPr>
              <a:t>A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Study of United Nation </a:t>
            </a:r>
            <a:r>
              <a:rPr sz="900" spc="-10" dirty="0">
                <a:solidFill>
                  <a:srgbClr val="FFFFFF"/>
                </a:solidFill>
                <a:latin typeface="RobotoRegular"/>
                <a:cs typeface="RobotoRegular"/>
              </a:rPr>
              <a:t>Practice,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1973, hlm.</a:t>
            </a:r>
            <a:r>
              <a:rPr sz="900" spc="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28.</a:t>
            </a:r>
            <a:endParaRPr sz="9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7431" y="0"/>
            <a:ext cx="5563238" cy="576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2193" y="0"/>
            <a:ext cx="5474335" cy="511809"/>
          </a:xfrm>
          <a:prstGeom prst="rect">
            <a:avLst/>
          </a:prstGeom>
          <a:solidFill>
            <a:srgbClr val="CFD8DB"/>
          </a:solidFill>
          <a:ln w="9524">
            <a:solidFill>
              <a:srgbClr val="52892A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486409">
              <a:lnSpc>
                <a:spcPct val="100000"/>
              </a:lnSpc>
              <a:spcBef>
                <a:spcPts val="375"/>
              </a:spcBef>
            </a:pPr>
            <a:r>
              <a:rPr sz="2400" spc="-5" dirty="0"/>
              <a:t>Sebelum Perjanjian</a:t>
            </a:r>
            <a:r>
              <a:rPr sz="2400" spc="-40" dirty="0"/>
              <a:t> </a:t>
            </a:r>
            <a:r>
              <a:rPr sz="2400" spc="-10" dirty="0"/>
              <a:t>Westphalia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82454" y="1114847"/>
            <a:ext cx="5669915" cy="3961129"/>
            <a:chOff x="82454" y="1114847"/>
            <a:chExt cx="5669915" cy="3961129"/>
          </a:xfrm>
        </p:grpSpPr>
        <p:sp>
          <p:nvSpPr>
            <p:cNvPr id="5" name="object 5"/>
            <p:cNvSpPr/>
            <p:nvPr/>
          </p:nvSpPr>
          <p:spPr>
            <a:xfrm>
              <a:off x="82454" y="1114847"/>
              <a:ext cx="5669813" cy="3960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504" y="1153882"/>
              <a:ext cx="5551805" cy="3843020"/>
            </a:xfrm>
            <a:custGeom>
              <a:avLst/>
              <a:gdLst/>
              <a:ahLst/>
              <a:cxnLst/>
              <a:rect l="l" t="t" r="r" b="b"/>
              <a:pathLst>
                <a:path w="5551805" h="3843020">
                  <a:moveTo>
                    <a:pt x="5551708" y="3842657"/>
                  </a:moveTo>
                  <a:lnTo>
                    <a:pt x="0" y="3842657"/>
                  </a:lnTo>
                  <a:lnTo>
                    <a:pt x="0" y="0"/>
                  </a:lnTo>
                  <a:lnTo>
                    <a:pt x="5551708" y="0"/>
                  </a:lnTo>
                  <a:lnTo>
                    <a:pt x="5551708" y="3842657"/>
                  </a:lnTo>
                  <a:close/>
                </a:path>
              </a:pathLst>
            </a:custGeom>
            <a:solidFill>
              <a:srgbClr val="CFD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504" y="1153882"/>
              <a:ext cx="5551805" cy="3843020"/>
            </a:xfrm>
            <a:custGeom>
              <a:avLst/>
              <a:gdLst/>
              <a:ahLst/>
              <a:cxnLst/>
              <a:rect l="l" t="t" r="r" b="b"/>
              <a:pathLst>
                <a:path w="5551805" h="3843020">
                  <a:moveTo>
                    <a:pt x="0" y="0"/>
                  </a:moveTo>
                  <a:lnTo>
                    <a:pt x="5551708" y="0"/>
                  </a:lnTo>
                  <a:lnTo>
                    <a:pt x="5551708" y="3842657"/>
                  </a:lnTo>
                  <a:lnTo>
                    <a:pt x="0" y="3842657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50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5054" y="1462060"/>
            <a:ext cx="5307330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10160" algn="just">
              <a:lnSpc>
                <a:spcPct val="114999"/>
              </a:lnSpc>
              <a:spcBef>
                <a:spcPts val="100"/>
              </a:spcBef>
            </a:pP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Ketika peradaban-peradaban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kuno mulai surut, dengan landasan 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ajaran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Kristen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Eropa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muncul sebagai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peradaban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baru pada Abad  Pertengahan. Meski saat itu ada banyak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kerajaan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di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Eropa,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Hukum  Internasional justru tidak berkembang,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 karena:</a:t>
            </a:r>
            <a:endParaRPr sz="1400">
              <a:latin typeface="RobotoRegular"/>
              <a:cs typeface="RobotoRegular"/>
            </a:endParaRPr>
          </a:p>
          <a:p>
            <a:pPr marL="379095" indent="-367030" algn="just">
              <a:lnSpc>
                <a:spcPct val="100000"/>
              </a:lnSpc>
              <a:spcBef>
                <a:spcPts val="635"/>
              </a:spcBef>
              <a:buClr>
                <a:srgbClr val="FFFFFF"/>
              </a:buClr>
              <a:buSzPct val="128571"/>
              <a:buFont typeface="Arial"/>
              <a:buChar char="●"/>
              <a:tabLst>
                <a:tab pos="379730" algn="l"/>
              </a:tabLst>
            </a:pP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Kerajaan-kerajaan </a:t>
            </a:r>
            <a:r>
              <a:rPr sz="1400" dirty="0">
                <a:solidFill>
                  <a:srgbClr val="00507C"/>
                </a:solidFill>
                <a:latin typeface="RobotoRegular"/>
                <a:cs typeface="RobotoRegular"/>
              </a:rPr>
              <a:t>bersifat</a:t>
            </a:r>
            <a:r>
              <a:rPr sz="1400" spc="10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1400" i="1" spc="-35" dirty="0">
                <a:solidFill>
                  <a:srgbClr val="00507C"/>
                </a:solidFill>
                <a:latin typeface="Roboto"/>
                <a:cs typeface="Roboto"/>
              </a:rPr>
              <a:t>inward-looking</a:t>
            </a:r>
            <a:r>
              <a:rPr sz="1400" spc="-35" dirty="0">
                <a:solidFill>
                  <a:srgbClr val="00507C"/>
                </a:solidFill>
                <a:latin typeface="RobotoRegular"/>
                <a:cs typeface="RobotoRegular"/>
              </a:rPr>
              <a:t>;</a:t>
            </a:r>
            <a:endParaRPr sz="1400">
              <a:latin typeface="RobotoRegular"/>
              <a:cs typeface="RobotoRegular"/>
            </a:endParaRPr>
          </a:p>
          <a:p>
            <a:pPr marL="379095" marR="20320" indent="-367030" algn="just">
              <a:lnSpc>
                <a:spcPct val="125000"/>
              </a:lnSpc>
              <a:spcBef>
                <a:spcPts val="384"/>
              </a:spcBef>
              <a:buClr>
                <a:srgbClr val="FFFFFF"/>
              </a:buClr>
              <a:buSzPct val="128571"/>
              <a:buFont typeface="Arial"/>
              <a:buChar char="●"/>
              <a:tabLst>
                <a:tab pos="379730" algn="l"/>
              </a:tabLst>
            </a:pP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Kerajaan-kerajaan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disatukan di bawah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kekuasaan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Paus dan  Kaisar Romawi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Suci.</a:t>
            </a:r>
            <a:endParaRPr sz="1400">
              <a:latin typeface="RobotoRegular"/>
              <a:cs typeface="RobotoRegular"/>
            </a:endParaRPr>
          </a:p>
          <a:p>
            <a:pPr marL="379095" marR="5080" indent="-367030" algn="just">
              <a:lnSpc>
                <a:spcPct val="118300"/>
              </a:lnSpc>
              <a:spcBef>
                <a:spcPts val="325"/>
              </a:spcBef>
              <a:buClr>
                <a:srgbClr val="FFFFFF"/>
              </a:buClr>
              <a:buSzPct val="128571"/>
              <a:buFont typeface="Arial"/>
              <a:buChar char="●"/>
              <a:tabLst>
                <a:tab pos="379730" algn="l"/>
              </a:tabLst>
            </a:pP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Selama abad pertengahan dunia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Barat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dikuasai oleh satu  sistem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feodal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yang berpuncak pada kaisar sedangkan 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kehidupan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gereja berpuncak pada Paus sebagai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Kepala Gereja  Katolik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Roma.</a:t>
            </a:r>
            <a:endParaRPr sz="1400">
              <a:latin typeface="RobotoRegular"/>
              <a:cs typeface="RobotoRegular"/>
            </a:endParaRPr>
          </a:p>
          <a:p>
            <a:pPr marL="36195" algn="just">
              <a:lnSpc>
                <a:spcPct val="100000"/>
              </a:lnSpc>
              <a:spcBef>
                <a:spcPts val="254"/>
              </a:spcBef>
            </a:pP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(Charles the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Great,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AD 800).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78263" y="935038"/>
            <a:ext cx="3037205" cy="4208780"/>
            <a:chOff x="5878263" y="935038"/>
            <a:chExt cx="3037205" cy="4208780"/>
          </a:xfrm>
        </p:grpSpPr>
        <p:sp>
          <p:nvSpPr>
            <p:cNvPr id="10" name="object 10"/>
            <p:cNvSpPr/>
            <p:nvPr/>
          </p:nvSpPr>
          <p:spPr>
            <a:xfrm>
              <a:off x="6085112" y="935038"/>
              <a:ext cx="2601669" cy="1983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8263" y="2918819"/>
              <a:ext cx="3037118" cy="2224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3027" y="255141"/>
            <a:ext cx="6219825" cy="983615"/>
            <a:chOff x="243027" y="255141"/>
            <a:chExt cx="6219825" cy="983615"/>
          </a:xfrm>
        </p:grpSpPr>
        <p:sp>
          <p:nvSpPr>
            <p:cNvPr id="4" name="object 4"/>
            <p:cNvSpPr/>
            <p:nvPr/>
          </p:nvSpPr>
          <p:spPr>
            <a:xfrm>
              <a:off x="243027" y="255141"/>
              <a:ext cx="6219537" cy="9835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26" y="272141"/>
              <a:ext cx="6139535" cy="9035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3026" y="272141"/>
            <a:ext cx="6139815" cy="9036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99390" marR="99060">
              <a:lnSpc>
                <a:spcPct val="114999"/>
              </a:lnSpc>
              <a:spcBef>
                <a:spcPts val="475"/>
              </a:spcBef>
            </a:pP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Masyarakat Eropa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waktu itu merupakan satu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masyarakat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Kristen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yang  terdiri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dari beberapa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negara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yang berdaulat dan </a:t>
            </a:r>
            <a:r>
              <a:rPr sz="1400" spc="-20" dirty="0">
                <a:solidFill>
                  <a:srgbClr val="111517"/>
                </a:solidFill>
                <a:latin typeface="RobotoRegular"/>
                <a:cs typeface="RobotoRegular"/>
              </a:rPr>
              <a:t>Tahta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Suci,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kemudian 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sebagai pewaris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kebudayaan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Romawi dan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Yunani.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624" y="1213080"/>
            <a:ext cx="6219825" cy="1070610"/>
            <a:chOff x="1233624" y="1213080"/>
            <a:chExt cx="6219825" cy="1070610"/>
          </a:xfrm>
        </p:grpSpPr>
        <p:sp>
          <p:nvSpPr>
            <p:cNvPr id="8" name="object 8"/>
            <p:cNvSpPr/>
            <p:nvPr/>
          </p:nvSpPr>
          <p:spPr>
            <a:xfrm>
              <a:off x="1233624" y="1213080"/>
              <a:ext cx="6219537" cy="1070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3624" y="1230082"/>
              <a:ext cx="6139535" cy="9905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3624" y="1230082"/>
            <a:ext cx="6139815" cy="9906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99390" marR="95250" algn="just">
              <a:lnSpc>
                <a:spcPct val="114999"/>
              </a:lnSpc>
              <a:spcBef>
                <a:spcPts val="819"/>
              </a:spcBef>
            </a:pP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Kondisi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stagnan dalam perkembangan Hukum Internasional di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Eropa  akhirnya berakhir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dengan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munculnya gerakan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Reformasi yang melahirkan  </a:t>
            </a:r>
            <a:r>
              <a:rPr sz="1400" spc="-10" dirty="0">
                <a:solidFill>
                  <a:srgbClr val="111517"/>
                </a:solidFill>
                <a:latin typeface="RobotoRegular"/>
                <a:cs typeface="RobotoRegular"/>
              </a:rPr>
              <a:t>aliran Protestanisme 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dalam agama Kristen </a:t>
            </a:r>
            <a:r>
              <a:rPr sz="1400" dirty="0">
                <a:solidFill>
                  <a:srgbClr val="111517"/>
                </a:solidFill>
                <a:latin typeface="RobotoRegular"/>
                <a:cs typeface="RobotoRegular"/>
              </a:rPr>
              <a:t>(Martin </a:t>
            </a:r>
            <a:r>
              <a:rPr sz="1400" spc="-20" dirty="0">
                <a:solidFill>
                  <a:srgbClr val="111517"/>
                </a:solidFill>
                <a:latin typeface="RobotoRegular"/>
                <a:cs typeface="RobotoRegular"/>
              </a:rPr>
              <a:t>Luther,</a:t>
            </a:r>
            <a:r>
              <a:rPr sz="1400" spc="-5" dirty="0">
                <a:solidFill>
                  <a:srgbClr val="111517"/>
                </a:solidFill>
                <a:latin typeface="RobotoRegular"/>
                <a:cs typeface="RobotoRegular"/>
              </a:rPr>
              <a:t> Calvin).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624" y="2454712"/>
            <a:ext cx="1774189" cy="305435"/>
          </a:xfrm>
          <a:prstGeom prst="rect">
            <a:avLst/>
          </a:prstGeom>
          <a:solidFill>
            <a:srgbClr val="0277BC"/>
          </a:solidFill>
          <a:ln w="25399">
            <a:solidFill>
              <a:srgbClr val="015689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430"/>
              </a:spcBef>
            </a:pP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MARTIN</a:t>
            </a:r>
            <a:r>
              <a:rPr sz="1200" spc="-2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LUTHER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049" y="2895594"/>
            <a:ext cx="2095495" cy="2247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10043" y="2432940"/>
            <a:ext cx="1774189" cy="304800"/>
          </a:xfrm>
          <a:prstGeom prst="rect">
            <a:avLst/>
          </a:prstGeom>
          <a:solidFill>
            <a:srgbClr val="0277BC"/>
          </a:solidFill>
          <a:ln w="25399">
            <a:solidFill>
              <a:srgbClr val="015689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JOHN</a:t>
            </a:r>
            <a:r>
              <a:rPr sz="1200" spc="-1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RobotoRegular"/>
                <a:cs typeface="RobotoRegular"/>
              </a:rPr>
              <a:t>CALVIN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01719" y="2847969"/>
            <a:ext cx="1990720" cy="2295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8464" y="2454712"/>
            <a:ext cx="3783992" cy="2522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0374" y="143337"/>
            <a:ext cx="6459220" cy="1070610"/>
            <a:chOff x="420374" y="143337"/>
            <a:chExt cx="6459220" cy="1070610"/>
          </a:xfrm>
        </p:grpSpPr>
        <p:sp>
          <p:nvSpPr>
            <p:cNvPr id="4" name="object 4"/>
            <p:cNvSpPr/>
            <p:nvPr/>
          </p:nvSpPr>
          <p:spPr>
            <a:xfrm>
              <a:off x="420374" y="143337"/>
              <a:ext cx="6459012" cy="10705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374" y="160337"/>
              <a:ext cx="6379012" cy="9905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0374" y="160337"/>
            <a:ext cx="6379210" cy="9906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99390" marR="99695" algn="just">
              <a:lnSpc>
                <a:spcPct val="114999"/>
              </a:lnSpc>
              <a:spcBef>
                <a:spcPts val="820"/>
              </a:spcBef>
            </a:pP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Ketika kelompok Protestan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semakin kuat dan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terang-terangan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menentang 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otoritas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Paus,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perang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bernuansa agama meletus di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Eropa antara kekuatan  Katolik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pendukung Paus dengan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kekuatan Protestan </a:t>
            </a:r>
            <a:r>
              <a:rPr sz="1400" b="0" spc="-5" dirty="0">
                <a:solidFill>
                  <a:srgbClr val="111517"/>
                </a:solidFill>
                <a:latin typeface="RobotoRegular"/>
                <a:cs typeface="RobotoRegular"/>
              </a:rPr>
              <a:t>penentang</a:t>
            </a:r>
            <a:r>
              <a:rPr sz="1400" b="0" spc="20" dirty="0">
                <a:solidFill>
                  <a:srgbClr val="111517"/>
                </a:solidFill>
                <a:latin typeface="RobotoRegular"/>
                <a:cs typeface="RobotoRegular"/>
              </a:rPr>
              <a:t> </a:t>
            </a:r>
            <a:r>
              <a:rPr sz="1400" b="0" spc="-10" dirty="0">
                <a:solidFill>
                  <a:srgbClr val="111517"/>
                </a:solidFill>
                <a:latin typeface="RobotoRegular"/>
                <a:cs typeface="RobotoRegular"/>
              </a:rPr>
              <a:t>Paus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82963" y="1160002"/>
            <a:ext cx="3002280" cy="1148715"/>
            <a:chOff x="1882963" y="1160002"/>
            <a:chExt cx="3002280" cy="1148715"/>
          </a:xfrm>
        </p:grpSpPr>
        <p:sp>
          <p:nvSpPr>
            <p:cNvPr id="8" name="object 8"/>
            <p:cNvSpPr/>
            <p:nvPr/>
          </p:nvSpPr>
          <p:spPr>
            <a:xfrm>
              <a:off x="3199018" y="1172702"/>
              <a:ext cx="370205" cy="729615"/>
            </a:xfrm>
            <a:custGeom>
              <a:avLst/>
              <a:gdLst/>
              <a:ahLst/>
              <a:cxnLst/>
              <a:rect l="l" t="t" r="r" b="b"/>
              <a:pathLst>
                <a:path w="370204" h="729614">
                  <a:moveTo>
                    <a:pt x="185049" y="729341"/>
                  </a:moveTo>
                  <a:lnTo>
                    <a:pt x="0" y="544283"/>
                  </a:lnTo>
                  <a:lnTo>
                    <a:pt x="92524" y="544283"/>
                  </a:lnTo>
                  <a:lnTo>
                    <a:pt x="92524" y="0"/>
                  </a:lnTo>
                  <a:lnTo>
                    <a:pt x="277574" y="0"/>
                  </a:lnTo>
                  <a:lnTo>
                    <a:pt x="277574" y="544283"/>
                  </a:lnTo>
                  <a:lnTo>
                    <a:pt x="370099" y="544283"/>
                  </a:lnTo>
                  <a:lnTo>
                    <a:pt x="185049" y="729341"/>
                  </a:lnTo>
                  <a:close/>
                </a:path>
              </a:pathLst>
            </a:custGeom>
            <a:solidFill>
              <a:srgbClr val="027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9018" y="1172702"/>
              <a:ext cx="370205" cy="729615"/>
            </a:xfrm>
            <a:custGeom>
              <a:avLst/>
              <a:gdLst/>
              <a:ahLst/>
              <a:cxnLst/>
              <a:rect l="l" t="t" r="r" b="b"/>
              <a:pathLst>
                <a:path w="370204" h="729614">
                  <a:moveTo>
                    <a:pt x="0" y="544283"/>
                  </a:moveTo>
                  <a:lnTo>
                    <a:pt x="92524" y="544283"/>
                  </a:lnTo>
                  <a:lnTo>
                    <a:pt x="92524" y="0"/>
                  </a:lnTo>
                  <a:lnTo>
                    <a:pt x="277574" y="0"/>
                  </a:lnTo>
                  <a:lnTo>
                    <a:pt x="277574" y="544283"/>
                  </a:lnTo>
                  <a:lnTo>
                    <a:pt x="370099" y="544283"/>
                  </a:lnTo>
                  <a:lnTo>
                    <a:pt x="185049" y="729341"/>
                  </a:lnTo>
                  <a:lnTo>
                    <a:pt x="0" y="544283"/>
                  </a:lnTo>
                  <a:close/>
                </a:path>
              </a:pathLst>
            </a:custGeom>
            <a:ln w="25399">
              <a:solidFill>
                <a:srgbClr val="0156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2963" y="1882298"/>
              <a:ext cx="3002218" cy="425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42013" y="1921348"/>
            <a:ext cx="2884170" cy="307975"/>
          </a:xfrm>
          <a:prstGeom prst="rect">
            <a:avLst/>
          </a:prstGeom>
          <a:solidFill>
            <a:srgbClr val="0277BC"/>
          </a:solidFill>
          <a:ln w="38099">
            <a:solidFill>
              <a:srgbClr val="00507C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44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PERANG 30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(1618-1648)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656369"/>
            <a:ext cx="3386642" cy="1904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4068" y="3380243"/>
            <a:ext cx="2724144" cy="1676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188" y="1259960"/>
            <a:ext cx="3222168" cy="1938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8837" y="3307568"/>
            <a:ext cx="2492994" cy="1661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09" y="356236"/>
            <a:ext cx="2952469" cy="1036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171" y="380999"/>
            <a:ext cx="2863215" cy="947419"/>
          </a:xfrm>
          <a:prstGeom prst="rect">
            <a:avLst/>
          </a:prstGeom>
          <a:solidFill>
            <a:srgbClr val="CFD8DB"/>
          </a:solidFill>
          <a:ln w="9524">
            <a:solidFill>
              <a:srgbClr val="52892A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629285" marR="121285" indent="-511175">
              <a:lnSpc>
                <a:spcPct val="100000"/>
              </a:lnSpc>
              <a:spcBef>
                <a:spcPts val="925"/>
              </a:spcBef>
            </a:pPr>
            <a:r>
              <a:rPr sz="2400" b="1" spc="-5" dirty="0">
                <a:solidFill>
                  <a:srgbClr val="00507C"/>
                </a:solidFill>
                <a:latin typeface="Arial"/>
                <a:cs typeface="Arial"/>
              </a:rPr>
              <a:t>Setelah</a:t>
            </a:r>
            <a:r>
              <a:rPr sz="2400" b="1" spc="-10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507C"/>
                </a:solidFill>
                <a:latin typeface="Arial"/>
                <a:cs typeface="Arial"/>
              </a:rPr>
              <a:t>Perjanjian  </a:t>
            </a:r>
            <a:r>
              <a:rPr sz="2400" b="1" spc="-10" dirty="0">
                <a:solidFill>
                  <a:srgbClr val="00507C"/>
                </a:solidFill>
                <a:latin typeface="Arial"/>
                <a:cs typeface="Arial"/>
              </a:rPr>
              <a:t>Westphalia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8667" y="178674"/>
            <a:ext cx="5038725" cy="4244340"/>
            <a:chOff x="3968667" y="178674"/>
            <a:chExt cx="5038725" cy="4244340"/>
          </a:xfrm>
        </p:grpSpPr>
        <p:sp>
          <p:nvSpPr>
            <p:cNvPr id="5" name="object 5"/>
            <p:cNvSpPr/>
            <p:nvPr/>
          </p:nvSpPr>
          <p:spPr>
            <a:xfrm>
              <a:off x="3968667" y="178674"/>
              <a:ext cx="5038439" cy="42437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7716" y="217712"/>
              <a:ext cx="4920615" cy="4126229"/>
            </a:xfrm>
            <a:custGeom>
              <a:avLst/>
              <a:gdLst/>
              <a:ahLst/>
              <a:cxnLst/>
              <a:rect l="l" t="t" r="r" b="b"/>
              <a:pathLst>
                <a:path w="4920615" h="4126229">
                  <a:moveTo>
                    <a:pt x="4920315" y="4125678"/>
                  </a:moveTo>
                  <a:lnTo>
                    <a:pt x="0" y="4125678"/>
                  </a:lnTo>
                  <a:lnTo>
                    <a:pt x="0" y="0"/>
                  </a:lnTo>
                  <a:lnTo>
                    <a:pt x="4920315" y="0"/>
                  </a:lnTo>
                  <a:lnTo>
                    <a:pt x="4920315" y="4125678"/>
                  </a:lnTo>
                  <a:close/>
                </a:path>
              </a:pathLst>
            </a:custGeom>
            <a:solidFill>
              <a:srgbClr val="CFD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7716" y="217712"/>
              <a:ext cx="4920615" cy="4126229"/>
            </a:xfrm>
            <a:custGeom>
              <a:avLst/>
              <a:gdLst/>
              <a:ahLst/>
              <a:cxnLst/>
              <a:rect l="l" t="t" r="r" b="b"/>
              <a:pathLst>
                <a:path w="4920615" h="4126229">
                  <a:moveTo>
                    <a:pt x="0" y="0"/>
                  </a:moveTo>
                  <a:lnTo>
                    <a:pt x="4920315" y="0"/>
                  </a:lnTo>
                  <a:lnTo>
                    <a:pt x="4920315" y="4125678"/>
                  </a:lnTo>
                  <a:lnTo>
                    <a:pt x="0" y="4125678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50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5029" y="176673"/>
            <a:ext cx="465137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10" dirty="0">
                <a:latin typeface="Roboto"/>
                <a:cs typeface="Roboto"/>
              </a:rPr>
              <a:t>Perang </a:t>
            </a:r>
            <a:r>
              <a:rPr sz="1400" spc="-5" dirty="0">
                <a:latin typeface="Roboto"/>
                <a:cs typeface="Roboto"/>
              </a:rPr>
              <a:t>Tiga Puluh </a:t>
            </a:r>
            <a:r>
              <a:rPr sz="1400" spc="-30" dirty="0">
                <a:latin typeface="Roboto"/>
                <a:cs typeface="Roboto"/>
              </a:rPr>
              <a:t>Tahun </a:t>
            </a:r>
            <a:r>
              <a:rPr sz="1400" spc="-5" dirty="0">
                <a:latin typeface="Roboto"/>
                <a:cs typeface="Roboto"/>
              </a:rPr>
              <a:t>pada akhirnya usai dengan  </a:t>
            </a:r>
            <a:r>
              <a:rPr sz="1400" spc="-10" dirty="0">
                <a:latin typeface="Roboto"/>
                <a:cs typeface="Roboto"/>
              </a:rPr>
              <a:t>disepakatinya </a:t>
            </a:r>
            <a:r>
              <a:rPr sz="1400" spc="-5" dirty="0">
                <a:latin typeface="Roboto"/>
                <a:cs typeface="Roboto"/>
              </a:rPr>
              <a:t>Perjanjian </a:t>
            </a:r>
            <a:r>
              <a:rPr sz="1400" spc="-10" dirty="0">
                <a:latin typeface="Roboto"/>
                <a:cs typeface="Roboto"/>
              </a:rPr>
              <a:t>Westphalia </a:t>
            </a:r>
            <a:r>
              <a:rPr sz="1400" spc="-5" dirty="0">
                <a:latin typeface="Roboto"/>
                <a:cs typeface="Roboto"/>
              </a:rPr>
              <a:t>pada tahun 1648.  Dalam </a:t>
            </a:r>
            <a:r>
              <a:rPr sz="1400" spc="-10" dirty="0">
                <a:latin typeface="Roboto"/>
                <a:cs typeface="Roboto"/>
              </a:rPr>
              <a:t>sejarah </a:t>
            </a:r>
            <a:r>
              <a:rPr sz="1400" spc="-5" dirty="0">
                <a:latin typeface="Roboto"/>
                <a:cs typeface="Roboto"/>
              </a:rPr>
              <a:t>Hukum Internasional, </a:t>
            </a:r>
            <a:r>
              <a:rPr sz="1400" spc="-10" dirty="0">
                <a:latin typeface="Roboto"/>
                <a:cs typeface="Roboto"/>
              </a:rPr>
              <a:t>Perjanjian  Westphalia </a:t>
            </a:r>
            <a:r>
              <a:rPr sz="1400" spc="-5" dirty="0">
                <a:latin typeface="Roboto"/>
                <a:cs typeface="Roboto"/>
              </a:rPr>
              <a:t>memiliki </a:t>
            </a:r>
            <a:r>
              <a:rPr sz="1400" spc="5" dirty="0">
                <a:latin typeface="Roboto"/>
                <a:cs typeface="Roboto"/>
              </a:rPr>
              <a:t>arti </a:t>
            </a:r>
            <a:r>
              <a:rPr sz="1400" spc="-5" dirty="0">
                <a:latin typeface="Roboto"/>
                <a:cs typeface="Roboto"/>
              </a:rPr>
              <a:t>penting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karena: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1254" y="1430918"/>
            <a:ext cx="4678045" cy="290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9095" marR="5715" indent="-367030" algn="just">
              <a:lnSpc>
                <a:spcPct val="120000"/>
              </a:lnSpc>
              <a:spcBef>
                <a:spcPts val="180"/>
              </a:spcBef>
              <a:buClr>
                <a:srgbClr val="FFFFFF"/>
              </a:buClr>
              <a:buSzPct val="128571"/>
              <a:buFont typeface="Arial"/>
              <a:buChar char="●"/>
              <a:tabLst>
                <a:tab pos="379730" algn="l"/>
              </a:tabLst>
            </a:pP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Kerajaan-kerajaan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menjadi lebih independen, tidak  didominasi oleh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kepentingan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agama melainkan  nasionalisme.</a:t>
            </a:r>
            <a:endParaRPr sz="1400">
              <a:latin typeface="Roboto"/>
              <a:cs typeface="Roboto"/>
            </a:endParaRPr>
          </a:p>
          <a:p>
            <a:pPr marL="379095" marR="7620" indent="-367030" algn="just">
              <a:lnSpc>
                <a:spcPct val="120000"/>
              </a:lnSpc>
              <a:spcBef>
                <a:spcPts val="300"/>
              </a:spcBef>
              <a:buClr>
                <a:srgbClr val="FFFFFF"/>
              </a:buClr>
              <a:buSzPct val="128571"/>
              <a:buFont typeface="Arial"/>
              <a:buChar char="●"/>
              <a:tabLst>
                <a:tab pos="379730" algn="l"/>
              </a:tabLst>
            </a:pP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Konsepsi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penting dari perjanjian ini adalah  penerimaan asas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keseimbangan kekuatan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sebagai  asas politik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internsional.</a:t>
            </a:r>
            <a:endParaRPr sz="1400">
              <a:latin typeface="Roboto"/>
              <a:cs typeface="Roboto"/>
            </a:endParaRPr>
          </a:p>
          <a:p>
            <a:pPr marL="379095" marR="5080" indent="-367030" algn="just">
              <a:lnSpc>
                <a:spcPct val="117500"/>
              </a:lnSpc>
              <a:spcBef>
                <a:spcPts val="345"/>
              </a:spcBef>
              <a:buClr>
                <a:srgbClr val="FFFFFF"/>
              </a:buClr>
              <a:buSzPct val="128571"/>
              <a:buFont typeface="Arial"/>
              <a:buChar char="●"/>
              <a:tabLst>
                <a:tab pos="379730" algn="l"/>
              </a:tabLst>
            </a:pP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Perjanjian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Westphalia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melegitimasi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persemakmuran  negara-negara berdaulat, yang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menandai 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kemenangan negara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dalam mengendalikan  masalah-masalah internalnya, dan menjaga 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kemerdekaannya secara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 ekternal.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830245"/>
            <a:ext cx="7828280" cy="313690"/>
            <a:chOff x="0" y="4830245"/>
            <a:chExt cx="7828280" cy="313690"/>
          </a:xfrm>
        </p:grpSpPr>
        <p:sp>
          <p:nvSpPr>
            <p:cNvPr id="11" name="object 11"/>
            <p:cNvSpPr/>
            <p:nvPr/>
          </p:nvSpPr>
          <p:spPr>
            <a:xfrm>
              <a:off x="0" y="4830245"/>
              <a:ext cx="7828021" cy="313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855015"/>
              <a:ext cx="7783259" cy="2884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0" y="4855015"/>
            <a:ext cx="7783830" cy="288925"/>
          </a:xfrm>
          <a:prstGeom prst="rect">
            <a:avLst/>
          </a:prstGeom>
          <a:ln w="9524">
            <a:solidFill>
              <a:srgbClr val="0075BC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560"/>
              </a:spcBef>
            </a:pPr>
            <a:r>
              <a:rPr sz="900" spc="-15" dirty="0">
                <a:solidFill>
                  <a:srgbClr val="00507C"/>
                </a:solidFill>
                <a:latin typeface="RobotoRegular"/>
                <a:cs typeface="RobotoRegular"/>
              </a:rPr>
              <a:t>Takdir </a:t>
            </a:r>
            <a:r>
              <a:rPr sz="900" spc="-5" dirty="0">
                <a:solidFill>
                  <a:srgbClr val="00507C"/>
                </a:solidFill>
                <a:latin typeface="RobotoRegular"/>
                <a:cs typeface="RobotoRegular"/>
              </a:rPr>
              <a:t>Ali Mukti, “Sistem Pasca </a:t>
            </a:r>
            <a:r>
              <a:rPr sz="900" spc="-10" dirty="0">
                <a:solidFill>
                  <a:srgbClr val="00507C"/>
                </a:solidFill>
                <a:latin typeface="RobotoRegular"/>
                <a:cs typeface="RobotoRegular"/>
              </a:rPr>
              <a:t>Westphalia,Interaksi Transnasional </a:t>
            </a:r>
            <a:r>
              <a:rPr sz="900" spc="-5" dirty="0">
                <a:solidFill>
                  <a:srgbClr val="00507C"/>
                </a:solidFill>
                <a:latin typeface="RobotoRegular"/>
                <a:cs typeface="RobotoRegular"/>
              </a:rPr>
              <a:t>dan </a:t>
            </a:r>
            <a:r>
              <a:rPr sz="900" spc="-10" dirty="0">
                <a:solidFill>
                  <a:srgbClr val="00507C"/>
                </a:solidFill>
                <a:latin typeface="RobotoRegular"/>
                <a:cs typeface="RobotoRegular"/>
              </a:rPr>
              <a:t>Paradiplomacy”, </a:t>
            </a:r>
            <a:r>
              <a:rPr sz="900" spc="-5" dirty="0">
                <a:solidFill>
                  <a:srgbClr val="00507C"/>
                </a:solidFill>
                <a:latin typeface="RobotoRegular"/>
                <a:cs typeface="RobotoRegular"/>
              </a:rPr>
              <a:t>JURNAL HUBUNGAN INTERNASIONAL VOL. </a:t>
            </a:r>
            <a:r>
              <a:rPr sz="900" dirty="0">
                <a:solidFill>
                  <a:srgbClr val="00507C"/>
                </a:solidFill>
                <a:latin typeface="RobotoRegular"/>
                <a:cs typeface="RobotoRegular"/>
              </a:rPr>
              <a:t>2 </a:t>
            </a:r>
            <a:r>
              <a:rPr sz="900" spc="-20" dirty="0">
                <a:solidFill>
                  <a:srgbClr val="00507C"/>
                </a:solidFill>
                <a:latin typeface="RobotoRegular"/>
                <a:cs typeface="RobotoRegular"/>
              </a:rPr>
              <a:t>NO. </a:t>
            </a:r>
            <a:r>
              <a:rPr sz="900" spc="-5" dirty="0">
                <a:solidFill>
                  <a:srgbClr val="00507C"/>
                </a:solidFill>
                <a:latin typeface="RobotoRegular"/>
                <a:cs typeface="RobotoRegular"/>
              </a:rPr>
              <a:t>2,</a:t>
            </a:r>
            <a:r>
              <a:rPr sz="900" spc="110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00507C"/>
                </a:solidFill>
                <a:latin typeface="RobotoRegular"/>
                <a:cs typeface="RobotoRegular"/>
              </a:rPr>
              <a:t>2013</a:t>
            </a:r>
            <a:endParaRPr sz="900">
              <a:latin typeface="RobotoRegular"/>
              <a:cs typeface="Roboto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6288" y="2280550"/>
            <a:ext cx="3356868" cy="1285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77663" y="73207"/>
            <a:ext cx="3339465" cy="1221740"/>
            <a:chOff x="5577663" y="73207"/>
            <a:chExt cx="3339465" cy="1221740"/>
          </a:xfrm>
        </p:grpSpPr>
        <p:sp>
          <p:nvSpPr>
            <p:cNvPr id="4" name="object 4"/>
            <p:cNvSpPr/>
            <p:nvPr/>
          </p:nvSpPr>
          <p:spPr>
            <a:xfrm>
              <a:off x="5577663" y="73207"/>
              <a:ext cx="3338968" cy="12216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2438" y="97970"/>
              <a:ext cx="3249418" cy="1132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2438" y="97970"/>
              <a:ext cx="3249930" cy="1132205"/>
            </a:xfrm>
            <a:custGeom>
              <a:avLst/>
              <a:gdLst/>
              <a:ahLst/>
              <a:cxnLst/>
              <a:rect l="l" t="t" r="r" b="b"/>
              <a:pathLst>
                <a:path w="3249929" h="1132205">
                  <a:moveTo>
                    <a:pt x="188699" y="0"/>
                  </a:moveTo>
                  <a:lnTo>
                    <a:pt x="3249393" y="0"/>
                  </a:lnTo>
                  <a:lnTo>
                    <a:pt x="3249393" y="943424"/>
                  </a:lnTo>
                  <a:lnTo>
                    <a:pt x="3242653" y="993585"/>
                  </a:lnTo>
                  <a:lnTo>
                    <a:pt x="3223633" y="1038658"/>
                  </a:lnTo>
                  <a:lnTo>
                    <a:pt x="3194131" y="1076846"/>
                  </a:lnTo>
                  <a:lnTo>
                    <a:pt x="3155945" y="1106350"/>
                  </a:lnTo>
                  <a:lnTo>
                    <a:pt x="3110875" y="1125371"/>
                  </a:lnTo>
                  <a:lnTo>
                    <a:pt x="3060718" y="1132111"/>
                  </a:lnTo>
                  <a:lnTo>
                    <a:pt x="24" y="1132111"/>
                  </a:lnTo>
                  <a:lnTo>
                    <a:pt x="24" y="188688"/>
                  </a:lnTo>
                  <a:lnTo>
                    <a:pt x="6764" y="138527"/>
                  </a:lnTo>
                  <a:lnTo>
                    <a:pt x="25785" y="93453"/>
                  </a:lnTo>
                  <a:lnTo>
                    <a:pt x="55287" y="55265"/>
                  </a:lnTo>
                  <a:lnTo>
                    <a:pt x="93472" y="25761"/>
                  </a:lnTo>
                  <a:lnTo>
                    <a:pt x="138543" y="6740"/>
                  </a:lnTo>
                  <a:lnTo>
                    <a:pt x="188699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1361" y="110816"/>
            <a:ext cx="2917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Selain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mengakhiri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perang 30</a:t>
            </a:r>
            <a:r>
              <a:rPr sz="1400" spc="229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tahun,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0751" y="324175"/>
            <a:ext cx="2985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  <a:tab pos="2587625" algn="l"/>
              </a:tabLst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Perjanjia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n	</a:t>
            </a:r>
            <a:r>
              <a:rPr sz="1400" spc="-30" dirty="0">
                <a:solidFill>
                  <a:srgbClr val="111517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estphali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a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telah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0751" y="537535"/>
            <a:ext cx="29933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meneguhkan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perubahan dalam peta  bumi politik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yang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telah terjadi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karena 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perang itu di</a:t>
            </a:r>
            <a:r>
              <a:rPr sz="1400" spc="-15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Eropa.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7663" y="1314179"/>
            <a:ext cx="3339465" cy="829944"/>
            <a:chOff x="5577663" y="1314179"/>
            <a:chExt cx="3339465" cy="829944"/>
          </a:xfrm>
        </p:grpSpPr>
        <p:sp>
          <p:nvSpPr>
            <p:cNvPr id="11" name="object 11"/>
            <p:cNvSpPr/>
            <p:nvPr/>
          </p:nvSpPr>
          <p:spPr>
            <a:xfrm>
              <a:off x="5577663" y="1314179"/>
              <a:ext cx="3338968" cy="8297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2438" y="1338942"/>
              <a:ext cx="3249418" cy="7402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438" y="1338942"/>
              <a:ext cx="3249930" cy="740410"/>
            </a:xfrm>
            <a:custGeom>
              <a:avLst/>
              <a:gdLst/>
              <a:ahLst/>
              <a:cxnLst/>
              <a:rect l="l" t="t" r="r" b="b"/>
              <a:pathLst>
                <a:path w="3249929" h="740410">
                  <a:moveTo>
                    <a:pt x="123399" y="0"/>
                  </a:moveTo>
                  <a:lnTo>
                    <a:pt x="3249393" y="0"/>
                  </a:lnTo>
                  <a:lnTo>
                    <a:pt x="3249393" y="616851"/>
                  </a:lnTo>
                  <a:lnTo>
                    <a:pt x="3239699" y="664874"/>
                  </a:lnTo>
                  <a:lnTo>
                    <a:pt x="3213262" y="704090"/>
                  </a:lnTo>
                  <a:lnTo>
                    <a:pt x="3174046" y="730530"/>
                  </a:lnTo>
                  <a:lnTo>
                    <a:pt x="3126018" y="740226"/>
                  </a:lnTo>
                  <a:lnTo>
                    <a:pt x="24" y="740226"/>
                  </a:lnTo>
                  <a:lnTo>
                    <a:pt x="24" y="123372"/>
                  </a:lnTo>
                  <a:lnTo>
                    <a:pt x="9718" y="75349"/>
                  </a:lnTo>
                  <a:lnTo>
                    <a:pt x="36156" y="36134"/>
                  </a:lnTo>
                  <a:lnTo>
                    <a:pt x="75371" y="9695"/>
                  </a:lnTo>
                  <a:lnTo>
                    <a:pt x="123399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31616" y="1369200"/>
            <a:ext cx="30295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Perjanjian perdamaian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mengakhiri 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untuk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selama-lamanya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usaha Kaisar  Romawi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yang</a:t>
            </a:r>
            <a:r>
              <a:rPr sz="1400" spc="-15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suci.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77663" y="2136025"/>
            <a:ext cx="3339465" cy="2283460"/>
            <a:chOff x="5577663" y="2136025"/>
            <a:chExt cx="3339465" cy="2283460"/>
          </a:xfrm>
        </p:grpSpPr>
        <p:sp>
          <p:nvSpPr>
            <p:cNvPr id="16" name="object 16"/>
            <p:cNvSpPr/>
            <p:nvPr/>
          </p:nvSpPr>
          <p:spPr>
            <a:xfrm>
              <a:off x="5577663" y="2136025"/>
              <a:ext cx="3338968" cy="1202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22438" y="2160800"/>
              <a:ext cx="3249418" cy="11130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22438" y="2160800"/>
              <a:ext cx="3249930" cy="1113155"/>
            </a:xfrm>
            <a:custGeom>
              <a:avLst/>
              <a:gdLst/>
              <a:ahLst/>
              <a:cxnLst/>
              <a:rect l="l" t="t" r="r" b="b"/>
              <a:pathLst>
                <a:path w="3249929" h="1113154">
                  <a:moveTo>
                    <a:pt x="185524" y="0"/>
                  </a:moveTo>
                  <a:lnTo>
                    <a:pt x="3249393" y="0"/>
                  </a:lnTo>
                  <a:lnTo>
                    <a:pt x="3249393" y="927543"/>
                  </a:lnTo>
                  <a:lnTo>
                    <a:pt x="3242767" y="976867"/>
                  </a:lnTo>
                  <a:lnTo>
                    <a:pt x="3224067" y="1021186"/>
                  </a:lnTo>
                  <a:lnTo>
                    <a:pt x="3195062" y="1058733"/>
                  </a:lnTo>
                  <a:lnTo>
                    <a:pt x="3157519" y="1087740"/>
                  </a:lnTo>
                  <a:lnTo>
                    <a:pt x="3113207" y="1106441"/>
                  </a:lnTo>
                  <a:lnTo>
                    <a:pt x="3063893" y="1113067"/>
                  </a:lnTo>
                  <a:lnTo>
                    <a:pt x="24" y="1113067"/>
                  </a:lnTo>
                  <a:lnTo>
                    <a:pt x="24" y="185514"/>
                  </a:lnTo>
                  <a:lnTo>
                    <a:pt x="6651" y="136197"/>
                  </a:lnTo>
                  <a:lnTo>
                    <a:pt x="25350" y="91881"/>
                  </a:lnTo>
                  <a:lnTo>
                    <a:pt x="54356" y="54335"/>
                  </a:lnTo>
                  <a:lnTo>
                    <a:pt x="91898" y="25328"/>
                  </a:lnTo>
                  <a:lnTo>
                    <a:pt x="136211" y="6626"/>
                  </a:lnTo>
                  <a:lnTo>
                    <a:pt x="185524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77663" y="3453218"/>
              <a:ext cx="3338968" cy="9658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22438" y="3477968"/>
              <a:ext cx="3249418" cy="8762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22438" y="3477968"/>
              <a:ext cx="3249930" cy="876300"/>
            </a:xfrm>
            <a:custGeom>
              <a:avLst/>
              <a:gdLst/>
              <a:ahLst/>
              <a:cxnLst/>
              <a:rect l="l" t="t" r="r" b="b"/>
              <a:pathLst>
                <a:path w="3249929" h="876300">
                  <a:moveTo>
                    <a:pt x="146074" y="0"/>
                  </a:moveTo>
                  <a:lnTo>
                    <a:pt x="3249393" y="0"/>
                  </a:lnTo>
                  <a:lnTo>
                    <a:pt x="3249393" y="730248"/>
                  </a:lnTo>
                  <a:lnTo>
                    <a:pt x="3241949" y="776416"/>
                  </a:lnTo>
                  <a:lnTo>
                    <a:pt x="3221218" y="816509"/>
                  </a:lnTo>
                  <a:lnTo>
                    <a:pt x="3189604" y="848123"/>
                  </a:lnTo>
                  <a:lnTo>
                    <a:pt x="3149512" y="868853"/>
                  </a:lnTo>
                  <a:lnTo>
                    <a:pt x="3103343" y="876298"/>
                  </a:lnTo>
                  <a:lnTo>
                    <a:pt x="24" y="876298"/>
                  </a:lnTo>
                  <a:lnTo>
                    <a:pt x="24" y="146049"/>
                  </a:lnTo>
                  <a:lnTo>
                    <a:pt x="7469" y="99890"/>
                  </a:lnTo>
                  <a:lnTo>
                    <a:pt x="28200" y="59799"/>
                  </a:lnTo>
                  <a:lnTo>
                    <a:pt x="59813" y="28182"/>
                  </a:lnTo>
                  <a:lnTo>
                    <a:pt x="99906" y="7446"/>
                  </a:lnTo>
                  <a:lnTo>
                    <a:pt x="146074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49818" y="2164125"/>
            <a:ext cx="2994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71880" algn="l"/>
                <a:tab pos="1815464" algn="l"/>
              </a:tabLst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Hubunga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n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antar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a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negara-negara  dilepaskan dari persoalan</a:t>
            </a:r>
            <a:r>
              <a:rPr sz="1400" spc="-3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hubungan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9818" y="2804204"/>
            <a:ext cx="2607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0465" algn="l"/>
                <a:tab pos="2041525" algn="l"/>
              </a:tabLst>
            </a:pP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kepentingan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nasiona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l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negara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49818" y="2590844"/>
            <a:ext cx="2994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075055" algn="l"/>
                <a:tab pos="1567815" algn="l"/>
                <a:tab pos="2632710" algn="l"/>
              </a:tabLst>
            </a:pP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kegerejaan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da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n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didasarka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n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atas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itu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38264" y="3017561"/>
            <a:ext cx="3015615" cy="133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masing-masing.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Kemerdekaan negara Nederland,  Swiss dan negara-negara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kecil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di 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Jerman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diakui dalam Perjanjian  </a:t>
            </a:r>
            <a:r>
              <a:rPr sz="1400" spc="-10" dirty="0">
                <a:solidFill>
                  <a:srgbClr val="2A4417"/>
                </a:solidFill>
                <a:latin typeface="Arial"/>
                <a:cs typeface="Arial"/>
              </a:rPr>
              <a:t>Westphalia.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2819" y="201099"/>
            <a:ext cx="5442585" cy="3787775"/>
            <a:chOff x="232819" y="201099"/>
            <a:chExt cx="5442585" cy="3787775"/>
          </a:xfrm>
        </p:grpSpPr>
        <p:sp>
          <p:nvSpPr>
            <p:cNvPr id="27" name="object 27"/>
            <p:cNvSpPr/>
            <p:nvPr/>
          </p:nvSpPr>
          <p:spPr>
            <a:xfrm>
              <a:off x="4568266" y="567376"/>
              <a:ext cx="1106882" cy="1053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20965" y="600076"/>
              <a:ext cx="915035" cy="0"/>
            </a:xfrm>
            <a:custGeom>
              <a:avLst/>
              <a:gdLst/>
              <a:ahLst/>
              <a:cxnLst/>
              <a:rect l="l" t="t" r="r" b="b"/>
              <a:pathLst>
                <a:path w="915035">
                  <a:moveTo>
                    <a:pt x="0" y="0"/>
                  </a:moveTo>
                  <a:lnTo>
                    <a:pt x="914448" y="0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94138" y="558811"/>
              <a:ext cx="103899" cy="825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68266" y="567376"/>
              <a:ext cx="1106882" cy="13232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20965" y="600076"/>
              <a:ext cx="946785" cy="1150620"/>
            </a:xfrm>
            <a:custGeom>
              <a:avLst/>
              <a:gdLst/>
              <a:ahLst/>
              <a:cxnLst/>
              <a:rect l="l" t="t" r="r" b="b"/>
              <a:pathLst>
                <a:path w="946785" h="1150620">
                  <a:moveTo>
                    <a:pt x="0" y="0"/>
                  </a:moveTo>
                  <a:lnTo>
                    <a:pt x="946198" y="1150600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14263" y="1697771"/>
              <a:ext cx="97299" cy="104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68266" y="567366"/>
              <a:ext cx="1106882" cy="19709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20965" y="600076"/>
              <a:ext cx="960755" cy="1789430"/>
            </a:xfrm>
            <a:custGeom>
              <a:avLst/>
              <a:gdLst/>
              <a:ahLst/>
              <a:cxnLst/>
              <a:rect l="l" t="t" r="r" b="b"/>
              <a:pathLst>
                <a:path w="960754" h="1789430">
                  <a:moveTo>
                    <a:pt x="0" y="0"/>
                  </a:moveTo>
                  <a:lnTo>
                    <a:pt x="960323" y="1788833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29913" y="2337532"/>
              <a:ext cx="87674" cy="10805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68366" y="631423"/>
              <a:ext cx="1106797" cy="33573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21065" y="664133"/>
              <a:ext cx="975994" cy="3169285"/>
            </a:xfrm>
            <a:custGeom>
              <a:avLst/>
              <a:gdLst/>
              <a:ahLst/>
              <a:cxnLst/>
              <a:rect l="l" t="t" r="r" b="b"/>
              <a:pathLst>
                <a:path w="975995" h="3169285">
                  <a:moveTo>
                    <a:pt x="0" y="0"/>
                  </a:moveTo>
                  <a:lnTo>
                    <a:pt x="975773" y="3168808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48438" y="3784517"/>
              <a:ext cx="79999" cy="1088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2819" y="201099"/>
              <a:ext cx="4432916" cy="17264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7581" y="225862"/>
              <a:ext cx="4343383" cy="163694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7581" y="225862"/>
              <a:ext cx="4343400" cy="1637030"/>
            </a:xfrm>
            <a:custGeom>
              <a:avLst/>
              <a:gdLst/>
              <a:ahLst/>
              <a:cxnLst/>
              <a:rect l="l" t="t" r="r" b="b"/>
              <a:pathLst>
                <a:path w="4343400" h="1637030">
                  <a:moveTo>
                    <a:pt x="0" y="0"/>
                  </a:moveTo>
                  <a:lnTo>
                    <a:pt x="4343383" y="0"/>
                  </a:lnTo>
                  <a:lnTo>
                    <a:pt x="4343383" y="1636946"/>
                  </a:lnTo>
                  <a:lnTo>
                    <a:pt x="0" y="163694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77606" y="272430"/>
            <a:ext cx="236918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4999"/>
              </a:lnSpc>
              <a:spcBef>
                <a:spcPts val="100"/>
              </a:spcBef>
              <a:tabLst>
                <a:tab pos="996315" algn="l"/>
                <a:tab pos="1238885" algn="l"/>
                <a:tab pos="1864995" algn="l"/>
              </a:tabLst>
            </a:pP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Perdamaian		Westphalia 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peristiw</a:t>
            </a:r>
            <a:r>
              <a:rPr sz="1400" b="1" dirty="0">
                <a:solidFill>
                  <a:srgbClr val="00507C"/>
                </a:solidFill>
                <a:latin typeface="Roboto"/>
                <a:cs typeface="Roboto"/>
              </a:rPr>
              <a:t>a	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pentin</a:t>
            </a:r>
            <a:r>
              <a:rPr sz="1400" b="1" dirty="0">
                <a:solidFill>
                  <a:srgbClr val="00507C"/>
                </a:solidFill>
                <a:latin typeface="Roboto"/>
                <a:cs typeface="Roboto"/>
              </a:rPr>
              <a:t>g	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dalam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80310" y="272430"/>
            <a:ext cx="165925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marR="5080" indent="-220979">
              <a:lnSpc>
                <a:spcPct val="114999"/>
              </a:lnSpc>
              <a:spcBef>
                <a:spcPts val="100"/>
              </a:spcBef>
              <a:tabLst>
                <a:tab pos="1019175" algn="l"/>
                <a:tab pos="1073150" algn="l"/>
              </a:tabLst>
            </a:pP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diangga</a:t>
            </a:r>
            <a:r>
              <a:rPr sz="1400" b="1" dirty="0">
                <a:solidFill>
                  <a:srgbClr val="00507C"/>
                </a:solidFill>
                <a:latin typeface="Roboto"/>
                <a:cs typeface="Roboto"/>
              </a:rPr>
              <a:t>p	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sebagai  seja</a:t>
            </a:r>
            <a:r>
              <a:rPr sz="1400" b="1" spc="-20" dirty="0">
                <a:solidFill>
                  <a:srgbClr val="00507C"/>
                </a:solidFill>
                <a:latin typeface="Roboto"/>
                <a:cs typeface="Roboto"/>
              </a:rPr>
              <a:t>r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a</a:t>
            </a:r>
            <a:r>
              <a:rPr sz="1400" b="1" dirty="0">
                <a:solidFill>
                  <a:srgbClr val="00507C"/>
                </a:solidFill>
                <a:latin typeface="Roboto"/>
                <a:cs typeface="Roboto"/>
              </a:rPr>
              <a:t>h		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Hukum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7606" y="763158"/>
            <a:ext cx="406463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14999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Internasional modern, bahkan dianggap sebagai  suatu peristiwa Hukum Internasional modern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yang 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didasarkan atas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negara-negara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nasional.  </a:t>
            </a:r>
            <a:r>
              <a:rPr sz="1400" b="1" spc="-10" dirty="0">
                <a:solidFill>
                  <a:srgbClr val="00507C"/>
                </a:solidFill>
                <a:latin typeface="Roboto"/>
                <a:cs typeface="Roboto"/>
              </a:rPr>
              <a:t>Sebabnya </a:t>
            </a:r>
            <a:r>
              <a:rPr sz="1400" b="1" spc="-5" dirty="0">
                <a:solidFill>
                  <a:srgbClr val="00507C"/>
                </a:solidFill>
                <a:latin typeface="Roboto"/>
                <a:cs typeface="Roboto"/>
              </a:rPr>
              <a:t>adalah </a:t>
            </a:r>
            <a:r>
              <a:rPr sz="1400" b="1" dirty="0">
                <a:solidFill>
                  <a:srgbClr val="00507C"/>
                </a:solidFill>
                <a:latin typeface="Roboto"/>
                <a:cs typeface="Roboto"/>
              </a:rPr>
              <a:t>: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7698" y="1929121"/>
            <a:ext cx="5189220" cy="3122295"/>
            <a:chOff x="117698" y="1929121"/>
            <a:chExt cx="5189220" cy="3122295"/>
          </a:xfrm>
        </p:grpSpPr>
        <p:sp>
          <p:nvSpPr>
            <p:cNvPr id="46" name="object 46"/>
            <p:cNvSpPr/>
            <p:nvPr/>
          </p:nvSpPr>
          <p:spPr>
            <a:xfrm>
              <a:off x="2206905" y="3214206"/>
              <a:ext cx="3099858" cy="183695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7698" y="1929121"/>
              <a:ext cx="3077243" cy="204979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46672" y="114014"/>
            <a:ext cx="4830445" cy="843915"/>
            <a:chOff x="2246672" y="114014"/>
            <a:chExt cx="4830445" cy="843915"/>
          </a:xfrm>
        </p:grpSpPr>
        <p:sp>
          <p:nvSpPr>
            <p:cNvPr id="4" name="object 4"/>
            <p:cNvSpPr/>
            <p:nvPr/>
          </p:nvSpPr>
          <p:spPr>
            <a:xfrm>
              <a:off x="2246672" y="114014"/>
              <a:ext cx="4830240" cy="843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1435" y="138777"/>
              <a:ext cx="4740725" cy="75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1435" y="138777"/>
              <a:ext cx="4740910" cy="754380"/>
            </a:xfrm>
            <a:custGeom>
              <a:avLst/>
              <a:gdLst/>
              <a:ahLst/>
              <a:cxnLst/>
              <a:rect l="l" t="t" r="r" b="b"/>
              <a:pathLst>
                <a:path w="4740909" h="754380">
                  <a:moveTo>
                    <a:pt x="0" y="0"/>
                  </a:moveTo>
                  <a:lnTo>
                    <a:pt x="4740725" y="0"/>
                  </a:lnTo>
                  <a:lnTo>
                    <a:pt x="4740725" y="753850"/>
                  </a:lnTo>
                  <a:lnTo>
                    <a:pt x="0" y="7538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91435" y="138777"/>
            <a:ext cx="4740910" cy="754380"/>
          </a:xfrm>
          <a:prstGeom prst="rect">
            <a:avLst/>
          </a:prstGeom>
          <a:ln w="9524">
            <a:solidFill>
              <a:srgbClr val="0075BC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99390" marR="87630">
              <a:lnSpc>
                <a:spcPct val="114999"/>
              </a:lnSpc>
              <a:spcBef>
                <a:spcPts val="850"/>
              </a:spcBef>
            </a:pPr>
            <a:r>
              <a:rPr sz="1400" spc="-5" dirty="0">
                <a:latin typeface="Roboto"/>
                <a:cs typeface="Roboto"/>
              </a:rPr>
              <a:t>Perjanjian </a:t>
            </a:r>
            <a:r>
              <a:rPr sz="1400" spc="-10" dirty="0">
                <a:latin typeface="Roboto"/>
                <a:cs typeface="Roboto"/>
              </a:rPr>
              <a:t>Westphalia </a:t>
            </a:r>
            <a:r>
              <a:rPr sz="1400" spc="-5" dirty="0">
                <a:latin typeface="Roboto"/>
                <a:cs typeface="Roboto"/>
              </a:rPr>
              <a:t>meletakan dasar bagi susunan  </a:t>
            </a:r>
            <a:r>
              <a:rPr sz="1400" spc="-10" dirty="0">
                <a:latin typeface="Roboto"/>
                <a:cs typeface="Roboto"/>
              </a:rPr>
              <a:t>masyarakat </a:t>
            </a:r>
            <a:r>
              <a:rPr sz="1400" spc="-5" dirty="0">
                <a:latin typeface="Roboto"/>
                <a:cs typeface="Roboto"/>
              </a:rPr>
              <a:t>Internasional </a:t>
            </a:r>
            <a:r>
              <a:rPr sz="1400" spc="-10" dirty="0">
                <a:latin typeface="Roboto"/>
                <a:cs typeface="Roboto"/>
              </a:rPr>
              <a:t>yang </a:t>
            </a:r>
            <a:r>
              <a:rPr sz="1400" spc="-5" dirty="0">
                <a:latin typeface="Roboto"/>
                <a:cs typeface="Roboto"/>
              </a:rPr>
              <a:t>baru,</a:t>
            </a:r>
            <a:r>
              <a:rPr sz="140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yaitu: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86" y="859928"/>
            <a:ext cx="7708900" cy="2068195"/>
            <a:chOff x="-4786" y="859928"/>
            <a:chExt cx="7708900" cy="2068195"/>
          </a:xfrm>
        </p:grpSpPr>
        <p:sp>
          <p:nvSpPr>
            <p:cNvPr id="9" name="object 9"/>
            <p:cNvSpPr/>
            <p:nvPr/>
          </p:nvSpPr>
          <p:spPr>
            <a:xfrm>
              <a:off x="1427754" y="859970"/>
              <a:ext cx="2739694" cy="758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4944" y="892670"/>
              <a:ext cx="2550160" cy="632460"/>
            </a:xfrm>
            <a:custGeom>
              <a:avLst/>
              <a:gdLst/>
              <a:ahLst/>
              <a:cxnLst/>
              <a:rect l="l" t="t" r="r" b="b"/>
              <a:pathLst>
                <a:path w="2550160" h="632460">
                  <a:moveTo>
                    <a:pt x="2549797" y="0"/>
                  </a:moveTo>
                  <a:lnTo>
                    <a:pt x="0" y="632151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3796" y="1477524"/>
              <a:ext cx="108447" cy="808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10515" y="859928"/>
              <a:ext cx="2693469" cy="758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63214" y="892628"/>
              <a:ext cx="2503805" cy="632460"/>
            </a:xfrm>
            <a:custGeom>
              <a:avLst/>
              <a:gdLst/>
              <a:ahLst/>
              <a:cxnLst/>
              <a:rect l="l" t="t" r="r" b="b"/>
              <a:pathLst>
                <a:path w="2503804" h="632460">
                  <a:moveTo>
                    <a:pt x="0" y="0"/>
                  </a:moveTo>
                  <a:lnTo>
                    <a:pt x="2503669" y="631841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19484" y="1477084"/>
              <a:ext cx="108499" cy="807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520996"/>
              <a:ext cx="3005707" cy="14066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" y="1545769"/>
              <a:ext cx="2960931" cy="13171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23" y="1545769"/>
              <a:ext cx="2961005" cy="1317625"/>
            </a:xfrm>
            <a:custGeom>
              <a:avLst/>
              <a:gdLst/>
              <a:ahLst/>
              <a:cxnLst/>
              <a:rect l="l" t="t" r="r" b="b"/>
              <a:pathLst>
                <a:path w="2961005" h="1317625">
                  <a:moveTo>
                    <a:pt x="219557" y="0"/>
                  </a:moveTo>
                  <a:lnTo>
                    <a:pt x="2960942" y="0"/>
                  </a:lnTo>
                  <a:lnTo>
                    <a:pt x="2960942" y="1097650"/>
                  </a:lnTo>
                  <a:lnTo>
                    <a:pt x="2956482" y="1141887"/>
                  </a:lnTo>
                  <a:lnTo>
                    <a:pt x="2943688" y="1183092"/>
                  </a:lnTo>
                  <a:lnTo>
                    <a:pt x="2923446" y="1220381"/>
                  </a:lnTo>
                  <a:lnTo>
                    <a:pt x="2896636" y="1252871"/>
                  </a:lnTo>
                  <a:lnTo>
                    <a:pt x="2864143" y="1279679"/>
                  </a:lnTo>
                  <a:lnTo>
                    <a:pt x="2826850" y="1299921"/>
                  </a:lnTo>
                  <a:lnTo>
                    <a:pt x="2785638" y="1312714"/>
                  </a:lnTo>
                  <a:lnTo>
                    <a:pt x="2741393" y="1317174"/>
                  </a:lnTo>
                  <a:lnTo>
                    <a:pt x="24" y="1317174"/>
                  </a:lnTo>
                  <a:lnTo>
                    <a:pt x="24" y="219532"/>
                  </a:lnTo>
                  <a:lnTo>
                    <a:pt x="4484" y="175288"/>
                  </a:lnTo>
                  <a:lnTo>
                    <a:pt x="17276" y="134080"/>
                  </a:lnTo>
                  <a:lnTo>
                    <a:pt x="37517" y="96789"/>
                  </a:lnTo>
                  <a:lnTo>
                    <a:pt x="64324" y="64299"/>
                  </a:lnTo>
                  <a:lnTo>
                    <a:pt x="96814" y="37492"/>
                  </a:lnTo>
                  <a:lnTo>
                    <a:pt x="134105" y="17251"/>
                  </a:lnTo>
                  <a:lnTo>
                    <a:pt x="175314" y="4460"/>
                  </a:lnTo>
                  <a:lnTo>
                    <a:pt x="219557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9369" y="1651140"/>
            <a:ext cx="2592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Munculnya model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negara</a:t>
            </a:r>
            <a:r>
              <a:rPr sz="1400" spc="190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yang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324" y="1864500"/>
            <a:ext cx="2686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  <a:tab pos="2148840" algn="l"/>
              </a:tabLst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didasarka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n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ata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s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prinsip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324" y="2077859"/>
            <a:ext cx="26866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negara-negara nasional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(nation  state) (tidak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lagi didasarkan atas 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kerajaan-kerajaan)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20563" y="1520996"/>
            <a:ext cx="3178810" cy="1407160"/>
            <a:chOff x="5920563" y="1520996"/>
            <a:chExt cx="3178810" cy="1407160"/>
          </a:xfrm>
        </p:grpSpPr>
        <p:sp>
          <p:nvSpPr>
            <p:cNvPr id="22" name="object 22"/>
            <p:cNvSpPr/>
            <p:nvPr/>
          </p:nvSpPr>
          <p:spPr>
            <a:xfrm>
              <a:off x="5920563" y="1520996"/>
              <a:ext cx="3178393" cy="14066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65338" y="1545769"/>
              <a:ext cx="3088868" cy="13171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65337" y="1545769"/>
              <a:ext cx="3089275" cy="1317625"/>
            </a:xfrm>
            <a:custGeom>
              <a:avLst/>
              <a:gdLst/>
              <a:ahLst/>
              <a:cxnLst/>
              <a:rect l="l" t="t" r="r" b="b"/>
              <a:pathLst>
                <a:path w="3089275" h="1317625">
                  <a:moveTo>
                    <a:pt x="219549" y="0"/>
                  </a:moveTo>
                  <a:lnTo>
                    <a:pt x="3088843" y="0"/>
                  </a:lnTo>
                  <a:lnTo>
                    <a:pt x="3088843" y="1097650"/>
                  </a:lnTo>
                  <a:lnTo>
                    <a:pt x="3084383" y="1141887"/>
                  </a:lnTo>
                  <a:lnTo>
                    <a:pt x="3071589" y="1183092"/>
                  </a:lnTo>
                  <a:lnTo>
                    <a:pt x="3051347" y="1220381"/>
                  </a:lnTo>
                  <a:lnTo>
                    <a:pt x="3024537" y="1252871"/>
                  </a:lnTo>
                  <a:lnTo>
                    <a:pt x="2992044" y="1279679"/>
                  </a:lnTo>
                  <a:lnTo>
                    <a:pt x="2954751" y="1299921"/>
                  </a:lnTo>
                  <a:lnTo>
                    <a:pt x="2913539" y="1312714"/>
                  </a:lnTo>
                  <a:lnTo>
                    <a:pt x="2869294" y="1317174"/>
                  </a:lnTo>
                  <a:lnTo>
                    <a:pt x="24" y="1317174"/>
                  </a:lnTo>
                  <a:lnTo>
                    <a:pt x="24" y="219532"/>
                  </a:lnTo>
                  <a:lnTo>
                    <a:pt x="4484" y="175288"/>
                  </a:lnTo>
                  <a:lnTo>
                    <a:pt x="17274" y="134080"/>
                  </a:lnTo>
                  <a:lnTo>
                    <a:pt x="37513" y="96789"/>
                  </a:lnTo>
                  <a:lnTo>
                    <a:pt x="64318" y="64299"/>
                  </a:lnTo>
                  <a:lnTo>
                    <a:pt x="96807" y="37492"/>
                  </a:lnTo>
                  <a:lnTo>
                    <a:pt x="134096" y="17251"/>
                  </a:lnTo>
                  <a:lnTo>
                    <a:pt x="175304" y="4460"/>
                  </a:lnTo>
                  <a:lnTo>
                    <a:pt x="219549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02680" y="1651140"/>
            <a:ext cx="2813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Menegaskan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prinsip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model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negara  dan pemerintahan dengan</a:t>
            </a:r>
            <a:r>
              <a:rPr sz="1400" spc="250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prinsip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02680" y="2077859"/>
            <a:ext cx="2814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9935" algn="l"/>
                <a:tab pos="1232535" algn="l"/>
                <a:tab pos="1941195" algn="l"/>
                <a:tab pos="2503805" algn="l"/>
              </a:tabLst>
            </a:pP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yakni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pemisaha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n	kekuasaan 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negar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a	</a:t>
            </a:r>
            <a:r>
              <a:rPr sz="1400" spc="-390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da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n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pemerintaha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n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dari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2680" y="2504583"/>
            <a:ext cx="2485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pengaruh gereja</a:t>
            </a:r>
            <a:r>
              <a:rPr sz="1400" spc="-80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(sekularisme).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37894" y="859928"/>
            <a:ext cx="3050540" cy="2068195"/>
            <a:chOff x="2937894" y="859928"/>
            <a:chExt cx="3050540" cy="2068195"/>
          </a:xfrm>
        </p:grpSpPr>
        <p:sp>
          <p:nvSpPr>
            <p:cNvPr id="29" name="object 29"/>
            <p:cNvSpPr/>
            <p:nvPr/>
          </p:nvSpPr>
          <p:spPr>
            <a:xfrm>
              <a:off x="4599565" y="859928"/>
              <a:ext cx="105399" cy="7585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52265" y="892628"/>
              <a:ext cx="0" cy="566420"/>
            </a:xfrm>
            <a:custGeom>
              <a:avLst/>
              <a:gdLst/>
              <a:ahLst/>
              <a:cxnLst/>
              <a:rect l="l" t="t" r="r" b="b"/>
              <a:pathLst>
                <a:path h="566419">
                  <a:moveTo>
                    <a:pt x="0" y="0"/>
                  </a:moveTo>
                  <a:lnTo>
                    <a:pt x="0" y="566093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10990" y="1417457"/>
              <a:ext cx="82549" cy="1038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37894" y="1520996"/>
              <a:ext cx="3050493" cy="14066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82669" y="1545769"/>
              <a:ext cx="2960944" cy="13171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82643" y="1545769"/>
              <a:ext cx="2961005" cy="1317625"/>
            </a:xfrm>
            <a:custGeom>
              <a:avLst/>
              <a:gdLst/>
              <a:ahLst/>
              <a:cxnLst/>
              <a:rect l="l" t="t" r="r" b="b"/>
              <a:pathLst>
                <a:path w="2961004" h="1317625">
                  <a:moveTo>
                    <a:pt x="219574" y="0"/>
                  </a:moveTo>
                  <a:lnTo>
                    <a:pt x="2960944" y="0"/>
                  </a:lnTo>
                  <a:lnTo>
                    <a:pt x="2960944" y="1097650"/>
                  </a:lnTo>
                  <a:lnTo>
                    <a:pt x="2956483" y="1141887"/>
                  </a:lnTo>
                  <a:lnTo>
                    <a:pt x="2943690" y="1183092"/>
                  </a:lnTo>
                  <a:lnTo>
                    <a:pt x="2923448" y="1220381"/>
                  </a:lnTo>
                  <a:lnTo>
                    <a:pt x="2896641" y="1252871"/>
                  </a:lnTo>
                  <a:lnTo>
                    <a:pt x="2864151" y="1279679"/>
                  </a:lnTo>
                  <a:lnTo>
                    <a:pt x="2826861" y="1299921"/>
                  </a:lnTo>
                  <a:lnTo>
                    <a:pt x="2785656" y="1312714"/>
                  </a:lnTo>
                  <a:lnTo>
                    <a:pt x="2741419" y="1317174"/>
                  </a:lnTo>
                  <a:lnTo>
                    <a:pt x="24" y="1317174"/>
                  </a:lnTo>
                  <a:lnTo>
                    <a:pt x="24" y="219532"/>
                  </a:lnTo>
                  <a:lnTo>
                    <a:pt x="4485" y="175288"/>
                  </a:lnTo>
                  <a:lnTo>
                    <a:pt x="17278" y="134080"/>
                  </a:lnTo>
                  <a:lnTo>
                    <a:pt x="37521" y="96789"/>
                  </a:lnTo>
                  <a:lnTo>
                    <a:pt x="64331" y="64299"/>
                  </a:lnTo>
                  <a:lnTo>
                    <a:pt x="96824" y="37492"/>
                  </a:lnTo>
                  <a:lnTo>
                    <a:pt x="134117" y="17251"/>
                  </a:lnTo>
                  <a:lnTo>
                    <a:pt x="175328" y="4460"/>
                  </a:lnTo>
                  <a:lnTo>
                    <a:pt x="219574" y="0"/>
                  </a:lnTo>
                  <a:close/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21100" y="1757820"/>
            <a:ext cx="2530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1503045" algn="l"/>
              </a:tabLst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Cir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i	masyarakat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Internasional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20009" y="2184539"/>
            <a:ext cx="1953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9825" algn="l"/>
              </a:tabLst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dasarnya	diletakkan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20009" y="1971180"/>
            <a:ext cx="2686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0"/>
              </a:spcBef>
              <a:tabLst>
                <a:tab pos="538480" algn="l"/>
                <a:tab pos="1342390" algn="l"/>
                <a:tab pos="1634489" algn="l"/>
                <a:tab pos="2260600" algn="l"/>
              </a:tabLst>
            </a:pP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yang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terdapa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t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i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Erop</a:t>
            </a:r>
            <a:r>
              <a:rPr sz="1400" dirty="0">
                <a:solidFill>
                  <a:srgbClr val="111517"/>
                </a:solidFill>
                <a:latin typeface="Arial"/>
                <a:cs typeface="Arial"/>
              </a:rPr>
              <a:t>a	</a:t>
            </a: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pada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oleh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20009" y="2397904"/>
            <a:ext cx="1787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11517"/>
                </a:solidFill>
                <a:latin typeface="Arial"/>
                <a:cs typeface="Arial"/>
              </a:rPr>
              <a:t>Perjanjian</a:t>
            </a:r>
            <a:r>
              <a:rPr sz="1400" spc="-50" dirty="0">
                <a:solidFill>
                  <a:srgbClr val="11151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11517"/>
                </a:solidFill>
                <a:latin typeface="Arial"/>
                <a:cs typeface="Arial"/>
              </a:rPr>
              <a:t>Westphalia.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0" y="2950019"/>
            <a:ext cx="9144000" cy="2193925"/>
            <a:chOff x="0" y="2950019"/>
            <a:chExt cx="9144000" cy="2193925"/>
          </a:xfrm>
        </p:grpSpPr>
        <p:sp>
          <p:nvSpPr>
            <p:cNvPr id="40" name="object 40"/>
            <p:cNvSpPr/>
            <p:nvPr/>
          </p:nvSpPr>
          <p:spPr>
            <a:xfrm>
              <a:off x="2269663" y="2950019"/>
              <a:ext cx="4876790" cy="19240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35687" y="3555567"/>
              <a:ext cx="2908294" cy="156684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348768"/>
              <a:ext cx="2960908" cy="179472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914</Words>
  <Application>Microsoft Office PowerPoint</Application>
  <PresentationFormat>On-screen Show (16:9)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Georgia</vt:lpstr>
      <vt:lpstr>Roboto</vt:lpstr>
      <vt:lpstr>RobotoRegular</vt:lpstr>
      <vt:lpstr>Times New Roman</vt:lpstr>
      <vt:lpstr>Office Theme</vt:lpstr>
      <vt:lpstr>PowerPoint Presentation</vt:lpstr>
      <vt:lpstr>Perjanjian Westphalia</vt:lpstr>
      <vt:lpstr>Hasil dari Perjanjian  Westphalia meliputi</vt:lpstr>
      <vt:lpstr>Sebelum Perjanjian Westphalia</vt:lpstr>
      <vt:lpstr>PowerPoint Presentation</vt:lpstr>
      <vt:lpstr>Ketika kelompok Protestan semakin kuat dan terang-terangan menentang  otoritas Paus, perang bernuansa agama meletus di Eropa antara kekuatan  Katolik pendukung Paus dengan kekuatan Protestan penentang Paus</vt:lpstr>
      <vt:lpstr>Perang Tiga Puluh Tahun pada akhirnya usai dengan  disepakatinya Perjanjian Westphalia pada tahun 1648.  Dalam sejarah Hukum Internasional, Perjanjian  Westphalia memiliki arti penting karena:</vt:lpstr>
      <vt:lpstr>PowerPoint Presentation</vt:lpstr>
      <vt:lpstr>Perjanjian Westphalia meletakan dasar bagi susunan  masyarakat Internasional yang baru, yaitu:</vt:lpstr>
      <vt:lpstr>Setelah Perjanjian Westphalia disepakati, Hukum  Internasional mulai bertumbuh di Eropa.</vt:lpstr>
      <vt:lpstr>Zaman Renaissance</vt:lpstr>
      <vt:lpstr>Para Pemikir (Filsuf) Hukum  Pada Zaman Renaissance</vt:lpstr>
      <vt:lpstr>Abad 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P4.pptx</dc:title>
  <dc:creator>ASUS</dc:creator>
  <cp:lastModifiedBy>ASUS</cp:lastModifiedBy>
  <cp:revision>2</cp:revision>
  <dcterms:created xsi:type="dcterms:W3CDTF">2021-10-01T06:44:10Z</dcterms:created>
  <dcterms:modified xsi:type="dcterms:W3CDTF">2021-10-04T00:07:13Z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2021-10-01T00:00:00Z</vt:filetime>
  </property>
</Properties>
</file>