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8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DD00A6-9FDD-477B-93ED-DD6FAB54DA7F}"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E52C-7D60-4BAC-83E3-CC2139215C5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466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DD00A6-9FDD-477B-93ED-DD6FAB54DA7F}"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1343901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DD00A6-9FDD-477B-93ED-DD6FAB54DA7F}"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186141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DD00A6-9FDD-477B-93ED-DD6FAB54DA7F}"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1287445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DD00A6-9FDD-477B-93ED-DD6FAB54DA7F}" type="datetimeFigureOut">
              <a:rPr lang="en-US" smtClean="0"/>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E52C-7D60-4BAC-83E3-CC2139215C5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95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DD00A6-9FDD-477B-93ED-DD6FAB54DA7F}" type="datetimeFigureOut">
              <a:rPr lang="en-US" smtClean="0"/>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33441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DD00A6-9FDD-477B-93ED-DD6FAB54DA7F}" type="datetimeFigureOut">
              <a:rPr lang="en-US" smtClean="0"/>
              <a:t>4/24/2025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1701633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DD00A6-9FDD-477B-93ED-DD6FAB54DA7F}" type="datetimeFigureOut">
              <a:rPr lang="en-US" smtClean="0"/>
              <a:t>4/24/2025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179745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DD00A6-9FDD-477B-93ED-DD6FAB54DA7F}" type="datetimeFigureOut">
              <a:rPr lang="en-US" smtClean="0"/>
              <a:t>4/24/2025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118795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DD00A6-9FDD-477B-93ED-DD6FAB54DA7F}" type="datetimeFigureOut">
              <a:rPr lang="en-US" smtClean="0"/>
              <a:t>4/24/2025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C93E52C-7D60-4BAC-83E3-CC2139215C51}" type="slidenum">
              <a:rPr lang="en-US" smtClean="0"/>
              <a:t>‹#›</a:t>
            </a:fld>
            <a:endParaRPr lang="en-US"/>
          </a:p>
        </p:txBody>
      </p:sp>
    </p:spTree>
    <p:extLst>
      <p:ext uri="{BB962C8B-B14F-4D97-AF65-F5344CB8AC3E}">
        <p14:creationId xmlns:p14="http://schemas.microsoft.com/office/powerpoint/2010/main" val="2133502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DD00A6-9FDD-477B-93ED-DD6FAB54DA7F}" type="datetimeFigureOut">
              <a:rPr lang="en-US" smtClean="0"/>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3E52C-7D60-4BAC-83E3-CC2139215C51}" type="slidenum">
              <a:rPr lang="en-US" smtClean="0"/>
              <a:t>‹#›</a:t>
            </a:fld>
            <a:endParaRPr lang="en-US"/>
          </a:p>
        </p:txBody>
      </p:sp>
    </p:spTree>
    <p:extLst>
      <p:ext uri="{BB962C8B-B14F-4D97-AF65-F5344CB8AC3E}">
        <p14:creationId xmlns:p14="http://schemas.microsoft.com/office/powerpoint/2010/main" val="579359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DD00A6-9FDD-477B-93ED-DD6FAB54DA7F}" type="datetimeFigureOut">
              <a:rPr lang="en-US" smtClean="0"/>
              <a:t>4/24/2025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C93E52C-7D60-4BAC-83E3-CC2139215C5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248240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Job Interview Preparation for Pre-Service Teachers</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97847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Job Interview Dialogue Example</a:t>
            </a:r>
            <a:br>
              <a:rPr lang="en-US" smtClean="0"/>
            </a:br>
            <a:endParaRPr lang="en-US"/>
          </a:p>
        </p:txBody>
      </p:sp>
      <p:sp>
        <p:nvSpPr>
          <p:cNvPr id="3" name="Content Placeholder 2"/>
          <p:cNvSpPr>
            <a:spLocks noGrp="1"/>
          </p:cNvSpPr>
          <p:nvPr>
            <p:ph idx="1"/>
          </p:nvPr>
        </p:nvSpPr>
        <p:spPr/>
        <p:txBody>
          <a:bodyPr/>
          <a:lstStyle/>
          <a:p>
            <a:r>
              <a:rPr lang="en-US" b="1" smtClean="0"/>
              <a:t>Interviewer:</a:t>
            </a:r>
            <a:r>
              <a:rPr lang="en-US" smtClean="0"/>
              <a:t> Good morning. Please have a seat.</a:t>
            </a:r>
            <a:br>
              <a:rPr lang="en-US" smtClean="0"/>
            </a:br>
            <a:r>
              <a:rPr lang="en-US" b="1" smtClean="0"/>
              <a:t>Pewawancara:</a:t>
            </a:r>
            <a:r>
              <a:rPr lang="en-US" smtClean="0"/>
              <a:t> Selamat pagi. Silakan duduk.</a:t>
            </a:r>
          </a:p>
          <a:p>
            <a:r>
              <a:rPr lang="en-US" b="1" smtClean="0"/>
              <a:t>Candidate:</a:t>
            </a:r>
            <a:r>
              <a:rPr lang="en-US" smtClean="0"/>
              <a:t> Good morning. Thank you.</a:t>
            </a:r>
            <a:br>
              <a:rPr lang="en-US" smtClean="0"/>
            </a:br>
            <a:r>
              <a:rPr lang="en-US" b="1" smtClean="0"/>
              <a:t>Kandidat:</a:t>
            </a:r>
            <a:r>
              <a:rPr lang="en-US" smtClean="0"/>
              <a:t> Selamat pagi. Terima kasih.</a:t>
            </a:r>
          </a:p>
          <a:p>
            <a:pPr marL="0" indent="0">
              <a:buNone/>
            </a:pPr>
            <a:endParaRPr lang="en-US"/>
          </a:p>
        </p:txBody>
      </p:sp>
    </p:spTree>
    <p:extLst>
      <p:ext uri="{BB962C8B-B14F-4D97-AF65-F5344CB8AC3E}">
        <p14:creationId xmlns:p14="http://schemas.microsoft.com/office/powerpoint/2010/main" val="437151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smtClean="0"/>
              <a:t>Interviewer:</a:t>
            </a:r>
            <a:r>
              <a:rPr lang="en-US" smtClean="0"/>
              <a:t> Can you tell me a little about yourself?</a:t>
            </a:r>
            <a:br>
              <a:rPr lang="en-US" smtClean="0"/>
            </a:br>
            <a:r>
              <a:rPr lang="en-US" b="1" smtClean="0"/>
              <a:t>Pewawancara:</a:t>
            </a:r>
            <a:r>
              <a:rPr lang="en-US" smtClean="0"/>
              <a:t> Bisa ceritakan sedikit tentang diri Anda?</a:t>
            </a:r>
          </a:p>
          <a:p>
            <a:r>
              <a:rPr lang="en-US" b="1" smtClean="0"/>
              <a:t>Candidate:</a:t>
            </a:r>
            <a:r>
              <a:rPr lang="en-US" smtClean="0"/>
              <a:t> Sure. My name is Ana, and I recently graduated with a degree in English Education. I completed my teaching practicum at SMA Negeri 1, where I taught tenth grade students. I’m passionate about creating interactive and inclusive English learning experiences.</a:t>
            </a:r>
            <a:br>
              <a:rPr lang="en-US" smtClean="0"/>
            </a:br>
            <a:r>
              <a:rPr lang="en-US" b="1" smtClean="0"/>
              <a:t>Kandidat:</a:t>
            </a:r>
            <a:r>
              <a:rPr lang="en-US" smtClean="0"/>
              <a:t> Tentu. Nama saya Ana, dan saya baru saja lulus dari jurusan Pendidikan Bahasa Inggris. Saya menyelesaikan PPL saya di SMA Negeri 1, di mana saya mengajar siswa kelas sepuluh. Saya sangat antusias menciptakan pengalaman belajar bahasa Inggris yang interaktif dan inklusif.</a:t>
            </a:r>
          </a:p>
          <a:p>
            <a:pPr marL="0" indent="0">
              <a:buNone/>
            </a:pPr>
            <a:endParaRPr lang="en-US"/>
          </a:p>
        </p:txBody>
      </p:sp>
    </p:spTree>
    <p:extLst>
      <p:ext uri="{BB962C8B-B14F-4D97-AF65-F5344CB8AC3E}">
        <p14:creationId xmlns:p14="http://schemas.microsoft.com/office/powerpoint/2010/main" val="1141510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smtClean="0"/>
              <a:t>Interviewer:</a:t>
            </a:r>
            <a:r>
              <a:rPr lang="en-US" smtClean="0"/>
              <a:t> Why do you want to work at our school?</a:t>
            </a:r>
            <a:br>
              <a:rPr lang="en-US" smtClean="0"/>
            </a:br>
            <a:r>
              <a:rPr lang="en-US" b="1" smtClean="0"/>
              <a:t>Pewawancara:</a:t>
            </a:r>
            <a:r>
              <a:rPr lang="en-US" smtClean="0"/>
              <a:t> Mengapa Anda ingin bekerja di sekolah kami?</a:t>
            </a:r>
          </a:p>
          <a:p>
            <a:r>
              <a:rPr lang="en-US" b="1" smtClean="0"/>
              <a:t>Candidate:</a:t>
            </a:r>
            <a:r>
              <a:rPr lang="en-US" smtClean="0"/>
              <a:t> I’ve read about your school’s focus on student-centered learning and integration of digital tools in the classroom. That aligns with my teaching philosophy and experience using technology to enhance student engagement.</a:t>
            </a:r>
            <a:br>
              <a:rPr lang="en-US" smtClean="0"/>
            </a:br>
            <a:r>
              <a:rPr lang="en-US" b="1" smtClean="0"/>
              <a:t>Kandidat:</a:t>
            </a:r>
            <a:r>
              <a:rPr lang="en-US" smtClean="0"/>
              <a:t> Saya membaca bahwa sekolah Anda berfokus pada pembelajaran yang berpusat pada siswa dan penggunaan alat digital di kelas. Itu sejalan dengan filosofi mengajar saya dan pengalaman saya dalam menggunakan teknologi untuk meningkatkan keterlibatan siswa.</a:t>
            </a:r>
          </a:p>
          <a:p>
            <a:pPr marL="0" indent="0">
              <a:buNone/>
            </a:pPr>
            <a:endParaRPr lang="en-US"/>
          </a:p>
        </p:txBody>
      </p:sp>
    </p:spTree>
    <p:extLst>
      <p:ext uri="{BB962C8B-B14F-4D97-AF65-F5344CB8AC3E}">
        <p14:creationId xmlns:p14="http://schemas.microsoft.com/office/powerpoint/2010/main" val="2020355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smtClean="0"/>
              <a:t>Interviewer:</a:t>
            </a:r>
            <a:r>
              <a:rPr lang="en-US" smtClean="0"/>
              <a:t> How do you handle a disruptive student in class?</a:t>
            </a:r>
            <a:br>
              <a:rPr lang="en-US" smtClean="0"/>
            </a:br>
            <a:r>
              <a:rPr lang="en-US" b="1" smtClean="0"/>
              <a:t>Pewawancara:</a:t>
            </a:r>
            <a:r>
              <a:rPr lang="en-US" smtClean="0"/>
              <a:t> Bagaimana Anda menangani siswa yang mengganggu di kelas?</a:t>
            </a:r>
          </a:p>
          <a:p>
            <a:r>
              <a:rPr lang="en-US" b="1" smtClean="0"/>
              <a:t>Candidate:</a:t>
            </a:r>
            <a:r>
              <a:rPr lang="en-US" smtClean="0"/>
              <a:t> I would first try to understand the root cause of the behavior by talking to the student privately. I also use positive reinforcement and clear classroom rules to maintain a respectful learning environment.</a:t>
            </a:r>
            <a:br>
              <a:rPr lang="en-US" smtClean="0"/>
            </a:br>
            <a:r>
              <a:rPr lang="en-US" b="1" smtClean="0"/>
              <a:t>Kandidat:</a:t>
            </a:r>
            <a:r>
              <a:rPr lang="en-US" smtClean="0"/>
              <a:t> Saya akan mencoba memahami penyebab perilaku tersebut dengan berbicara secara pribadi dengan siswa. Saya juga menggunakan penguatan positif dan aturan kelas yang jelas untuk menjaga suasana belajar yang penuh hormat.</a:t>
            </a:r>
          </a:p>
          <a:p>
            <a:pPr marL="0" indent="0">
              <a:buNone/>
            </a:pPr>
            <a:endParaRPr lang="en-US"/>
          </a:p>
        </p:txBody>
      </p:sp>
    </p:spTree>
    <p:extLst>
      <p:ext uri="{BB962C8B-B14F-4D97-AF65-F5344CB8AC3E}">
        <p14:creationId xmlns:p14="http://schemas.microsoft.com/office/powerpoint/2010/main" val="1316790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smtClean="0"/>
              <a:t>Interviewer:</a:t>
            </a:r>
            <a:r>
              <a:rPr lang="en-US" smtClean="0"/>
              <a:t> Do you have any questions for us?</a:t>
            </a:r>
            <a:br>
              <a:rPr lang="en-US" smtClean="0"/>
            </a:br>
            <a:r>
              <a:rPr lang="en-US" b="1" smtClean="0"/>
              <a:t>Pewawancara:</a:t>
            </a:r>
            <a:r>
              <a:rPr lang="en-US" smtClean="0"/>
              <a:t> Apakah Anda memiliki pertanyaan untuk kami?</a:t>
            </a:r>
          </a:p>
          <a:p>
            <a:r>
              <a:rPr lang="en-US" b="1" smtClean="0"/>
              <a:t>Candidate:</a:t>
            </a:r>
            <a:r>
              <a:rPr lang="en-US" smtClean="0"/>
              <a:t> Yes, I’d like to ask about the professional development opportunities for new teachers at your school.</a:t>
            </a:r>
            <a:br>
              <a:rPr lang="en-US" smtClean="0"/>
            </a:br>
            <a:r>
              <a:rPr lang="en-US" b="1" smtClean="0"/>
              <a:t>Kandidat:</a:t>
            </a:r>
            <a:r>
              <a:rPr lang="en-US" smtClean="0"/>
              <a:t> Ya, saya ingin bertanya tentang peluang pengembangan profesional untuk guru baru di sekolah ini.</a:t>
            </a:r>
          </a:p>
          <a:p>
            <a:endParaRPr lang="en-US"/>
          </a:p>
        </p:txBody>
      </p:sp>
    </p:spTree>
    <p:extLst>
      <p:ext uri="{BB962C8B-B14F-4D97-AF65-F5344CB8AC3E}">
        <p14:creationId xmlns:p14="http://schemas.microsoft.com/office/powerpoint/2010/main" val="2433802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smtClean="0"/>
              <a:t>Interviewer:</a:t>
            </a:r>
            <a:r>
              <a:rPr lang="en-US" smtClean="0"/>
              <a:t> Thank you for coming, Ana. We’ll contact you soon.</a:t>
            </a:r>
            <a:br>
              <a:rPr lang="en-US" smtClean="0"/>
            </a:br>
            <a:r>
              <a:rPr lang="en-US" b="1" smtClean="0"/>
              <a:t>Pewawancara:</a:t>
            </a:r>
            <a:r>
              <a:rPr lang="en-US" smtClean="0"/>
              <a:t> Terima kasih sudah datang, Ana. Kami akan segera menghubungi Anda.</a:t>
            </a:r>
          </a:p>
          <a:p>
            <a:r>
              <a:rPr lang="en-US" b="1" smtClean="0"/>
              <a:t>Candidate:</a:t>
            </a:r>
            <a:r>
              <a:rPr lang="en-US" smtClean="0"/>
              <a:t> Thank you very much. I look forward to hearing from you.</a:t>
            </a:r>
            <a:br>
              <a:rPr lang="en-US" smtClean="0"/>
            </a:br>
            <a:r>
              <a:rPr lang="en-US" b="1" smtClean="0"/>
              <a:t>Kandidat:</a:t>
            </a:r>
            <a:r>
              <a:rPr lang="en-US" smtClean="0"/>
              <a:t> Terima kasih banyak. Saya menantikan kabar dari Anda.</a:t>
            </a:r>
          </a:p>
          <a:p>
            <a:endParaRPr lang="en-US"/>
          </a:p>
        </p:txBody>
      </p:sp>
    </p:spTree>
    <p:extLst>
      <p:ext uri="{BB962C8B-B14F-4D97-AF65-F5344CB8AC3E}">
        <p14:creationId xmlns:p14="http://schemas.microsoft.com/office/powerpoint/2010/main" val="4041808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Introduction to Job Interviews</a:t>
            </a:r>
            <a:br>
              <a:rPr lang="en-US" b="1" smtClean="0"/>
            </a:br>
            <a:endParaRPr lang="en-US"/>
          </a:p>
        </p:txBody>
      </p:sp>
      <p:sp>
        <p:nvSpPr>
          <p:cNvPr id="3" name="Content Placeholder 2"/>
          <p:cNvSpPr>
            <a:spLocks noGrp="1"/>
          </p:cNvSpPr>
          <p:nvPr>
            <p:ph idx="1"/>
          </p:nvPr>
        </p:nvSpPr>
        <p:spPr/>
        <p:txBody>
          <a:bodyPr/>
          <a:lstStyle/>
          <a:p>
            <a:r>
              <a:rPr lang="en-US" smtClean="0"/>
              <a:t>Definition: A job interview is a formal meeting where an employer evaluates a candidate's qualifications for a position.</a:t>
            </a:r>
          </a:p>
          <a:p>
            <a:r>
              <a:rPr lang="en-US" smtClean="0"/>
              <a:t>Purpose: To assess the candidate’s skills, experience, personality, and suitability for the job.</a:t>
            </a:r>
          </a:p>
          <a:p>
            <a:endParaRPr lang="en-US"/>
          </a:p>
        </p:txBody>
      </p:sp>
    </p:spTree>
    <p:extLst>
      <p:ext uri="{BB962C8B-B14F-4D97-AF65-F5344CB8AC3E}">
        <p14:creationId xmlns:p14="http://schemas.microsoft.com/office/powerpoint/2010/main" val="587306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Preparation Before the Interview</a:t>
            </a:r>
            <a:br>
              <a:rPr lang="en-US" b="1" smtClean="0"/>
            </a:br>
            <a:endParaRPr lang="en-US"/>
          </a:p>
        </p:txBody>
      </p:sp>
      <p:sp>
        <p:nvSpPr>
          <p:cNvPr id="3" name="Content Placeholder 2"/>
          <p:cNvSpPr>
            <a:spLocks noGrp="1"/>
          </p:cNvSpPr>
          <p:nvPr>
            <p:ph idx="1"/>
          </p:nvPr>
        </p:nvSpPr>
        <p:spPr/>
        <p:txBody>
          <a:bodyPr/>
          <a:lstStyle/>
          <a:p>
            <a:r>
              <a:rPr lang="en-US" b="1" smtClean="0"/>
              <a:t>a. Research</a:t>
            </a:r>
          </a:p>
          <a:p>
            <a:r>
              <a:rPr lang="en-US" b="1" smtClean="0"/>
              <a:t>Company background</a:t>
            </a:r>
            <a:r>
              <a:rPr lang="en-US" smtClean="0"/>
              <a:t>: mission, vision, programs.</a:t>
            </a:r>
          </a:p>
          <a:p>
            <a:r>
              <a:rPr lang="en-US" b="1" smtClean="0"/>
              <a:t>Job description</a:t>
            </a:r>
            <a:r>
              <a:rPr lang="en-US" smtClean="0"/>
              <a:t>: required qualifications, responsibilities.</a:t>
            </a:r>
          </a:p>
          <a:p>
            <a:r>
              <a:rPr lang="en-US" b="1" smtClean="0"/>
              <a:t>School culture</a:t>
            </a:r>
            <a:r>
              <a:rPr lang="en-US" smtClean="0"/>
              <a:t> (if applying to a school): values, curriculum type (e.g., Kurikulum Merdeka, Cambridge).</a:t>
            </a:r>
          </a:p>
          <a:p>
            <a:endParaRPr lang="en-US"/>
          </a:p>
        </p:txBody>
      </p:sp>
    </p:spTree>
    <p:extLst>
      <p:ext uri="{BB962C8B-B14F-4D97-AF65-F5344CB8AC3E}">
        <p14:creationId xmlns:p14="http://schemas.microsoft.com/office/powerpoint/2010/main" val="78823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6177" y="850605"/>
            <a:ext cx="10577623" cy="5326358"/>
          </a:xfrm>
        </p:spPr>
        <p:txBody>
          <a:bodyPr/>
          <a:lstStyle/>
          <a:p>
            <a:r>
              <a:rPr lang="en-US" b="1" smtClean="0"/>
              <a:t>Self-Preparation</a:t>
            </a:r>
          </a:p>
          <a:p>
            <a:r>
              <a:rPr lang="en-US" smtClean="0"/>
              <a:t>Update CV/resume.</a:t>
            </a:r>
          </a:p>
          <a:p>
            <a:r>
              <a:rPr lang="en-US" smtClean="0"/>
              <a:t>Prepare a portfolio: lesson plans, teaching video samples, certificates.</a:t>
            </a:r>
          </a:p>
          <a:p>
            <a:r>
              <a:rPr lang="en-US" smtClean="0"/>
              <a:t>Know your strengths, weaknesses, and teaching philosophy.</a:t>
            </a:r>
          </a:p>
          <a:p>
            <a:r>
              <a:rPr lang="en-US" smtClean="0"/>
              <a:t>Practice answering common interview questions.</a:t>
            </a:r>
          </a:p>
          <a:p>
            <a:pPr marL="0" indent="0">
              <a:buNone/>
            </a:pPr>
            <a:endParaRPr lang="en-US" smtClean="0"/>
          </a:p>
          <a:p>
            <a:r>
              <a:rPr lang="en-US" b="1" smtClean="0"/>
              <a:t>c. Appearance</a:t>
            </a:r>
          </a:p>
          <a:p>
            <a:r>
              <a:rPr lang="en-US" smtClean="0"/>
              <a:t>Dress professionally and appropriately.</a:t>
            </a:r>
          </a:p>
          <a:p>
            <a:r>
              <a:rPr lang="en-US" smtClean="0"/>
              <a:t>Maintain neat grooming.</a:t>
            </a:r>
          </a:p>
          <a:p>
            <a:pPr marL="0" indent="0">
              <a:buNone/>
            </a:pPr>
            <a:endParaRPr lang="en-US"/>
          </a:p>
        </p:txBody>
      </p:sp>
    </p:spTree>
    <p:extLst>
      <p:ext uri="{BB962C8B-B14F-4D97-AF65-F5344CB8AC3E}">
        <p14:creationId xmlns:p14="http://schemas.microsoft.com/office/powerpoint/2010/main" val="2217566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Common Job Interview Questions</a:t>
            </a:r>
            <a:br>
              <a:rPr lang="en-US" b="1" smtClean="0"/>
            </a:br>
            <a:endParaRPr lang="en-US"/>
          </a:p>
        </p:txBody>
      </p:sp>
      <p:sp>
        <p:nvSpPr>
          <p:cNvPr id="3" name="Content Placeholder 2"/>
          <p:cNvSpPr>
            <a:spLocks noGrp="1"/>
          </p:cNvSpPr>
          <p:nvPr>
            <p:ph idx="1"/>
          </p:nvPr>
        </p:nvSpPr>
        <p:spPr/>
        <p:txBody>
          <a:bodyPr>
            <a:normAutofit/>
          </a:bodyPr>
          <a:lstStyle/>
          <a:p>
            <a:r>
              <a:rPr lang="en-US" smtClean="0"/>
              <a:t>Tell me about yourself.</a:t>
            </a:r>
          </a:p>
          <a:p>
            <a:r>
              <a:rPr lang="en-US" smtClean="0"/>
              <a:t>Why do you want to work here?</a:t>
            </a:r>
          </a:p>
          <a:p>
            <a:r>
              <a:rPr lang="en-US" smtClean="0"/>
              <a:t>What are your strengths and weaknesses?</a:t>
            </a:r>
          </a:p>
          <a:p>
            <a:r>
              <a:rPr lang="en-US" smtClean="0"/>
              <a:t>Describe your teaching style.</a:t>
            </a:r>
          </a:p>
          <a:p>
            <a:r>
              <a:rPr lang="en-US" smtClean="0"/>
              <a:t>How do you handle classroom management?</a:t>
            </a:r>
          </a:p>
          <a:p>
            <a:r>
              <a:rPr lang="en-US" smtClean="0"/>
              <a:t>How do you integrate technology in the classroom?</a:t>
            </a:r>
          </a:p>
          <a:p>
            <a:r>
              <a:rPr lang="en-US" smtClean="0"/>
              <a:t>Give an example of a successful lesson you’ve taught.</a:t>
            </a:r>
          </a:p>
          <a:p>
            <a:r>
              <a:rPr lang="en-US" smtClean="0"/>
              <a:t>How do you differentiate instruction for students with special needs?</a:t>
            </a:r>
          </a:p>
          <a:p>
            <a:endParaRPr lang="en-US"/>
          </a:p>
        </p:txBody>
      </p:sp>
    </p:spTree>
    <p:extLst>
      <p:ext uri="{BB962C8B-B14F-4D97-AF65-F5344CB8AC3E}">
        <p14:creationId xmlns:p14="http://schemas.microsoft.com/office/powerpoint/2010/main" val="48238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1236" y="95693"/>
            <a:ext cx="10492563" cy="6081270"/>
          </a:xfrm>
        </p:spPr>
        <p:txBody>
          <a:bodyPr>
            <a:normAutofit lnSpcReduction="10000"/>
          </a:bodyPr>
          <a:lstStyle/>
          <a:p>
            <a:r>
              <a:rPr lang="en-US" b="1" smtClean="0"/>
              <a:t>During the Interview</a:t>
            </a:r>
          </a:p>
          <a:p>
            <a:pPr marL="0" indent="0">
              <a:buNone/>
            </a:pPr>
            <a:r>
              <a:rPr lang="en-US" b="1" smtClean="0"/>
              <a:t>a. First Impressions Matter</a:t>
            </a:r>
          </a:p>
          <a:p>
            <a:r>
              <a:rPr lang="en-US" smtClean="0"/>
              <a:t>Arrive on time.</a:t>
            </a:r>
          </a:p>
          <a:p>
            <a:r>
              <a:rPr lang="en-US" smtClean="0"/>
              <a:t>Greet the interviewer with a smile and a firm handshake.</a:t>
            </a:r>
          </a:p>
          <a:p>
            <a:r>
              <a:rPr lang="en-US" smtClean="0"/>
              <a:t>Be polite and confident.</a:t>
            </a:r>
          </a:p>
          <a:p>
            <a:pPr marL="0" indent="0">
              <a:buNone/>
            </a:pPr>
            <a:endParaRPr lang="en-US" b="1" smtClean="0"/>
          </a:p>
          <a:p>
            <a:pPr marL="0" indent="0">
              <a:buNone/>
            </a:pPr>
            <a:r>
              <a:rPr lang="en-US" b="1" smtClean="0"/>
              <a:t>b. Communication Skills</a:t>
            </a:r>
          </a:p>
          <a:p>
            <a:r>
              <a:rPr lang="en-US" smtClean="0"/>
              <a:t>Speak clearly and concisely.</a:t>
            </a:r>
          </a:p>
          <a:p>
            <a:r>
              <a:rPr lang="en-US" smtClean="0"/>
              <a:t>Maintain eye contact.</a:t>
            </a:r>
          </a:p>
          <a:p>
            <a:r>
              <a:rPr lang="en-US" smtClean="0"/>
              <a:t>Show enthusiasm and professionalism.</a:t>
            </a:r>
          </a:p>
          <a:p>
            <a:pPr marL="0" indent="0">
              <a:buNone/>
            </a:pPr>
            <a:endParaRPr lang="en-US" b="1" smtClean="0"/>
          </a:p>
          <a:p>
            <a:pPr marL="0" indent="0">
              <a:buNone/>
            </a:pPr>
            <a:r>
              <a:rPr lang="en-US" b="1" smtClean="0"/>
              <a:t>c. Show Evidence</a:t>
            </a:r>
          </a:p>
          <a:p>
            <a:r>
              <a:rPr lang="en-US" smtClean="0"/>
              <a:t>Refer to your portfolio when explaining your experiences.</a:t>
            </a:r>
          </a:p>
          <a:p>
            <a:r>
              <a:rPr lang="en-US" smtClean="0"/>
              <a:t>Use the STAR technique (Situation, Task, Action, Result) when answering behavioral questions.</a:t>
            </a:r>
          </a:p>
          <a:p>
            <a:endParaRPr lang="en-US"/>
          </a:p>
        </p:txBody>
      </p:sp>
    </p:spTree>
    <p:extLst>
      <p:ext uri="{BB962C8B-B14F-4D97-AF65-F5344CB8AC3E}">
        <p14:creationId xmlns:p14="http://schemas.microsoft.com/office/powerpoint/2010/main" val="1624571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smtClean="0"/>
              <a:t>After the Interview</a:t>
            </a:r>
          </a:p>
          <a:p>
            <a:pPr marL="0" indent="0">
              <a:buNone/>
            </a:pPr>
            <a:r>
              <a:rPr lang="en-US" b="1" smtClean="0"/>
              <a:t>a. Follow-Up</a:t>
            </a:r>
          </a:p>
          <a:p>
            <a:r>
              <a:rPr lang="en-US" smtClean="0"/>
              <a:t>Send a thank-you email within 24 hours.</a:t>
            </a:r>
          </a:p>
          <a:p>
            <a:r>
              <a:rPr lang="en-US" smtClean="0"/>
              <a:t>Express appreciation and reiterate your interest in the position.</a:t>
            </a:r>
          </a:p>
          <a:p>
            <a:pPr marL="0" indent="0">
              <a:buNone/>
            </a:pPr>
            <a:endParaRPr lang="en-US" smtClean="0"/>
          </a:p>
          <a:p>
            <a:r>
              <a:rPr lang="en-US" b="1" smtClean="0"/>
              <a:t>b. Self-Reflection</a:t>
            </a:r>
          </a:p>
          <a:p>
            <a:r>
              <a:rPr lang="en-US" smtClean="0"/>
              <a:t>Reflect on your performance.</a:t>
            </a:r>
          </a:p>
          <a:p>
            <a:r>
              <a:rPr lang="en-US" smtClean="0"/>
              <a:t>Identify areas for improvement.</a:t>
            </a:r>
          </a:p>
          <a:p>
            <a:endParaRPr lang="en-US"/>
          </a:p>
        </p:txBody>
      </p:sp>
    </p:spTree>
    <p:extLst>
      <p:ext uri="{BB962C8B-B14F-4D97-AF65-F5344CB8AC3E}">
        <p14:creationId xmlns:p14="http://schemas.microsoft.com/office/powerpoint/2010/main" val="3644315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Job Interview Simulation (Class Activity)</a:t>
            </a:r>
            <a:br>
              <a:rPr lang="en-US" b="1" smtClean="0"/>
            </a:br>
            <a:endParaRPr lang="en-US"/>
          </a:p>
        </p:txBody>
      </p:sp>
      <p:sp>
        <p:nvSpPr>
          <p:cNvPr id="3" name="Content Placeholder 2"/>
          <p:cNvSpPr>
            <a:spLocks noGrp="1"/>
          </p:cNvSpPr>
          <p:nvPr>
            <p:ph idx="1"/>
          </p:nvPr>
        </p:nvSpPr>
        <p:spPr/>
        <p:txBody>
          <a:bodyPr/>
          <a:lstStyle/>
          <a:p>
            <a:r>
              <a:rPr lang="en-US" smtClean="0"/>
              <a:t>Pair up and simulate interviews.</a:t>
            </a:r>
          </a:p>
          <a:p>
            <a:r>
              <a:rPr lang="en-US" smtClean="0"/>
              <a:t>One acts as the interviewer, the other as the candidate.</a:t>
            </a:r>
          </a:p>
          <a:p>
            <a:r>
              <a:rPr lang="en-US" smtClean="0"/>
              <a:t>Rotate roles.</a:t>
            </a:r>
          </a:p>
          <a:p>
            <a:r>
              <a:rPr lang="en-US" smtClean="0"/>
              <a:t>Use rubrics for peer feedback.</a:t>
            </a:r>
          </a:p>
          <a:p>
            <a:pPr marL="0" indent="0">
              <a:buNone/>
            </a:pPr>
            <a:endParaRPr lang="en-US"/>
          </a:p>
        </p:txBody>
      </p:sp>
    </p:spTree>
    <p:extLst>
      <p:ext uri="{BB962C8B-B14F-4D97-AF65-F5344CB8AC3E}">
        <p14:creationId xmlns:p14="http://schemas.microsoft.com/office/powerpoint/2010/main" val="52253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Vocabulary and Expressions</a:t>
            </a:r>
            <a:br>
              <a:rPr lang="en-US" b="1" smtClean="0"/>
            </a:br>
            <a:endParaRPr lang="en-US"/>
          </a:p>
        </p:txBody>
      </p:sp>
      <p:sp>
        <p:nvSpPr>
          <p:cNvPr id="3" name="Content Placeholder 2"/>
          <p:cNvSpPr>
            <a:spLocks noGrp="1"/>
          </p:cNvSpPr>
          <p:nvPr>
            <p:ph idx="1"/>
          </p:nvPr>
        </p:nvSpPr>
        <p:spPr/>
        <p:txBody>
          <a:bodyPr/>
          <a:lstStyle/>
          <a:p>
            <a:r>
              <a:rPr lang="en-US" smtClean="0"/>
              <a:t>“I’m passionate about teaching because…”</a:t>
            </a:r>
          </a:p>
          <a:p>
            <a:r>
              <a:rPr lang="en-US" smtClean="0"/>
              <a:t>“My teaching philosophy is centered on…”</a:t>
            </a:r>
          </a:p>
          <a:p>
            <a:r>
              <a:rPr lang="en-US" smtClean="0"/>
              <a:t>“I believe in creating an inclusive classroom by…”</a:t>
            </a:r>
          </a:p>
          <a:p>
            <a:r>
              <a:rPr lang="en-US" smtClean="0"/>
              <a:t>“One challenge I’ve faced was… and I handled it by…”</a:t>
            </a:r>
          </a:p>
          <a:p>
            <a:pPr marL="0" indent="0">
              <a:buNone/>
            </a:pPr>
            <a:endParaRPr lang="en-US"/>
          </a:p>
        </p:txBody>
      </p:sp>
    </p:spTree>
    <p:extLst>
      <p:ext uri="{BB962C8B-B14F-4D97-AF65-F5344CB8AC3E}">
        <p14:creationId xmlns:p14="http://schemas.microsoft.com/office/powerpoint/2010/main" val="48997318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TM02900769[[fn=Retrospect]]</Template>
  <TotalTime>0</TotalTime>
  <Words>466</Words>
  <Application>Microsoft Office PowerPoint</Application>
  <PresentationFormat>Widescreen</PresentationFormat>
  <Paragraphs>72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Calibri Light</vt:lpstr>
      <vt:lpstr>Retrospect</vt:lpstr>
      <vt:lpstr>Job Interview Preparation for Pre-Service Teachers</vt:lpstr>
      <vt:lpstr>Introduction to Job Interviews </vt:lpstr>
      <vt:lpstr>Preparation Before the Interview </vt:lpstr>
      <vt:lpstr>PowerPoint Presentation</vt:lpstr>
      <vt:lpstr>Common Job Interview Questions </vt:lpstr>
      <vt:lpstr>PowerPoint Presentation</vt:lpstr>
      <vt:lpstr>PowerPoint Presentation</vt:lpstr>
      <vt:lpstr>Job Interview Simulation (Class Activity) </vt:lpstr>
      <vt:lpstr>Vocabulary and Expressions </vt:lpstr>
      <vt:lpstr>Job Interview Dialogue Example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Interview Preparation for Pre-Service Teachers</dc:title>
  <dc:creator>Microsoft account</dc:creator>
  <cp:lastModifiedBy>Microsoft account</cp:lastModifiedBy>
  <cp:revision>2</cp:revision>
  <dcterms:created xsi:type="dcterms:W3CDTF">2025-04-24T01:34:15Z</dcterms:created>
  <dcterms:modified xsi:type="dcterms:W3CDTF">2025-04-24T01:34:47Z</dcterms:modified>
</cp:coreProperties>
</file>