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407" autoAdjust="0"/>
  </p:normalViewPr>
  <p:slideViewPr>
    <p:cSldViewPr>
      <p:cViewPr>
        <p:scale>
          <a:sx n="50" d="100"/>
          <a:sy n="50" d="100"/>
        </p:scale>
        <p:origin x="-102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A227-393D-42C2-8397-865F7416AF9A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9CB9-0E97-48BE-A988-75EF42F7F2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A227-393D-42C2-8397-865F7416AF9A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9CB9-0E97-48BE-A988-75EF42F7F2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A227-393D-42C2-8397-865F7416AF9A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9CB9-0E97-48BE-A988-75EF42F7F2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A227-393D-42C2-8397-865F7416AF9A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9CB9-0E97-48BE-A988-75EF42F7F2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A227-393D-42C2-8397-865F7416AF9A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9CB9-0E97-48BE-A988-75EF42F7F2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A227-393D-42C2-8397-865F7416AF9A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9CB9-0E97-48BE-A988-75EF42F7F2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A227-393D-42C2-8397-865F7416AF9A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9CB9-0E97-48BE-A988-75EF42F7F2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A227-393D-42C2-8397-865F7416AF9A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9CB9-0E97-48BE-A988-75EF42F7F2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A227-393D-42C2-8397-865F7416AF9A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9CB9-0E97-48BE-A988-75EF42F7F2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A227-393D-42C2-8397-865F7416AF9A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9CB9-0E97-48BE-A988-75EF42F7F2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A227-393D-42C2-8397-865F7416AF9A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9CB9-0E97-48BE-A988-75EF42F7F2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AA227-393D-42C2-8397-865F7416AF9A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89CB9-0E97-48BE-A988-75EF42F7F2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lideplayer.info/slide/2800199/10/images/22/Tanaman+tahan+herbisida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slideplayer.info/slide/2800199/10/images/45/Kegunaan+Stem+Cell+Pembuatan+sel+dan+jaringan+untuk+terapi+medis.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BIOETIKA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0" cy="457200"/>
          </a:xfrm>
        </p:spPr>
        <p:txBody>
          <a:bodyPr>
            <a:normAutofit/>
          </a:bodyPr>
          <a:lstStyle/>
          <a:p>
            <a:r>
              <a:rPr lang="en-US" sz="1800" dirty="0" err="1" smtClean="0"/>
              <a:t>Disadur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Prof. Win </a:t>
            </a:r>
            <a:r>
              <a:rPr lang="en-US" sz="1800" dirty="0" err="1" smtClean="0"/>
              <a:t>Darmanto</a:t>
            </a:r>
            <a:r>
              <a:rPr lang="en-US" sz="1800" dirty="0" smtClean="0"/>
              <a:t>, PhD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err="1" smtClean="0"/>
              <a:t>Kontra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Bioteknologi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838200"/>
            <a:ext cx="8458200" cy="601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 smtClean="0"/>
              <a:t>Perjalanan</a:t>
            </a:r>
            <a:r>
              <a:rPr lang="en-US" sz="2400" dirty="0" smtClean="0"/>
              <a:t> </a:t>
            </a:r>
            <a:r>
              <a:rPr lang="en-US" sz="2400" dirty="0" err="1" smtClean="0"/>
              <a:t>bioteknologi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transgenik</a:t>
            </a:r>
            <a:r>
              <a:rPr lang="en-US" sz="2400" dirty="0" smtClean="0"/>
              <a:t>, </a:t>
            </a:r>
            <a:r>
              <a:rPr lang="en-US" sz="2400" dirty="0" err="1" smtClean="0"/>
              <a:t>banyak</a:t>
            </a:r>
            <a:r>
              <a:rPr lang="en-US" sz="2400" dirty="0" smtClean="0"/>
              <a:t> </a:t>
            </a:r>
            <a:r>
              <a:rPr lang="en-US" sz="2400" dirty="0" err="1" smtClean="0"/>
              <a:t>pihak</a:t>
            </a:r>
            <a:r>
              <a:rPr lang="en-US" sz="2400" dirty="0" smtClean="0"/>
              <a:t> yang </a:t>
            </a:r>
            <a:r>
              <a:rPr lang="en-US" sz="2400" dirty="0" err="1" smtClean="0"/>
              <a:t>kontra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mereka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menjamin</a:t>
            </a:r>
            <a:r>
              <a:rPr lang="en-US" sz="2400" dirty="0" smtClean="0"/>
              <a:t> </a:t>
            </a:r>
            <a:r>
              <a:rPr lang="en-US" sz="2400" dirty="0" err="1" smtClean="0"/>
              <a:t>keamanan</a:t>
            </a:r>
            <a:r>
              <a:rPr lang="en-US" sz="2400" dirty="0" smtClean="0"/>
              <a:t> </a:t>
            </a:r>
            <a:r>
              <a:rPr lang="en-US" sz="2400" dirty="0" err="1" smtClean="0"/>
              <a:t>makanan</a:t>
            </a:r>
            <a:r>
              <a:rPr lang="en-US" sz="2400" dirty="0" smtClean="0"/>
              <a:t>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transgenik</a:t>
            </a:r>
            <a:r>
              <a:rPr lang="en-US" sz="2400" dirty="0" smtClean="0"/>
              <a:t>, </a:t>
            </a:r>
            <a:r>
              <a:rPr lang="en-US" sz="2400" dirty="0" err="1" smtClean="0"/>
              <a:t>malah</a:t>
            </a:r>
            <a:r>
              <a:rPr lang="en-US" sz="2400" dirty="0" smtClean="0"/>
              <a:t> </a:t>
            </a:r>
            <a:r>
              <a:rPr lang="en-US" sz="2400" dirty="0" err="1" smtClean="0"/>
              <a:t>membahayakan</a:t>
            </a:r>
            <a:r>
              <a:rPr lang="en-US" sz="2400" dirty="0" smtClean="0"/>
              <a:t>. </a:t>
            </a:r>
            <a:r>
              <a:rPr lang="en-US" sz="2400" dirty="0" err="1" smtClean="0"/>
              <a:t>Selain</a:t>
            </a:r>
            <a:r>
              <a:rPr lang="en-US" sz="2400" dirty="0" smtClean="0"/>
              <a:t> </a:t>
            </a:r>
            <a:r>
              <a:rPr lang="en-US" sz="2400" dirty="0" err="1" smtClean="0"/>
              <a:t>demi</a:t>
            </a:r>
            <a:r>
              <a:rPr lang="en-US" sz="2400" dirty="0" smtClean="0"/>
              <a:t> </a:t>
            </a:r>
            <a:r>
              <a:rPr lang="en-US" sz="2400" dirty="0" err="1" smtClean="0"/>
              <a:t>kesehatan</a:t>
            </a:r>
            <a:r>
              <a:rPr lang="en-US" sz="2400" dirty="0" smtClean="0"/>
              <a:t>, </a:t>
            </a:r>
            <a:r>
              <a:rPr lang="en-US" sz="2400" dirty="0" err="1" smtClean="0"/>
              <a:t>tanaman</a:t>
            </a:r>
            <a:r>
              <a:rPr lang="en-US" sz="2400" dirty="0" smtClean="0"/>
              <a:t> </a:t>
            </a:r>
            <a:r>
              <a:rPr lang="en-US" sz="2400" dirty="0" err="1" smtClean="0"/>
              <a:t>transgenik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merusak</a:t>
            </a:r>
            <a:r>
              <a:rPr lang="en-US" sz="2400" dirty="0" smtClean="0"/>
              <a:t> </a:t>
            </a:r>
            <a:r>
              <a:rPr lang="en-US" sz="2400" dirty="0" err="1" smtClean="0"/>
              <a:t>keseimbangan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alam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mana</a:t>
            </a:r>
            <a:r>
              <a:rPr lang="en-US" sz="2400" dirty="0" smtClean="0"/>
              <a:t> </a:t>
            </a:r>
            <a:r>
              <a:rPr lang="en-US" sz="2400" dirty="0" err="1" smtClean="0"/>
              <a:t>serbuk</a:t>
            </a:r>
            <a:r>
              <a:rPr lang="en-US" sz="2400" dirty="0" smtClean="0"/>
              <a:t> sari </a:t>
            </a:r>
            <a:r>
              <a:rPr lang="en-US" sz="2400" dirty="0" err="1" smtClean="0"/>
              <a:t>jagung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alam</a:t>
            </a:r>
            <a:r>
              <a:rPr lang="en-US" sz="2400" dirty="0" smtClean="0"/>
              <a:t> </a:t>
            </a:r>
            <a:r>
              <a:rPr lang="en-US" sz="2400" dirty="0" err="1" smtClean="0"/>
              <a:t>bebas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mengawini</a:t>
            </a:r>
            <a:r>
              <a:rPr lang="en-US" sz="2400" dirty="0" smtClean="0"/>
              <a:t> </a:t>
            </a:r>
            <a:r>
              <a:rPr lang="en-US" sz="2400" dirty="0" err="1" smtClean="0"/>
              <a:t>gulma-gulma</a:t>
            </a:r>
            <a:r>
              <a:rPr lang="en-US" sz="2400" dirty="0" smtClean="0"/>
              <a:t> liar,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menghasilkan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gulma</a:t>
            </a:r>
            <a:r>
              <a:rPr lang="en-US" sz="2400" dirty="0" smtClean="0"/>
              <a:t> </a:t>
            </a:r>
            <a:r>
              <a:rPr lang="en-US" sz="2400" dirty="0" err="1" smtClean="0"/>
              <a:t>unggul</a:t>
            </a:r>
            <a:r>
              <a:rPr lang="en-US" sz="2400" dirty="0" smtClean="0"/>
              <a:t> yang </a:t>
            </a:r>
            <a:r>
              <a:rPr lang="en-US" sz="2400" dirty="0" err="1" smtClean="0"/>
              <a:t>sulit</a:t>
            </a:r>
            <a:r>
              <a:rPr lang="en-US" sz="2400" dirty="0" smtClean="0"/>
              <a:t> </a:t>
            </a:r>
            <a:r>
              <a:rPr lang="en-US" sz="2400" dirty="0" err="1" smtClean="0"/>
              <a:t>dibasmi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Jagung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direkayasa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pakan</a:t>
            </a:r>
            <a:r>
              <a:rPr lang="en-US" sz="2400" dirty="0" smtClean="0"/>
              <a:t> </a:t>
            </a:r>
            <a:r>
              <a:rPr lang="en-US" sz="2400" dirty="0" err="1" smtClean="0"/>
              <a:t>unggas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menjadikan</a:t>
            </a:r>
            <a:r>
              <a:rPr lang="en-US" sz="2400" dirty="0" smtClean="0"/>
              <a:t>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akhir</a:t>
            </a:r>
            <a:r>
              <a:rPr lang="en-US" sz="2400" dirty="0" smtClean="0"/>
              <a:t> </a:t>
            </a:r>
            <a:r>
              <a:rPr lang="en-US" sz="2400" dirty="0" err="1" smtClean="0"/>
              <a:t>unggas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terdapat</a:t>
            </a:r>
            <a:r>
              <a:rPr lang="en-US" sz="2400" dirty="0" smtClean="0"/>
              <a:t> genetic modified organism (GMO) yang </a:t>
            </a:r>
            <a:r>
              <a:rPr lang="en-US" sz="2400" dirty="0" err="1" smtClean="0"/>
              <a:t>dikhawatirkan</a:t>
            </a:r>
            <a:r>
              <a:rPr lang="en-US" sz="2400" dirty="0" smtClean="0"/>
              <a:t> </a:t>
            </a:r>
            <a:r>
              <a:rPr lang="en-US" sz="2400" dirty="0" err="1" smtClean="0"/>
              <a:t>membahayakan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Selain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, </a:t>
            </a:r>
            <a:r>
              <a:rPr lang="en-US" sz="2400" dirty="0" err="1" smtClean="0"/>
              <a:t>malah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dugaan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SARS yang </a:t>
            </a:r>
            <a:r>
              <a:rPr lang="en-US" sz="2400" dirty="0" err="1" smtClean="0"/>
              <a:t>menggoyahkan</a:t>
            </a:r>
            <a:r>
              <a:rPr lang="en-US" sz="2400" dirty="0" smtClean="0"/>
              <a:t> </a:t>
            </a:r>
            <a:r>
              <a:rPr lang="en-US" sz="2400" dirty="0" err="1" smtClean="0"/>
              <a:t>dunia</a:t>
            </a:r>
            <a:r>
              <a:rPr lang="en-US" sz="2400" dirty="0" smtClean="0"/>
              <a:t> </a:t>
            </a:r>
            <a:r>
              <a:rPr lang="en-US" sz="2400" dirty="0" err="1" smtClean="0"/>
              <a:t>kemungkinan</a:t>
            </a:r>
            <a:r>
              <a:rPr lang="en-US" sz="2400" dirty="0" smtClean="0"/>
              <a:t> </a:t>
            </a:r>
            <a:r>
              <a:rPr lang="en-US" sz="2400" dirty="0" err="1" smtClean="0"/>
              <a:t>akibat</a:t>
            </a:r>
            <a:r>
              <a:rPr lang="en-US" sz="2400" dirty="0" smtClean="0"/>
              <a:t> </a:t>
            </a:r>
            <a:r>
              <a:rPr lang="en-US" sz="2400" dirty="0" err="1" smtClean="0"/>
              <a:t>rekayasa</a:t>
            </a:r>
            <a:r>
              <a:rPr lang="en-US" sz="2400" dirty="0" smtClean="0"/>
              <a:t> </a:t>
            </a:r>
            <a:r>
              <a:rPr lang="en-US" sz="2400" dirty="0" err="1" smtClean="0"/>
              <a:t>genetika</a:t>
            </a:r>
            <a:r>
              <a:rPr lang="en-US" sz="2400" dirty="0" smtClean="0"/>
              <a:t> virus Corona. </a:t>
            </a:r>
            <a:r>
              <a:rPr lang="en-US" sz="2400" dirty="0" err="1" smtClean="0"/>
              <a:t>Walaupun</a:t>
            </a:r>
            <a:r>
              <a:rPr lang="en-US" sz="2400" dirty="0" smtClean="0"/>
              <a:t> </a:t>
            </a:r>
            <a:r>
              <a:rPr lang="en-US" sz="2400" dirty="0" err="1" smtClean="0"/>
              <a:t>belum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laporan</a:t>
            </a:r>
            <a:r>
              <a:rPr lang="en-US" sz="2400" dirty="0" smtClean="0"/>
              <a:t> </a:t>
            </a:r>
            <a:r>
              <a:rPr lang="en-US" sz="2400" dirty="0" err="1" smtClean="0"/>
              <a:t>resmi</a:t>
            </a:r>
            <a:r>
              <a:rPr lang="en-US" sz="2400" dirty="0" smtClean="0"/>
              <a:t>,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secanggih</a:t>
            </a:r>
            <a:r>
              <a:rPr lang="en-US" sz="2400" dirty="0" smtClean="0"/>
              <a:t> </a:t>
            </a:r>
            <a:r>
              <a:rPr lang="en-US" sz="2400" dirty="0" err="1" smtClean="0"/>
              <a:t>apapun</a:t>
            </a:r>
            <a:r>
              <a:rPr lang="en-US" sz="2400" dirty="0" smtClean="0"/>
              <a:t> </a:t>
            </a:r>
            <a:r>
              <a:rPr lang="en-US" sz="2400" dirty="0" err="1" smtClean="0"/>
              <a:t>pastilah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berdampak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</a:t>
            </a:r>
            <a:r>
              <a:rPr lang="en-US" sz="2400" dirty="0" smtClean="0"/>
              <a:t>.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9296400" y="-12496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990600"/>
            <a:ext cx="8305800" cy="525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HASIL KEGIATAN BIOTEKNOLOGI MODERN DI BIDANG PERTANIAN</a:t>
            </a: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32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GMO - Genetically modified organisms: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jasad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sifat</a:t>
            </a:r>
            <a:r>
              <a:rPr lang="en-US" sz="2000" dirty="0" smtClean="0"/>
              <a:t> </a:t>
            </a:r>
            <a:r>
              <a:rPr lang="en-US" sz="2000" dirty="0" err="1" smtClean="0"/>
              <a:t>baru</a:t>
            </a:r>
            <a:r>
              <a:rPr lang="en-US" sz="2000" dirty="0" smtClean="0"/>
              <a:t>, yang </a:t>
            </a:r>
            <a:r>
              <a:rPr lang="en-US" sz="2000" dirty="0" err="1" smtClean="0"/>
              <a:t>sebelumnya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dimiliki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jenis</a:t>
            </a:r>
            <a:r>
              <a:rPr lang="en-US" sz="2000" dirty="0" smtClean="0"/>
              <a:t> </a:t>
            </a:r>
            <a:r>
              <a:rPr lang="en-US" sz="2000" dirty="0" err="1" smtClean="0"/>
              <a:t>jasad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,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hasil</a:t>
            </a:r>
            <a:r>
              <a:rPr lang="en-US" sz="2000" dirty="0" smtClean="0"/>
              <a:t> </a:t>
            </a:r>
            <a:r>
              <a:rPr lang="en-US" sz="2000" dirty="0" err="1" smtClean="0"/>
              <a:t>penambahan</a:t>
            </a:r>
            <a:r>
              <a:rPr lang="en-US" sz="2000" dirty="0" smtClean="0"/>
              <a:t> gen yang </a:t>
            </a:r>
            <a:r>
              <a:rPr lang="en-US" sz="2000" dirty="0" err="1" smtClean="0"/>
              <a:t>berasal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jasad</a:t>
            </a:r>
            <a:r>
              <a:rPr lang="en-US" sz="2000" dirty="0" smtClean="0"/>
              <a:t> lain.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disebut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organisme</a:t>
            </a:r>
            <a:r>
              <a:rPr lang="en-US" sz="2000" dirty="0" smtClean="0"/>
              <a:t> </a:t>
            </a:r>
            <a:r>
              <a:rPr lang="en-US" sz="2000" dirty="0" err="1" smtClean="0"/>
              <a:t>transgenik</a:t>
            </a:r>
            <a:r>
              <a:rPr lang="en-US" sz="2000" dirty="0" smtClean="0"/>
              <a:t> </a:t>
            </a:r>
            <a:r>
              <a:rPr lang="en-US" sz="2000" dirty="0" err="1" smtClean="0"/>
              <a:t>Tanaman</a:t>
            </a:r>
            <a:r>
              <a:rPr lang="en-US" sz="2000" dirty="0" smtClean="0"/>
              <a:t> </a:t>
            </a:r>
            <a:r>
              <a:rPr lang="en-US" sz="2000" dirty="0" err="1" smtClean="0"/>
              <a:t>tahan</a:t>
            </a:r>
            <a:r>
              <a:rPr lang="en-US" sz="2000" dirty="0" smtClean="0"/>
              <a:t> virus </a:t>
            </a:r>
            <a:r>
              <a:rPr lang="en-US" sz="2000" dirty="0" err="1" smtClean="0"/>
              <a:t>pepaya</a:t>
            </a:r>
            <a:r>
              <a:rPr lang="en-US" sz="2000" dirty="0" smtClean="0"/>
              <a:t>, </a:t>
            </a:r>
            <a:r>
              <a:rPr lang="en-US" sz="2000" dirty="0" err="1" smtClean="0"/>
              <a:t>jeruk</a:t>
            </a:r>
            <a:r>
              <a:rPr lang="en-US" sz="2000" dirty="0" smtClean="0"/>
              <a:t>, </a:t>
            </a:r>
            <a:r>
              <a:rPr lang="en-US" sz="2000" dirty="0" err="1" smtClean="0"/>
              <a:t>kentang</a:t>
            </a:r>
            <a:r>
              <a:rPr lang="en-US" sz="2000" dirty="0" smtClean="0"/>
              <a:t> Gen </a:t>
            </a:r>
            <a:r>
              <a:rPr lang="en-US" sz="2000" dirty="0" err="1" smtClean="0"/>
              <a:t>ketahanan</a:t>
            </a:r>
            <a:r>
              <a:rPr lang="en-US" sz="2000" dirty="0" smtClean="0"/>
              <a:t> </a:t>
            </a:r>
            <a:r>
              <a:rPr lang="en-US" sz="2000" dirty="0" err="1" smtClean="0"/>
              <a:t>berasal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virus 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>
                <a:hlinkClick r:id="rId2" tooltip="Tanaman tahan herbisida"/>
              </a:rPr>
              <a:t> </a:t>
            </a:r>
            <a:r>
              <a:rPr lang="en-US" sz="2000" b="1" dirty="0" err="1" smtClean="0"/>
              <a:t>Tanaman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tahan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herbisida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Jagung</a:t>
            </a:r>
            <a:r>
              <a:rPr lang="en-US" sz="2000" dirty="0" smtClean="0"/>
              <a:t> </a:t>
            </a:r>
            <a:r>
              <a:rPr lang="en-US" sz="2000" dirty="0" err="1" smtClean="0"/>
              <a:t>tahan</a:t>
            </a:r>
            <a:r>
              <a:rPr lang="en-US" sz="2000" dirty="0" smtClean="0"/>
              <a:t> </a:t>
            </a:r>
            <a:r>
              <a:rPr lang="en-US" sz="2000" dirty="0" err="1" smtClean="0"/>
              <a:t>serangga</a:t>
            </a:r>
            <a:r>
              <a:rPr lang="en-US" sz="2000" dirty="0" smtClean="0"/>
              <a:t> </a:t>
            </a:r>
            <a:r>
              <a:rPr lang="en-US" sz="2000" dirty="0" err="1" smtClean="0"/>
              <a:t>Racun</a:t>
            </a:r>
            <a:r>
              <a:rPr lang="en-US" sz="2000" dirty="0" smtClean="0"/>
              <a:t> Bt yang </a:t>
            </a:r>
            <a:r>
              <a:rPr lang="en-US" sz="2000" dirty="0" err="1" smtClean="0"/>
              <a:t>dikandungnya</a:t>
            </a:r>
            <a:r>
              <a:rPr lang="en-US" sz="2000" dirty="0" smtClean="0"/>
              <a:t> </a:t>
            </a:r>
            <a:r>
              <a:rPr lang="en-US" sz="2000" dirty="0" err="1" smtClean="0"/>
              <a:t>membunuh</a:t>
            </a:r>
            <a:r>
              <a:rPr lang="en-US" sz="2000" dirty="0" smtClean="0"/>
              <a:t> corn borer Gen </a:t>
            </a:r>
            <a:r>
              <a:rPr lang="en-US" sz="2000" dirty="0" err="1" smtClean="0"/>
              <a:t>pengendali</a:t>
            </a:r>
            <a:r>
              <a:rPr lang="en-US" sz="2000" dirty="0" smtClean="0"/>
              <a:t> </a:t>
            </a:r>
            <a:r>
              <a:rPr lang="en-US" sz="2000" dirty="0" err="1" smtClean="0"/>
              <a:t>produksi</a:t>
            </a:r>
            <a:r>
              <a:rPr lang="en-US" sz="2000" dirty="0" smtClean="0"/>
              <a:t> </a:t>
            </a:r>
            <a:r>
              <a:rPr lang="en-US" sz="2000" dirty="0" err="1" smtClean="0"/>
              <a:t>racun</a:t>
            </a:r>
            <a:r>
              <a:rPr lang="en-US" sz="2000" dirty="0" smtClean="0"/>
              <a:t> </a:t>
            </a:r>
            <a:r>
              <a:rPr lang="en-US" sz="2000" dirty="0" err="1" smtClean="0"/>
              <a:t>berasal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bakteri</a:t>
            </a:r>
            <a:r>
              <a:rPr lang="en-US" sz="2000" dirty="0" smtClean="0"/>
              <a:t> Normal Transgenic </a:t>
            </a:r>
            <a:r>
              <a:rPr lang="en-US" sz="2000" dirty="0" err="1" smtClean="0"/>
              <a:t>Tanaman</a:t>
            </a:r>
            <a:r>
              <a:rPr lang="en-US" sz="2000" dirty="0" smtClean="0"/>
              <a:t> </a:t>
            </a:r>
            <a:r>
              <a:rPr lang="en-US" sz="2000" dirty="0" err="1" smtClean="0"/>
              <a:t>tahan</a:t>
            </a:r>
            <a:r>
              <a:rPr lang="en-US" sz="2000" dirty="0" smtClean="0"/>
              <a:t> </a:t>
            </a:r>
            <a:r>
              <a:rPr lang="en-US" sz="2000" dirty="0" err="1" smtClean="0"/>
              <a:t>herbisida</a:t>
            </a:r>
            <a:r>
              <a:rPr lang="en-US" sz="2000" dirty="0" smtClean="0"/>
              <a:t> Yang </a:t>
            </a:r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: </a:t>
            </a:r>
            <a:r>
              <a:rPr lang="en-US" sz="2000" dirty="0" err="1" smtClean="0"/>
              <a:t>kedelai</a:t>
            </a:r>
            <a:r>
              <a:rPr lang="en-US" sz="2000" dirty="0" smtClean="0"/>
              <a:t>, </a:t>
            </a:r>
            <a:r>
              <a:rPr lang="en-US" sz="2000" dirty="0" err="1" smtClean="0"/>
              <a:t>jagung</a:t>
            </a:r>
            <a:r>
              <a:rPr lang="en-US" sz="2000" dirty="0" smtClean="0"/>
              <a:t>, </a:t>
            </a:r>
            <a:r>
              <a:rPr lang="en-US" sz="2000" dirty="0" err="1" smtClean="0"/>
              <a:t>kanola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berikutnya</a:t>
            </a:r>
            <a:r>
              <a:rPr lang="en-US" sz="2000" dirty="0" smtClean="0"/>
              <a:t>: </a:t>
            </a:r>
            <a:r>
              <a:rPr lang="en-US" sz="2000" dirty="0" err="1" smtClean="0"/>
              <a:t>gula</a:t>
            </a:r>
            <a:r>
              <a:rPr lang="en-US" sz="2000" dirty="0" smtClean="0"/>
              <a:t> bit, </a:t>
            </a:r>
            <a:r>
              <a:rPr lang="en-US" sz="2000" dirty="0" err="1" smtClean="0"/>
              <a:t>kobis</a:t>
            </a:r>
            <a:r>
              <a:rPr lang="en-US" sz="2000" dirty="0" smtClean="0"/>
              <a:t>, strawberry, alfalfa, </a:t>
            </a:r>
            <a:r>
              <a:rPr lang="en-US" sz="2000" dirty="0" err="1" smtClean="0"/>
              <a:t>kentang</a:t>
            </a:r>
            <a:r>
              <a:rPr lang="en-US" sz="2000" dirty="0" smtClean="0"/>
              <a:t>, </a:t>
            </a:r>
            <a:r>
              <a:rPr lang="en-US" sz="2000" dirty="0" err="1" smtClean="0"/>
              <a:t>gandum</a:t>
            </a:r>
            <a:r>
              <a:rPr lang="en-US" sz="2000" dirty="0" smtClean="0"/>
              <a:t> Gen </a:t>
            </a:r>
            <a:r>
              <a:rPr lang="en-US" sz="2000" dirty="0" err="1" smtClean="0"/>
              <a:t>ketahanan</a:t>
            </a:r>
            <a:r>
              <a:rPr lang="en-US" sz="2000" dirty="0" smtClean="0"/>
              <a:t> </a:t>
            </a:r>
            <a:r>
              <a:rPr lang="en-US" sz="2000" dirty="0" err="1" smtClean="0"/>
              <a:t>berasal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bakteri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609600"/>
            <a:ext cx="8229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Generasi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Organisme</a:t>
            </a:r>
            <a:r>
              <a:rPr lang="en-US" sz="2800" dirty="0" smtClean="0"/>
              <a:t> </a:t>
            </a:r>
            <a:r>
              <a:rPr lang="en-US" sz="2800" dirty="0" err="1" smtClean="0"/>
              <a:t>Transgenik</a:t>
            </a:r>
            <a:r>
              <a:rPr lang="en-US" sz="2800" dirty="0" smtClean="0"/>
              <a:t> </a:t>
            </a:r>
            <a:r>
              <a:rPr lang="en-US" sz="2800" dirty="0" err="1" smtClean="0"/>
              <a:t>dibidang</a:t>
            </a:r>
            <a:r>
              <a:rPr lang="en-US" sz="2800" dirty="0" smtClean="0"/>
              <a:t> </a:t>
            </a:r>
            <a:r>
              <a:rPr lang="en-US" sz="2800" dirty="0" err="1" smtClean="0"/>
              <a:t>Pertanian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457200" y="2438400"/>
            <a:ext cx="8153400" cy="335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sz="2800" b="1" dirty="0" smtClean="0"/>
              <a:t>1.  </a:t>
            </a:r>
            <a:r>
              <a:rPr lang="en-US" sz="2800" b="1" dirty="0" err="1" smtClean="0"/>
              <a:t>Tanaman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tahan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herbisida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err="1" smtClean="0"/>
              <a:t>Jagung</a:t>
            </a:r>
            <a:r>
              <a:rPr lang="en-US" sz="2400" dirty="0" smtClean="0"/>
              <a:t> </a:t>
            </a:r>
            <a:r>
              <a:rPr lang="en-US" sz="2400" dirty="0" err="1" smtClean="0"/>
              <a:t>tahan</a:t>
            </a:r>
            <a:r>
              <a:rPr lang="en-US" sz="2400" dirty="0" smtClean="0"/>
              <a:t> </a:t>
            </a:r>
            <a:r>
              <a:rPr lang="en-US" sz="2400" dirty="0" err="1" smtClean="0"/>
              <a:t>serangga</a:t>
            </a:r>
            <a:r>
              <a:rPr lang="en-US" sz="2400" dirty="0" smtClean="0"/>
              <a:t> </a:t>
            </a:r>
            <a:r>
              <a:rPr lang="en-US" sz="2400" dirty="0" err="1" smtClean="0"/>
              <a:t>Racun</a:t>
            </a:r>
            <a:r>
              <a:rPr lang="en-US" sz="2400" dirty="0" smtClean="0"/>
              <a:t> Bt yang </a:t>
            </a:r>
            <a:r>
              <a:rPr lang="en-US" sz="2400" dirty="0" err="1" smtClean="0"/>
              <a:t>dikandungnya</a:t>
            </a:r>
            <a:r>
              <a:rPr lang="en-US" sz="2400" dirty="0" smtClean="0"/>
              <a:t> </a:t>
            </a:r>
            <a:r>
              <a:rPr lang="en-US" sz="2400" dirty="0" err="1" smtClean="0"/>
              <a:t>membunuh</a:t>
            </a:r>
            <a:r>
              <a:rPr lang="en-US" sz="2400" dirty="0" smtClean="0"/>
              <a:t> corn borer Gen </a:t>
            </a:r>
            <a:r>
              <a:rPr lang="en-US" sz="2400" dirty="0" err="1" smtClean="0"/>
              <a:t>pengendali</a:t>
            </a:r>
            <a:r>
              <a:rPr lang="en-US" sz="2400" dirty="0" smtClean="0"/>
              <a:t> </a:t>
            </a:r>
            <a:r>
              <a:rPr lang="en-US" sz="2400" dirty="0" err="1" smtClean="0"/>
              <a:t>produksi</a:t>
            </a:r>
            <a:r>
              <a:rPr lang="en-US" sz="2400" dirty="0" smtClean="0"/>
              <a:t> </a:t>
            </a:r>
            <a:r>
              <a:rPr lang="en-US" sz="2400" dirty="0" err="1" smtClean="0"/>
              <a:t>racun</a:t>
            </a:r>
            <a:r>
              <a:rPr lang="en-US" sz="2400" dirty="0" smtClean="0"/>
              <a:t> </a:t>
            </a:r>
            <a:r>
              <a:rPr lang="en-US" sz="2400" dirty="0" err="1" smtClean="0"/>
              <a:t>berasal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bakteri</a:t>
            </a:r>
            <a:r>
              <a:rPr lang="en-US" sz="2400" dirty="0" smtClean="0"/>
              <a:t> Normal Transgenic </a:t>
            </a:r>
            <a:r>
              <a:rPr lang="en-US" sz="2400" dirty="0" err="1" smtClean="0"/>
              <a:t>Tanaman</a:t>
            </a:r>
            <a:r>
              <a:rPr lang="en-US" sz="2400" dirty="0" smtClean="0"/>
              <a:t> </a:t>
            </a:r>
            <a:r>
              <a:rPr lang="en-US" sz="2400" dirty="0" err="1" smtClean="0"/>
              <a:t>tahan</a:t>
            </a:r>
            <a:r>
              <a:rPr lang="en-US" sz="2400" dirty="0" smtClean="0"/>
              <a:t> </a:t>
            </a:r>
            <a:r>
              <a:rPr lang="en-US" sz="2400" dirty="0" err="1" smtClean="0"/>
              <a:t>herbisida</a:t>
            </a:r>
            <a:r>
              <a:rPr lang="en-US" sz="2400" dirty="0" smtClean="0"/>
              <a:t> Yang </a:t>
            </a:r>
            <a:r>
              <a:rPr lang="en-US" sz="2400" dirty="0" err="1" smtClean="0"/>
              <a:t>sudah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: </a:t>
            </a:r>
            <a:r>
              <a:rPr lang="en-US" sz="2400" dirty="0" err="1" smtClean="0"/>
              <a:t>kedelai</a:t>
            </a:r>
            <a:r>
              <a:rPr lang="en-US" sz="2400" dirty="0" smtClean="0"/>
              <a:t>, </a:t>
            </a:r>
            <a:r>
              <a:rPr lang="en-US" sz="2400" dirty="0" err="1" smtClean="0"/>
              <a:t>jagung</a:t>
            </a:r>
            <a:r>
              <a:rPr lang="en-US" sz="2400" dirty="0" smtClean="0"/>
              <a:t>, </a:t>
            </a:r>
            <a:r>
              <a:rPr lang="en-US" sz="2400" dirty="0" err="1" smtClean="0"/>
              <a:t>kanola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berikutnya</a:t>
            </a:r>
            <a:r>
              <a:rPr lang="en-US" sz="2400" dirty="0" smtClean="0"/>
              <a:t>: </a:t>
            </a:r>
            <a:r>
              <a:rPr lang="en-US" sz="2400" dirty="0" err="1" smtClean="0"/>
              <a:t>gula</a:t>
            </a:r>
            <a:r>
              <a:rPr lang="en-US" sz="2400" dirty="0" smtClean="0"/>
              <a:t> bit, </a:t>
            </a:r>
            <a:r>
              <a:rPr lang="en-US" sz="2400" dirty="0" err="1" smtClean="0"/>
              <a:t>kobis</a:t>
            </a:r>
            <a:r>
              <a:rPr lang="en-US" sz="2400" dirty="0" smtClean="0"/>
              <a:t>, strawberry, alfalfa, </a:t>
            </a:r>
            <a:r>
              <a:rPr lang="en-US" sz="2400" dirty="0" err="1" smtClean="0"/>
              <a:t>kentang</a:t>
            </a:r>
            <a:r>
              <a:rPr lang="en-US" sz="2400" dirty="0" smtClean="0"/>
              <a:t>, </a:t>
            </a:r>
            <a:r>
              <a:rPr lang="en-US" sz="2400" dirty="0" err="1" smtClean="0"/>
              <a:t>gandum</a:t>
            </a:r>
            <a:r>
              <a:rPr lang="en-US" sz="2400" dirty="0" smtClean="0"/>
              <a:t> Gen </a:t>
            </a:r>
            <a:r>
              <a:rPr lang="en-US" sz="2400" dirty="0" err="1" smtClean="0"/>
              <a:t>ketahanan</a:t>
            </a:r>
            <a:r>
              <a:rPr lang="en-US" sz="2400" dirty="0" smtClean="0"/>
              <a:t> </a:t>
            </a:r>
            <a:r>
              <a:rPr lang="en-US" sz="2400" dirty="0" err="1" smtClean="0"/>
              <a:t>berasal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bakteri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33400" y="533400"/>
            <a:ext cx="81534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2. </a:t>
            </a:r>
            <a:r>
              <a:rPr lang="sv-SE" sz="2400" b="1" dirty="0" smtClean="0"/>
              <a:t>Golden Rice</a:t>
            </a:r>
            <a:r>
              <a:rPr lang="sv-SE" dirty="0" smtClean="0"/>
              <a:t>: Kandungan vitamin A meningkat,  Gen berasal dari bakteri</a:t>
            </a:r>
          </a:p>
          <a:p>
            <a:r>
              <a:rPr lang="sv-SE" dirty="0" smtClean="0"/>
              <a:t>3</a:t>
            </a:r>
            <a:r>
              <a:rPr lang="sv-SE" sz="2400" b="1" dirty="0" smtClean="0"/>
              <a:t>. </a:t>
            </a:r>
            <a:r>
              <a:rPr lang="en-US" sz="2400" b="1" dirty="0" err="1" smtClean="0"/>
              <a:t>Bunga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matahari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Rumput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lapangan</a:t>
            </a:r>
            <a:r>
              <a:rPr lang="en-US" sz="2400" b="1" dirty="0" smtClean="0"/>
              <a:t> golf </a:t>
            </a:r>
            <a:r>
              <a:rPr lang="en-US" sz="2400" b="1" dirty="0" err="1" smtClean="0"/>
              <a:t>Tahan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jamur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putih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Gen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gandum</a:t>
            </a:r>
            <a:r>
              <a:rPr lang="en-US" dirty="0" smtClean="0"/>
              <a:t>,  </a:t>
            </a:r>
            <a:r>
              <a:rPr lang="en-US" dirty="0" err="1" smtClean="0"/>
              <a:t>Rumput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golf </a:t>
            </a:r>
            <a:r>
              <a:rPr lang="en-US" dirty="0" err="1" smtClean="0"/>
              <a:t>Tahan</a:t>
            </a:r>
            <a:r>
              <a:rPr lang="en-US" dirty="0" smtClean="0"/>
              <a:t> </a:t>
            </a:r>
            <a:r>
              <a:rPr lang="en-US" dirty="0" err="1" smtClean="0"/>
              <a:t>herbisida</a:t>
            </a:r>
            <a:r>
              <a:rPr lang="en-US" dirty="0" smtClean="0"/>
              <a:t>,  </a:t>
            </a:r>
            <a:r>
              <a:rPr lang="en-US" dirty="0" err="1" smtClean="0"/>
              <a:t>Tumbuh</a:t>
            </a:r>
            <a:r>
              <a:rPr lang="en-US" dirty="0" smtClean="0"/>
              <a:t> </a:t>
            </a:r>
            <a:r>
              <a:rPr lang="en-US" dirty="0" err="1" smtClean="0"/>
              <a:t>lambat</a:t>
            </a:r>
            <a:r>
              <a:rPr lang="en-US" dirty="0" smtClean="0"/>
              <a:t>, 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pemangkasan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polusi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3886200"/>
            <a:ext cx="8153400" cy="2362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/>
              <a:t>4. </a:t>
            </a:r>
            <a:r>
              <a:rPr lang="en-US" sz="2400" b="1" dirty="0" err="1" smtClean="0"/>
              <a:t>Deteksi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Ranjau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Darat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Dibutuhkan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oleh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militer</a:t>
            </a:r>
            <a:r>
              <a:rPr lang="en-US" sz="2400" b="1" dirty="0" smtClean="0"/>
              <a:t>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ini,anak-anak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</a:t>
            </a:r>
            <a:r>
              <a:rPr lang="en-US" dirty="0" err="1" smtClean="0"/>
              <a:t>terancam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Bioteknologi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(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Aresa</a:t>
            </a:r>
            <a:r>
              <a:rPr lang="en-US" dirty="0" smtClean="0"/>
              <a:t> </a:t>
            </a:r>
            <a:r>
              <a:rPr lang="en-US" dirty="0" err="1" smtClean="0"/>
              <a:t>Biodetection</a:t>
            </a:r>
            <a:r>
              <a:rPr lang="en-US" dirty="0" smtClean="0"/>
              <a:t>): Gen yang </a:t>
            </a:r>
            <a:r>
              <a:rPr lang="en-US" dirty="0" err="1" smtClean="0"/>
              <a:t>peka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akar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menyentuh</a:t>
            </a:r>
            <a:r>
              <a:rPr lang="en-US" dirty="0" smtClean="0"/>
              <a:t> </a:t>
            </a:r>
            <a:r>
              <a:rPr lang="en-US" dirty="0" err="1" smtClean="0"/>
              <a:t>ranjau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, 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hijau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Mendeteksi</a:t>
            </a:r>
            <a:r>
              <a:rPr lang="en-US" dirty="0" smtClean="0"/>
              <a:t> </a:t>
            </a:r>
            <a:r>
              <a:rPr lang="en-US" dirty="0" err="1" smtClean="0"/>
              <a:t>ranjau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066800"/>
            <a:ext cx="8229600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/>
              <a:t>5</a:t>
            </a:r>
            <a:r>
              <a:rPr lang="en-US" sz="2800" b="1" dirty="0" smtClean="0"/>
              <a:t>. IMPIAN BIOPFARMING </a:t>
            </a:r>
            <a:r>
              <a:rPr lang="en-US" sz="2800" b="1" dirty="0" err="1" smtClean="0"/>
              <a:t>Vaksin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Dapat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Dimakan</a:t>
            </a:r>
            <a:endParaRPr lang="en-US" sz="2800" b="1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err="1" smtClean="0"/>
              <a:t>Tanaman</a:t>
            </a:r>
            <a:r>
              <a:rPr lang="en-US" sz="2400" dirty="0" smtClean="0"/>
              <a:t> </a:t>
            </a:r>
            <a:r>
              <a:rPr lang="en-US" sz="2400" dirty="0" err="1" smtClean="0"/>
              <a:t>transgenik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memenuhi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kesehatan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Gen </a:t>
            </a:r>
            <a:r>
              <a:rPr lang="en-US" sz="2400" dirty="0" err="1" smtClean="0"/>
              <a:t>penyandi</a:t>
            </a:r>
            <a:r>
              <a:rPr lang="en-US" sz="2400" dirty="0" smtClean="0"/>
              <a:t> protein </a:t>
            </a:r>
            <a:r>
              <a:rPr lang="en-US" sz="2400" dirty="0" err="1" smtClean="0"/>
              <a:t>spesifik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jasad</a:t>
            </a:r>
            <a:r>
              <a:rPr lang="en-US" sz="2400" dirty="0" smtClean="0"/>
              <a:t> </a:t>
            </a:r>
            <a:r>
              <a:rPr lang="en-US" sz="2400" dirty="0" err="1" smtClean="0"/>
              <a:t>patogen</a:t>
            </a:r>
            <a:r>
              <a:rPr lang="en-US" sz="2400" dirty="0" smtClean="0"/>
              <a:t> </a:t>
            </a:r>
            <a:r>
              <a:rPr lang="en-US" sz="2400" dirty="0" err="1" smtClean="0"/>
              <a:t>diklon</a:t>
            </a:r>
            <a:r>
              <a:rPr lang="en-US" sz="2400" dirty="0" smtClean="0"/>
              <a:t> Gen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dimasukkan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genom</a:t>
            </a:r>
            <a:r>
              <a:rPr lang="en-US" sz="2400" dirty="0" smtClean="0"/>
              <a:t> </a:t>
            </a:r>
            <a:r>
              <a:rPr lang="en-US" sz="2400" dirty="0" err="1" smtClean="0"/>
              <a:t>tanaman</a:t>
            </a:r>
            <a:r>
              <a:rPr lang="en-US" sz="2400" dirty="0" smtClean="0"/>
              <a:t> (</a:t>
            </a:r>
            <a:r>
              <a:rPr lang="en-US" sz="2400" dirty="0" err="1" smtClean="0"/>
              <a:t>kentang</a:t>
            </a:r>
            <a:r>
              <a:rPr lang="en-US" sz="2400" dirty="0" smtClean="0"/>
              <a:t>, </a:t>
            </a:r>
            <a:r>
              <a:rPr lang="en-US" sz="2400" dirty="0" err="1" smtClean="0"/>
              <a:t>pisang</a:t>
            </a:r>
            <a:r>
              <a:rPr lang="en-US" sz="2400" dirty="0" smtClean="0"/>
              <a:t>, </a:t>
            </a:r>
            <a:r>
              <a:rPr lang="en-US" sz="2400" dirty="0" err="1" smtClean="0"/>
              <a:t>tomat</a:t>
            </a:r>
            <a:r>
              <a:rPr lang="en-US" sz="2400" dirty="0" smtClean="0"/>
              <a:t>) </a:t>
            </a:r>
            <a:r>
              <a:rPr lang="en-US" sz="2400" dirty="0" err="1" smtClean="0"/>
              <a:t>Tanaman</a:t>
            </a:r>
            <a:r>
              <a:rPr lang="en-US" sz="2400" dirty="0" smtClean="0"/>
              <a:t> </a:t>
            </a:r>
            <a:r>
              <a:rPr lang="en-US" sz="2400" dirty="0" err="1" smtClean="0"/>
              <a:t>dikonsumsi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Tubuh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membentuk</a:t>
            </a:r>
            <a:r>
              <a:rPr lang="en-US" sz="2400" dirty="0" smtClean="0"/>
              <a:t> </a:t>
            </a:r>
            <a:r>
              <a:rPr lang="en-US" sz="2400" dirty="0" err="1" smtClean="0"/>
              <a:t>antibodi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protein </a:t>
            </a:r>
            <a:r>
              <a:rPr lang="en-US" sz="2400" dirty="0" err="1" smtClean="0"/>
              <a:t>patogen</a:t>
            </a:r>
            <a:r>
              <a:rPr lang="en-US" sz="2400" dirty="0" smtClean="0"/>
              <a:t> </a:t>
            </a:r>
            <a:r>
              <a:rPr lang="en-US" sz="2400" dirty="0" err="1" smtClean="0"/>
              <a:t>Tubuh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mengalami</a:t>
            </a:r>
            <a:r>
              <a:rPr lang="en-US" sz="2400" dirty="0" smtClean="0"/>
              <a:t> “</a:t>
            </a:r>
            <a:r>
              <a:rPr lang="en-US" sz="2400" dirty="0" err="1" smtClean="0"/>
              <a:t>imunisasi</a:t>
            </a:r>
            <a:r>
              <a:rPr lang="en-US" sz="2400" dirty="0" smtClean="0"/>
              <a:t>”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pathogen </a:t>
            </a:r>
            <a:r>
              <a:rPr lang="en-US" sz="2400" dirty="0" err="1" smtClean="0"/>
              <a:t>Contoh</a:t>
            </a:r>
            <a:r>
              <a:rPr lang="en-US" sz="2400" dirty="0" smtClean="0"/>
              <a:t>: Diarrhea Hepatitis B </a:t>
            </a:r>
            <a:r>
              <a:rPr lang="en-US" sz="2400" dirty="0" err="1" smtClean="0"/>
              <a:t>Cacar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/>
              <a:t>Prioritas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Bioteknologi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Tanaman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Lingkungan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Masa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Akan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Datang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    1. </a:t>
            </a:r>
            <a:r>
              <a:rPr lang="en-US" dirty="0" err="1" smtClean="0"/>
              <a:t>Bioremediasi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2. </a:t>
            </a:r>
            <a:r>
              <a:rPr lang="en-US" dirty="0" err="1" smtClean="0"/>
              <a:t>Polusi</a:t>
            </a:r>
            <a:r>
              <a:rPr lang="en-US" dirty="0" smtClean="0"/>
              <a:t> air,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3. 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degradasi</a:t>
            </a:r>
            <a:r>
              <a:rPr lang="en-US" dirty="0" smtClean="0"/>
              <a:t> </a:t>
            </a:r>
            <a:r>
              <a:rPr lang="en-US" dirty="0" err="1" smtClean="0"/>
              <a:t>senyawa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polutan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4.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degradasi</a:t>
            </a:r>
            <a:r>
              <a:rPr lang="en-US" dirty="0" smtClean="0"/>
              <a:t> </a:t>
            </a:r>
            <a:r>
              <a:rPr lang="en-US" dirty="0" err="1" smtClean="0"/>
              <a:t>senyawa</a:t>
            </a:r>
            <a:r>
              <a:rPr lang="en-US" dirty="0" smtClean="0"/>
              <a:t> </a:t>
            </a:r>
            <a:r>
              <a:rPr lang="en-US" dirty="0" err="1" smtClean="0"/>
              <a:t>polutan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aman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5. </a:t>
            </a:r>
            <a:r>
              <a:rPr lang="en-US" dirty="0" err="1" smtClean="0"/>
              <a:t>Tanaman</a:t>
            </a:r>
            <a:r>
              <a:rPr lang="en-US" dirty="0" smtClean="0"/>
              <a:t> yang </a:t>
            </a:r>
            <a:r>
              <a:rPr lang="en-US" dirty="0" err="1" smtClean="0"/>
              <a:t>kandungan</a:t>
            </a:r>
            <a:r>
              <a:rPr lang="en-US" dirty="0" smtClean="0"/>
              <a:t> </a:t>
            </a:r>
            <a:r>
              <a:rPr lang="en-US" dirty="0" err="1" smtClean="0"/>
              <a:t>nutrisinya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6. </a:t>
            </a:r>
            <a:r>
              <a:rPr lang="en-US" dirty="0" err="1" smtClean="0"/>
              <a:t>tanaman</a:t>
            </a:r>
            <a:r>
              <a:rPr lang="en-US" dirty="0" smtClean="0"/>
              <a:t> yang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Malnutrisi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7. 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modifikasi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err="1" smtClean="0"/>
              <a:t>Kontra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Bioteknologi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GMO </a:t>
            </a:r>
            <a:r>
              <a:rPr lang="en-US" dirty="0" err="1" smtClean="0"/>
              <a:t>dikonsumsi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Ketakutan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hama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gulma</a:t>
            </a:r>
            <a:r>
              <a:rPr lang="en-US" dirty="0" smtClean="0"/>
              <a:t> yang </a:t>
            </a:r>
            <a:r>
              <a:rPr lang="en-US" dirty="0" err="1" smtClean="0"/>
              <a:t>resisten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pestisida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Ketakutan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punahnya</a:t>
            </a:r>
            <a:r>
              <a:rPr lang="en-US" dirty="0" smtClean="0"/>
              <a:t> biodiversity (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</a:t>
            </a:r>
            <a:r>
              <a:rPr lang="en-US" dirty="0" err="1" smtClean="0"/>
              <a:t>dicuri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).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Ketakutan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GMO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membahayakan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mendatang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Tuduhan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benih</a:t>
            </a:r>
            <a:r>
              <a:rPr lang="en-US" dirty="0" smtClean="0"/>
              <a:t> GMO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mahal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algn="r"/>
            <a:r>
              <a:rPr lang="en-US" sz="2800" dirty="0" err="1" smtClean="0"/>
              <a:t>Kongres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AS </a:t>
            </a:r>
            <a:r>
              <a:rPr lang="en-US" sz="2800" dirty="0" err="1" smtClean="0"/>
              <a:t>melarang</a:t>
            </a:r>
            <a:r>
              <a:rPr lang="en-US" sz="2800" dirty="0" smtClean="0"/>
              <a:t> </a:t>
            </a:r>
            <a:r>
              <a:rPr lang="en-US" sz="2800" dirty="0" err="1" smtClean="0"/>
              <a:t>Kloning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219200"/>
            <a:ext cx="8229600" cy="487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Washington DC, </a:t>
            </a:r>
            <a:r>
              <a:rPr lang="en-US" dirty="0" err="1" smtClean="0"/>
              <a:t>Sinar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  </a:t>
            </a:r>
            <a:r>
              <a:rPr lang="en-US" dirty="0" err="1" smtClean="0"/>
              <a:t>Kongres</a:t>
            </a:r>
            <a:r>
              <a:rPr lang="en-US" dirty="0" smtClean="0"/>
              <a:t> AS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pelarangan</a:t>
            </a:r>
            <a:r>
              <a:rPr lang="en-US" dirty="0" smtClean="0"/>
              <a:t> </a:t>
            </a:r>
            <a:r>
              <a:rPr lang="en-US" dirty="0" err="1" smtClean="0"/>
              <a:t>kloning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embrio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menempuh</a:t>
            </a:r>
            <a:r>
              <a:rPr lang="en-US" dirty="0" smtClean="0"/>
              <a:t> </a:t>
            </a:r>
            <a:r>
              <a:rPr lang="en-US" dirty="0" err="1" smtClean="0"/>
              <a:t>perdebatan</a:t>
            </a:r>
            <a:r>
              <a:rPr lang="en-US" dirty="0" smtClean="0"/>
              <a:t> yang </a:t>
            </a:r>
            <a:r>
              <a:rPr lang="en-US" dirty="0" err="1" smtClean="0"/>
              <a:t>alot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, moral,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. 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pemungutan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komposisi</a:t>
            </a:r>
            <a:r>
              <a:rPr lang="en-US" dirty="0" smtClean="0"/>
              <a:t> ,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menutup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kongres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kloning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mengobati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Alzheimer’s, Lou Gehrig,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kelumpuhan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 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melarang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kloning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melarang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mengizinkan</a:t>
            </a:r>
            <a:r>
              <a:rPr lang="en-US" dirty="0" smtClean="0"/>
              <a:t> </a:t>
            </a:r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embrio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kloning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kongres</a:t>
            </a:r>
            <a:r>
              <a:rPr lang="en-US" dirty="0" smtClean="0"/>
              <a:t> lain, Jim Greenwood (</a:t>
            </a:r>
            <a:r>
              <a:rPr lang="en-US" dirty="0" err="1" smtClean="0"/>
              <a:t>Republik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Peter Deutsch (</a:t>
            </a:r>
            <a:r>
              <a:rPr lang="en-US" dirty="0" err="1" smtClean="0"/>
              <a:t>Demokrat</a:t>
            </a:r>
            <a:r>
              <a:rPr lang="en-US" dirty="0" smtClean="0"/>
              <a:t>)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mengizinkan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kloning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menyembuhkan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/>
              <a:t>Tantangan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Perkembangan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Bioteknologi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rambu-rambu</a:t>
            </a:r>
            <a:r>
              <a:rPr lang="en-US" dirty="0" smtClean="0"/>
              <a:t> </a:t>
            </a:r>
            <a:r>
              <a:rPr lang="en-US" dirty="0" err="1" smtClean="0"/>
              <a:t>berperilaku</a:t>
            </a:r>
            <a:r>
              <a:rPr lang="en-US" dirty="0" smtClean="0"/>
              <a:t> (</a:t>
            </a:r>
            <a:r>
              <a:rPr lang="en-US" dirty="0" err="1" smtClean="0"/>
              <a:t>etika</a:t>
            </a:r>
            <a:r>
              <a:rPr lang="en-US" dirty="0" smtClean="0"/>
              <a:t>)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tekonologi</a:t>
            </a:r>
            <a:r>
              <a:rPr lang="en-US" dirty="0" smtClean="0"/>
              <a:t> yang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biologi</a:t>
            </a:r>
            <a:r>
              <a:rPr lang="en-US" dirty="0" smtClean="0"/>
              <a:t> </a:t>
            </a:r>
            <a:r>
              <a:rPr lang="en-US" dirty="0" err="1" smtClean="0"/>
              <a:t>molekuler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genetika</a:t>
            </a:r>
            <a:r>
              <a:rPr lang="en-US" dirty="0" smtClean="0"/>
              <a:t>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Stem Cell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1219200"/>
            <a:ext cx="8229600" cy="510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sel</a:t>
            </a:r>
            <a:r>
              <a:rPr lang="en-US" sz="2400" dirty="0" smtClean="0"/>
              <a:t> </a:t>
            </a:r>
            <a:r>
              <a:rPr lang="en-US" sz="2400" dirty="0" err="1" smtClean="0"/>
              <a:t>prekursor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berpotensi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berkembang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macam</a:t>
            </a:r>
            <a:r>
              <a:rPr lang="en-US" sz="2400" dirty="0" smtClean="0"/>
              <a:t> </a:t>
            </a:r>
            <a:r>
              <a:rPr lang="en-US" sz="2400" dirty="0" err="1" smtClean="0"/>
              <a:t>sel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berbeda</a:t>
            </a:r>
            <a:r>
              <a:rPr lang="en-US" sz="2400" dirty="0" smtClean="0"/>
              <a:t> (</a:t>
            </a:r>
            <a:r>
              <a:rPr lang="en-US" sz="2400" dirty="0" err="1" smtClean="0"/>
              <a:t>sel</a:t>
            </a:r>
            <a:r>
              <a:rPr lang="en-US" sz="2400" dirty="0" smtClean="0"/>
              <a:t> beta pancreas, </a:t>
            </a:r>
            <a:r>
              <a:rPr lang="en-US" sz="2400" dirty="0" err="1" smtClean="0"/>
              <a:t>kondrosit</a:t>
            </a:r>
            <a:r>
              <a:rPr lang="en-US" sz="2400" dirty="0" smtClean="0"/>
              <a:t>, </a:t>
            </a:r>
            <a:r>
              <a:rPr lang="en-US" sz="2400" dirty="0" err="1" smtClean="0"/>
              <a:t>sel</a:t>
            </a:r>
            <a:r>
              <a:rPr lang="en-US" sz="2400" dirty="0" smtClean="0"/>
              <a:t> neuron, </a:t>
            </a:r>
            <a:r>
              <a:rPr lang="en-US" sz="2400" dirty="0" err="1" smtClean="0"/>
              <a:t>dll</a:t>
            </a:r>
            <a:r>
              <a:rPr lang="en-US" sz="2400" dirty="0" smtClean="0"/>
              <a:t>). Stem cells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membelah</a:t>
            </a:r>
            <a:r>
              <a:rPr lang="en-US" sz="2400" dirty="0" smtClean="0"/>
              <a:t> </a:t>
            </a:r>
            <a:r>
              <a:rPr lang="en-US" sz="2400" dirty="0" err="1" smtClean="0"/>
              <a:t>tanpa</a:t>
            </a:r>
            <a:r>
              <a:rPr lang="en-US" sz="2400" dirty="0" smtClean="0"/>
              <a:t> </a:t>
            </a:r>
            <a:r>
              <a:rPr lang="en-US" sz="2400" dirty="0" err="1" smtClean="0"/>
              <a:t>batas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menggantikan</a:t>
            </a:r>
            <a:r>
              <a:rPr lang="en-US" sz="2400" dirty="0" smtClean="0"/>
              <a:t> </a:t>
            </a:r>
            <a:r>
              <a:rPr lang="en-US" sz="2400" dirty="0" err="1" smtClean="0"/>
              <a:t>sel</a:t>
            </a:r>
            <a:r>
              <a:rPr lang="en-US" sz="2400" dirty="0" smtClean="0"/>
              <a:t> lain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berperan</a:t>
            </a:r>
            <a:r>
              <a:rPr lang="en-US" sz="2400" dirty="0" smtClean="0"/>
              <a:t>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perbaikan</a:t>
            </a:r>
            <a:r>
              <a:rPr lang="en-US" sz="2400" dirty="0" smtClean="0"/>
              <a:t> </a:t>
            </a:r>
            <a:r>
              <a:rPr lang="en-US" sz="2400" dirty="0" err="1" smtClean="0"/>
              <a:t>sel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tubuh</a:t>
            </a:r>
            <a:r>
              <a:rPr lang="en-US" sz="2400" dirty="0" smtClean="0"/>
              <a:t>.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stem cell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membelah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sel</a:t>
            </a:r>
            <a:r>
              <a:rPr lang="en-US" sz="2400" dirty="0" smtClean="0"/>
              <a:t> lain yang </a:t>
            </a:r>
            <a:r>
              <a:rPr lang="en-US" sz="2400" dirty="0" err="1" smtClean="0"/>
              <a:t>terspesialisasi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stem cell yang </a:t>
            </a:r>
            <a:r>
              <a:rPr lang="en-US" sz="2400" dirty="0" err="1" smtClean="0"/>
              <a:t>baru</a:t>
            </a:r>
            <a:r>
              <a:rPr lang="en-US" sz="2400" dirty="0" smtClean="0"/>
              <a:t>. 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>
                <a:hlinkClick r:id="rId2" tooltip="Kegunaan Stem Cell Pembuatan sel dan jaringan untuk terapi medis."/>
              </a:rPr>
              <a:t> </a:t>
            </a:r>
            <a:r>
              <a:rPr lang="en-US" sz="2400" b="1" dirty="0" err="1" smtClean="0"/>
              <a:t>Kegunaan</a:t>
            </a:r>
            <a:r>
              <a:rPr lang="en-US" sz="2400" b="1" dirty="0" smtClean="0"/>
              <a:t> Stem Cell </a:t>
            </a:r>
            <a:r>
              <a:rPr lang="en-US" sz="2400" b="1" dirty="0" err="1" smtClean="0"/>
              <a:t>Pembuatan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jaringan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terapi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medis</a:t>
            </a:r>
            <a:r>
              <a:rPr lang="en-US" sz="2400" b="1" dirty="0" smtClean="0"/>
              <a:t>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penyakit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berpeluang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diterapi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stem cells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Parkinson, Alzheimer, </a:t>
            </a:r>
            <a:r>
              <a:rPr lang="en-US" sz="2400" dirty="0" err="1" smtClean="0"/>
              <a:t>kerusakan</a:t>
            </a:r>
            <a:r>
              <a:rPr lang="en-US" sz="2400" dirty="0" smtClean="0"/>
              <a:t> </a:t>
            </a:r>
            <a:r>
              <a:rPr lang="en-US" sz="2400" dirty="0" err="1" smtClean="0"/>
              <a:t>pusat</a:t>
            </a:r>
            <a:r>
              <a:rPr lang="en-US" sz="2400" dirty="0" smtClean="0"/>
              <a:t> system </a:t>
            </a:r>
            <a:r>
              <a:rPr lang="en-US" sz="2400" dirty="0" err="1" smtClean="0"/>
              <a:t>saraf</a:t>
            </a:r>
            <a:r>
              <a:rPr lang="en-US" sz="2400" dirty="0" smtClean="0"/>
              <a:t>, stroke, diabetes, rheumatoid arthritis, </a:t>
            </a:r>
            <a:r>
              <a:rPr lang="en-US" sz="2400" dirty="0" err="1" smtClean="0"/>
              <a:t>luka</a:t>
            </a:r>
            <a:r>
              <a:rPr lang="en-US" sz="2400" dirty="0" smtClean="0"/>
              <a:t> </a:t>
            </a:r>
            <a:r>
              <a:rPr lang="en-US" sz="2400" dirty="0" err="1" smtClean="0"/>
              <a:t>bakar</a:t>
            </a:r>
            <a:r>
              <a:rPr lang="en-US" sz="2400" dirty="0" smtClean="0"/>
              <a:t>, </a:t>
            </a:r>
            <a:r>
              <a:rPr lang="en-US" sz="2400" dirty="0" err="1" smtClean="0"/>
              <a:t>infark</a:t>
            </a:r>
            <a:r>
              <a:rPr lang="en-US" sz="2400" dirty="0" smtClean="0"/>
              <a:t> </a:t>
            </a:r>
            <a:r>
              <a:rPr lang="en-US" sz="2400" dirty="0" err="1" smtClean="0"/>
              <a:t>jantung</a:t>
            </a:r>
            <a:r>
              <a:rPr lang="en-US" sz="2400" dirty="0" smtClean="0"/>
              <a:t>, </a:t>
            </a:r>
            <a:r>
              <a:rPr lang="en-US" sz="2400" dirty="0" err="1" smtClean="0"/>
              <a:t>dll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304800"/>
            <a:ext cx="2286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Pengertian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33400" y="1219200"/>
            <a:ext cx="8229600" cy="3352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pedoman</a:t>
            </a:r>
            <a:r>
              <a:rPr lang="en-US" sz="2800" dirty="0" smtClean="0"/>
              <a:t> </a:t>
            </a:r>
            <a:r>
              <a:rPr lang="en-US" sz="2800" dirty="0" err="1" smtClean="0"/>
              <a:t>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ilmuwan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ahli</a:t>
            </a:r>
            <a:r>
              <a:rPr lang="en-US" sz="2800" dirty="0" smtClean="0"/>
              <a:t> </a:t>
            </a:r>
            <a:r>
              <a:rPr lang="en-US" sz="2800" dirty="0" err="1" smtClean="0"/>
              <a:t>bioteknologi</a:t>
            </a:r>
            <a:r>
              <a:rPr lang="en-US" sz="2800" dirty="0" smtClean="0"/>
              <a:t>. </a:t>
            </a:r>
          </a:p>
          <a:p>
            <a:endParaRPr lang="en-US" sz="2800" dirty="0" smtClean="0"/>
          </a:p>
          <a:p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err="1" smtClean="0"/>
              <a:t>cara</a:t>
            </a:r>
            <a:r>
              <a:rPr lang="en-US" sz="2800" dirty="0" smtClean="0"/>
              <a:t> </a:t>
            </a:r>
            <a:r>
              <a:rPr lang="en-US" sz="2800" dirty="0" err="1" smtClean="0"/>
              <a:t>pandang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kehidupan</a:t>
            </a:r>
            <a:r>
              <a:rPr lang="en-US" sz="2800" dirty="0" smtClean="0"/>
              <a:t> </a:t>
            </a:r>
            <a:r>
              <a:rPr lang="en-US" sz="2800" dirty="0" err="1" smtClean="0"/>
              <a:t>berkaitan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moral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berinteraksi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pertanggungjawabannya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mahluk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kehidupannya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200400" y="5029200"/>
            <a:ext cx="556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Yunani</a:t>
            </a:r>
            <a:r>
              <a:rPr lang="en-US" dirty="0" smtClean="0"/>
              <a:t> (“Bios” =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“Ethos” =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moral),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harfiah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Stem Cell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8229600" cy="472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 smtClean="0"/>
              <a:t>Beberapa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pandangan</a:t>
            </a:r>
            <a:r>
              <a:rPr lang="en-US" sz="2000" b="1" dirty="0" smtClean="0"/>
              <a:t> agama: </a:t>
            </a:r>
            <a:r>
              <a:rPr lang="en-US" sz="2000" b="1" dirty="0" err="1" smtClean="0"/>
              <a:t>embrio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dianggap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sebagai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kehidupan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baru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harus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dihormati</a:t>
            </a:r>
            <a:r>
              <a:rPr lang="en-US" sz="2000" b="1" dirty="0" smtClean="0"/>
              <a:t>.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Penggunaan</a:t>
            </a:r>
            <a:r>
              <a:rPr lang="en-US" sz="2000" dirty="0" smtClean="0"/>
              <a:t> </a:t>
            </a:r>
            <a:r>
              <a:rPr lang="en-US" sz="2000" dirty="0" err="1" smtClean="0"/>
              <a:t>embrio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stem cell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disamakan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r>
              <a:rPr lang="en-US" sz="2000" dirty="0" smtClean="0"/>
              <a:t> </a:t>
            </a:r>
            <a:r>
              <a:rPr lang="en-US" sz="2000" dirty="0" err="1" smtClean="0"/>
              <a:t>membunuh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aborsi</a:t>
            </a:r>
            <a:r>
              <a:rPr lang="en-US" sz="2000" dirty="0" smtClean="0"/>
              <a:t>. 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Issue Moral </a:t>
            </a:r>
            <a:r>
              <a:rPr lang="en-US" sz="2000" dirty="0" err="1" smtClean="0"/>
              <a:t>Beberapa</a:t>
            </a:r>
            <a:r>
              <a:rPr lang="en-US" sz="2000" dirty="0" smtClean="0"/>
              <a:t> </a:t>
            </a:r>
            <a:r>
              <a:rPr lang="en-US" sz="2000" dirty="0" err="1" smtClean="0"/>
              <a:t>pandangan</a:t>
            </a:r>
            <a:r>
              <a:rPr lang="en-US" sz="2000" dirty="0" smtClean="0"/>
              <a:t> agama: </a:t>
            </a:r>
            <a:r>
              <a:rPr lang="en-US" sz="2000" dirty="0" err="1" smtClean="0"/>
              <a:t>embrio</a:t>
            </a:r>
            <a:r>
              <a:rPr lang="en-US" sz="2000" dirty="0" smtClean="0"/>
              <a:t> </a:t>
            </a:r>
            <a:r>
              <a:rPr lang="en-US" sz="2000" dirty="0" err="1" smtClean="0"/>
              <a:t>dianggap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kehidupan</a:t>
            </a:r>
            <a:r>
              <a:rPr lang="en-US" sz="2000" dirty="0" smtClean="0"/>
              <a:t> </a:t>
            </a:r>
            <a:r>
              <a:rPr lang="en-US" sz="2000" dirty="0" err="1" smtClean="0"/>
              <a:t>baru</a:t>
            </a:r>
            <a:r>
              <a:rPr lang="en-US" sz="2000" dirty="0" smtClean="0"/>
              <a:t> yang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dihormati</a:t>
            </a:r>
            <a:r>
              <a:rPr lang="en-US" sz="2000" dirty="0" smtClean="0"/>
              <a:t>. </a:t>
            </a:r>
            <a:r>
              <a:rPr lang="en-US" sz="2000" dirty="0" err="1" smtClean="0"/>
              <a:t>Penggunaan</a:t>
            </a:r>
            <a:r>
              <a:rPr lang="en-US" sz="2000" dirty="0" smtClean="0"/>
              <a:t> </a:t>
            </a:r>
            <a:r>
              <a:rPr lang="en-US" sz="2000" dirty="0" err="1" smtClean="0"/>
              <a:t>embrio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stem cell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disamakan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r>
              <a:rPr lang="en-US" sz="2000" dirty="0" smtClean="0"/>
              <a:t> </a:t>
            </a:r>
            <a:r>
              <a:rPr lang="en-US" sz="2000" dirty="0" err="1" smtClean="0"/>
              <a:t>membunuh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aborsi</a:t>
            </a:r>
            <a:r>
              <a:rPr lang="en-US" sz="2000" dirty="0" smtClean="0"/>
              <a:t>. 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b="1" dirty="0" err="1" smtClean="0"/>
              <a:t>Beberapa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kategori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untuk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menentukan</a:t>
            </a:r>
            <a:r>
              <a:rPr lang="en-US" sz="2000" b="1" dirty="0" smtClean="0"/>
              <a:t> status moral </a:t>
            </a:r>
            <a:r>
              <a:rPr lang="en-US" sz="2000" b="1" dirty="0" err="1" smtClean="0"/>
              <a:t>dari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embrio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manusia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yaitu</a:t>
            </a:r>
            <a:r>
              <a:rPr lang="en-US" sz="2000" b="1" dirty="0" smtClean="0"/>
              <a:t>: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adanya</a:t>
            </a:r>
            <a:r>
              <a:rPr lang="en-US" sz="2000" dirty="0" smtClean="0"/>
              <a:t> </a:t>
            </a:r>
            <a:r>
              <a:rPr lang="en-US" sz="2000" dirty="0" err="1" smtClean="0"/>
              <a:t>genom</a:t>
            </a:r>
            <a:r>
              <a:rPr lang="en-US" sz="2000" dirty="0" smtClean="0"/>
              <a:t> </a:t>
            </a:r>
            <a:r>
              <a:rPr lang="en-US" sz="2000" dirty="0" err="1" smtClean="0"/>
              <a:t>manusia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lengkap</a:t>
            </a:r>
            <a:r>
              <a:rPr lang="en-US" sz="2000" dirty="0" smtClean="0"/>
              <a:t> </a:t>
            </a:r>
            <a:r>
              <a:rPr lang="en-US" sz="2000" dirty="0" err="1" smtClean="0"/>
              <a:t>adanya</a:t>
            </a:r>
            <a:r>
              <a:rPr lang="en-US" sz="2000" dirty="0" smtClean="0"/>
              <a:t> </a:t>
            </a:r>
            <a:r>
              <a:rPr lang="en-US" sz="2000" dirty="0" err="1" smtClean="0"/>
              <a:t>potensi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berkembang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manusia</a:t>
            </a:r>
            <a:r>
              <a:rPr lang="en-US" sz="2000" dirty="0" smtClean="0"/>
              <a:t> </a:t>
            </a:r>
            <a:r>
              <a:rPr lang="en-US" sz="2000" dirty="0" err="1" smtClean="0"/>
              <a:t>adanya</a:t>
            </a:r>
            <a:r>
              <a:rPr lang="en-US" sz="2000" dirty="0" smtClean="0"/>
              <a:t> </a:t>
            </a:r>
            <a:r>
              <a:rPr lang="en-US" sz="2000" dirty="0" err="1" smtClean="0"/>
              <a:t>kemampuan</a:t>
            </a:r>
            <a:r>
              <a:rPr lang="en-US" sz="2000" dirty="0" smtClean="0"/>
              <a:t> </a:t>
            </a:r>
            <a:r>
              <a:rPr lang="en-US" sz="2000" dirty="0" err="1" smtClean="0"/>
              <a:t>kognitif</a:t>
            </a:r>
            <a:r>
              <a:rPr lang="en-US" sz="2000" dirty="0" smtClean="0"/>
              <a:t>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</a:t>
            </a:r>
            <a:r>
              <a:rPr lang="en-US" sz="2000" dirty="0" err="1" smtClean="0"/>
              <a:t>kesadaran</a:t>
            </a:r>
            <a:r>
              <a:rPr lang="en-US" sz="2000" dirty="0" smtClean="0"/>
              <a:t>, </a:t>
            </a:r>
            <a:r>
              <a:rPr lang="en-US" sz="2000" dirty="0" err="1" smtClean="0"/>
              <a:t>kemampuan</a:t>
            </a:r>
            <a:r>
              <a:rPr lang="en-US" sz="2000" dirty="0" smtClean="0"/>
              <a:t> </a:t>
            </a:r>
            <a:r>
              <a:rPr lang="en-US" sz="2000" dirty="0" err="1" smtClean="0"/>
              <a:t>nalar</a:t>
            </a:r>
            <a:r>
              <a:rPr lang="en-US" sz="2000" dirty="0" smtClean="0"/>
              <a:t> </a:t>
            </a:r>
            <a:r>
              <a:rPr lang="en-US" sz="2000" dirty="0" err="1" smtClean="0"/>
              <a:t>Kategori</a:t>
            </a:r>
            <a:r>
              <a:rPr lang="en-US" sz="2000" dirty="0" smtClean="0"/>
              <a:t> </a:t>
            </a:r>
            <a:r>
              <a:rPr lang="en-US" sz="2000" dirty="0" err="1" smtClean="0"/>
              <a:t>pertama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kedua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menyebabkan</a:t>
            </a:r>
            <a:r>
              <a:rPr lang="en-US" sz="2000" dirty="0" smtClean="0"/>
              <a:t> </a:t>
            </a:r>
            <a:r>
              <a:rPr lang="en-US" sz="2000" dirty="0" err="1" smtClean="0"/>
              <a:t>embrio</a:t>
            </a:r>
            <a:r>
              <a:rPr lang="en-US" sz="2000" dirty="0" smtClean="0"/>
              <a:t>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status </a:t>
            </a:r>
            <a:r>
              <a:rPr lang="en-US" sz="2000" dirty="0" err="1" smtClean="0"/>
              <a:t>sama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  <a:r>
              <a:rPr lang="en-US" sz="2000" dirty="0" err="1" smtClean="0"/>
              <a:t>maupun</a:t>
            </a:r>
            <a:r>
              <a:rPr lang="en-US" sz="2000" dirty="0" smtClean="0"/>
              <a:t> </a:t>
            </a:r>
            <a:r>
              <a:rPr lang="en-US" sz="2000" dirty="0" err="1" smtClean="0"/>
              <a:t>manusia</a:t>
            </a:r>
            <a:r>
              <a:rPr lang="en-US" sz="2000" dirty="0" smtClean="0"/>
              <a:t> </a:t>
            </a:r>
            <a:r>
              <a:rPr lang="en-US" sz="2000" dirty="0" err="1" smtClean="0"/>
              <a:t>dewasa</a:t>
            </a:r>
            <a:r>
              <a:rPr lang="en-US" sz="20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/>
              <a:t>beberapa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perbedaan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regulasi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tiap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negara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khusunya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Eropa</a:t>
            </a:r>
            <a:r>
              <a:rPr lang="en-US" sz="2800" b="1" dirty="0" smtClean="0"/>
              <a:t>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b="1" dirty="0" err="1" smtClean="0"/>
              <a:t>Iz</a:t>
            </a:r>
            <a:r>
              <a:rPr lang="en-US" dirty="0" err="1" smtClean="0"/>
              <a:t>in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stem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embrionik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supernumerary </a:t>
            </a:r>
            <a:r>
              <a:rPr lang="en-US" dirty="0" err="1" smtClean="0"/>
              <a:t>embrio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Larangan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stem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embrionik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embrio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mendatangkan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stem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embrio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diijinkan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Larangan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stem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embrionik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supernumerary </a:t>
            </a:r>
            <a:r>
              <a:rPr lang="en-US" dirty="0" err="1" smtClean="0"/>
              <a:t>embrio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embrio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Izin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embrio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stem cell </a:t>
            </a:r>
            <a:r>
              <a:rPr lang="en-US" dirty="0" err="1" smtClean="0"/>
              <a:t>secara</a:t>
            </a:r>
            <a:r>
              <a:rPr lang="en-US" dirty="0" smtClean="0"/>
              <a:t> legal.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Larangan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embrio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dirty="0" err="1" smtClean="0"/>
              <a:t>Contoh</a:t>
            </a:r>
            <a:r>
              <a:rPr lang="en-US" sz="3600" dirty="0" smtClean="0"/>
              <a:t> </a:t>
            </a:r>
            <a:r>
              <a:rPr lang="en-US" sz="3600" dirty="0" err="1" smtClean="0"/>
              <a:t>Kasus</a:t>
            </a:r>
            <a:r>
              <a:rPr lang="en-US" sz="3600" dirty="0" smtClean="0"/>
              <a:t> </a:t>
            </a:r>
            <a:r>
              <a:rPr lang="en-US" sz="3600" dirty="0" err="1" smtClean="0"/>
              <a:t>Kloning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>
                <a:latin typeface="Bahnschrift Light Condensed" pitchFamily="34" charset="0"/>
              </a:rPr>
              <a:t>suatu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pasangan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berkehendak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untuk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mempergunakan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suatu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sel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dari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anaknya</a:t>
            </a:r>
            <a:r>
              <a:rPr lang="en-US" dirty="0" smtClean="0">
                <a:latin typeface="Bahnschrift Light Condensed" pitchFamily="34" charset="0"/>
              </a:rPr>
              <a:t> yang </a:t>
            </a:r>
            <a:r>
              <a:rPr lang="en-US" dirty="0" err="1" smtClean="0">
                <a:latin typeface="Bahnschrift Light Condensed" pitchFamily="34" charset="0"/>
              </a:rPr>
              <a:t>di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ambang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ajal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untuk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mengkloning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seorang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bayi</a:t>
            </a:r>
            <a:r>
              <a:rPr lang="en-US" dirty="0" smtClean="0">
                <a:latin typeface="Bahnschrift Light Condensed" pitchFamily="34" charset="0"/>
              </a:rPr>
              <a:t> lain </a:t>
            </a:r>
            <a:r>
              <a:rPr lang="en-US" dirty="0" err="1" smtClean="0">
                <a:latin typeface="Bahnschrift Light Condensed" pitchFamily="34" charset="0"/>
              </a:rPr>
              <a:t>sebagai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suatu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cara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untuk</a:t>
            </a:r>
            <a:r>
              <a:rPr lang="en-US" dirty="0" smtClean="0">
                <a:latin typeface="Bahnschrift Light Condensed" pitchFamily="34" charset="0"/>
              </a:rPr>
              <a:t> “</a:t>
            </a:r>
            <a:r>
              <a:rPr lang="en-US" dirty="0" err="1" smtClean="0">
                <a:latin typeface="Bahnschrift Light Condensed" pitchFamily="34" charset="0"/>
              </a:rPr>
              <a:t>menghidupkan</a:t>
            </a:r>
            <a:r>
              <a:rPr lang="en-US" dirty="0" smtClean="0">
                <a:latin typeface="Bahnschrift Light Condensed" pitchFamily="34" charset="0"/>
              </a:rPr>
              <a:t>” </a:t>
            </a:r>
            <a:r>
              <a:rPr lang="en-US" dirty="0" err="1" smtClean="0">
                <a:latin typeface="Bahnschrift Light Condensed" pitchFamily="34" charset="0"/>
              </a:rPr>
              <a:t>kembali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anaknya</a:t>
            </a:r>
            <a:r>
              <a:rPr lang="en-US" dirty="0" smtClean="0">
                <a:latin typeface="Bahnschrift Light Condensed" pitchFamily="34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Bahnschrift Light Condensed" pitchFamily="34" charset="0"/>
            </a:endParaRPr>
          </a:p>
          <a:p>
            <a:pPr>
              <a:buNone/>
            </a:pPr>
            <a:r>
              <a:rPr lang="en-US" dirty="0" smtClean="0">
                <a:latin typeface="Bahnschrift Light Condensed" pitchFamily="34" charset="0"/>
              </a:rPr>
              <a:t>       </a:t>
            </a:r>
            <a:r>
              <a:rPr lang="en-US" dirty="0" err="1" smtClean="0">
                <a:latin typeface="Bahnschrift Light Condensed" pitchFamily="34" charset="0"/>
              </a:rPr>
              <a:t>Untuk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beberapa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kalangan</a:t>
            </a:r>
            <a:r>
              <a:rPr lang="en-US" dirty="0" smtClean="0">
                <a:latin typeface="Bahnschrift Light Condensed" pitchFamily="34" charset="0"/>
              </a:rPr>
              <a:t> (</a:t>
            </a:r>
            <a:r>
              <a:rPr lang="en-US" dirty="0" err="1" smtClean="0">
                <a:latin typeface="Bahnschrift Light Condensed" pitchFamily="34" charset="0"/>
              </a:rPr>
              <a:t>pihak</a:t>
            </a:r>
            <a:r>
              <a:rPr lang="en-US" dirty="0" smtClean="0">
                <a:latin typeface="Bahnschrift Light Condensed" pitchFamily="34" charset="0"/>
              </a:rPr>
              <a:t> yang pro), </a:t>
            </a:r>
            <a:r>
              <a:rPr lang="en-US" dirty="0" err="1" smtClean="0">
                <a:latin typeface="Bahnschrift Light Condensed" pitchFamily="34" charset="0"/>
              </a:rPr>
              <a:t>metode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terapi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kloning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masih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dapat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diterima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karena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dianggap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sebagai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suatu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upaya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dalam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membantu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pasangan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suami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istri</a:t>
            </a:r>
            <a:r>
              <a:rPr lang="en-US" dirty="0" smtClean="0">
                <a:latin typeface="Bahnschrift Light Condensed" pitchFamily="34" charset="0"/>
              </a:rPr>
              <a:t> yang </a:t>
            </a:r>
            <a:r>
              <a:rPr lang="en-US" dirty="0" err="1" smtClean="0">
                <a:latin typeface="Bahnschrift Light Condensed" pitchFamily="34" charset="0"/>
              </a:rPr>
              <a:t>mengalami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kesulitan</a:t>
            </a:r>
            <a:r>
              <a:rPr lang="en-US" dirty="0" smtClean="0">
                <a:latin typeface="Bahnschrift Light Condensed" pitchFamily="34" charset="0"/>
              </a:rPr>
              <a:t> </a:t>
            </a:r>
            <a:r>
              <a:rPr lang="en-US" dirty="0" err="1" smtClean="0">
                <a:latin typeface="Bahnschrift Light Condensed" pitchFamily="34" charset="0"/>
              </a:rPr>
              <a:t>medis</a:t>
            </a:r>
            <a:r>
              <a:rPr lang="en-US" dirty="0" smtClean="0">
                <a:latin typeface="Bahnschrift Light Condensed" pitchFamily="34" charset="0"/>
              </a:rPr>
              <a:t> (</a:t>
            </a:r>
            <a:r>
              <a:rPr lang="en-US" dirty="0" err="1" smtClean="0">
                <a:latin typeface="Bahnschrift Light Condensed" pitchFamily="34" charset="0"/>
              </a:rPr>
              <a:t>infertilisasi</a:t>
            </a:r>
            <a:r>
              <a:rPr lang="en-US" dirty="0" smtClean="0">
                <a:latin typeface="Bahnschrift Light Condensed" pitchFamily="34" charset="0"/>
              </a:rPr>
              <a:t>).</a:t>
            </a:r>
          </a:p>
          <a:p>
            <a:pPr>
              <a:buNone/>
            </a:pPr>
            <a:endParaRPr lang="en-US" dirty="0" smtClean="0">
              <a:latin typeface="Bahnschrift Light Condensed" pitchFamily="34" charset="0"/>
            </a:endParaRPr>
          </a:p>
          <a:p>
            <a:pPr>
              <a:buNone/>
            </a:pPr>
            <a:r>
              <a:rPr lang="en-US" dirty="0" smtClean="0">
                <a:latin typeface="Bahnschrift Light Condensed" pitchFamily="34" charset="0"/>
              </a:rPr>
              <a:t>       </a:t>
            </a:r>
            <a:endParaRPr lang="en-US" dirty="0">
              <a:latin typeface="Bahnschrift Light Condense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Pr0 Cloning </a:t>
            </a:r>
            <a:r>
              <a:rPr lang="en-US" sz="3200" b="1" dirty="0" err="1" smtClean="0"/>
              <a:t>manusia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dianggap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menguntungkan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karena</a:t>
            </a:r>
            <a:r>
              <a:rPr lang="en-US" sz="3200" b="1" dirty="0" smtClean="0"/>
              <a:t>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34591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punya</a:t>
            </a:r>
            <a:r>
              <a:rPr lang="en-US" dirty="0" smtClean="0"/>
              <a:t> </a:t>
            </a:r>
            <a:r>
              <a:rPr lang="en-US" dirty="0" err="1" smtClean="0"/>
              <a:t>keturunan</a:t>
            </a:r>
            <a:endParaRPr lang="en-US" dirty="0" smtClean="0"/>
          </a:p>
          <a:p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keabadian</a:t>
            </a:r>
            <a:r>
              <a:rPr lang="en-US" dirty="0" smtClean="0"/>
              <a:t>,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kematian</a:t>
            </a:r>
            <a:r>
              <a:rPr lang="en-US" dirty="0" smtClean="0"/>
              <a:t> (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sekte</a:t>
            </a:r>
            <a:r>
              <a:rPr lang="en-US" dirty="0" smtClean="0"/>
              <a:t> agama </a:t>
            </a:r>
            <a:r>
              <a:rPr lang="en-US" dirty="0" err="1" smtClean="0"/>
              <a:t>Raelian</a:t>
            </a:r>
            <a:r>
              <a:rPr lang="en-US" dirty="0" smtClean="0"/>
              <a:t>, Claude </a:t>
            </a:r>
            <a:r>
              <a:rPr lang="en-US" dirty="0" err="1" smtClean="0"/>
              <a:t>Vorilhon</a:t>
            </a:r>
            <a:r>
              <a:rPr lang="en-US" dirty="0" smtClean="0"/>
              <a:t>).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pengobatan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menguntungkan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Tim </a:t>
            </a:r>
            <a:r>
              <a:rPr lang="en-US" dirty="0" err="1" smtClean="0"/>
              <a:t>pakar</a:t>
            </a:r>
            <a:r>
              <a:rPr lang="en-US" dirty="0" smtClean="0"/>
              <a:t> </a:t>
            </a:r>
            <a:r>
              <a:rPr lang="en-US" dirty="0" err="1" smtClean="0"/>
              <a:t>tadi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kloning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batang</a:t>
            </a:r>
            <a:r>
              <a:rPr lang="en-US" dirty="0" smtClean="0"/>
              <a:t> (stem cell)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pengobatan</a:t>
            </a:r>
            <a:r>
              <a:rPr lang="en-US" dirty="0" smtClean="0"/>
              <a:t>.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Pendapat</a:t>
            </a:r>
            <a:r>
              <a:rPr lang="en-US" sz="2400" dirty="0" smtClean="0"/>
              <a:t> yang Pro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Kloning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sempurna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,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menikahi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lain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lawan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anugrah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diciptakan</a:t>
            </a:r>
            <a:r>
              <a:rPr lang="en-US" dirty="0" smtClean="0"/>
              <a:t> cloning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cerdas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hebat</a:t>
            </a:r>
            <a:r>
              <a:rPr lang="en-US" dirty="0" smtClean="0"/>
              <a:t>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suplai</a:t>
            </a:r>
            <a:r>
              <a:rPr lang="en-US" dirty="0" smtClean="0"/>
              <a:t> </a:t>
            </a:r>
            <a:r>
              <a:rPr lang="en-US" dirty="0" err="1" smtClean="0"/>
              <a:t>jaringan-jaringan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genetic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embrio-embrio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memanipulasi</a:t>
            </a:r>
            <a:r>
              <a:rPr lang="en-US" dirty="0" smtClean="0"/>
              <a:t> </a:t>
            </a:r>
            <a:r>
              <a:rPr lang="en-US" dirty="0" err="1" smtClean="0"/>
              <a:t>embrio-embrio</a:t>
            </a:r>
            <a:r>
              <a:rPr lang="en-US" dirty="0" smtClean="0"/>
              <a:t> yang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suplai</a:t>
            </a:r>
            <a:r>
              <a:rPr lang="en-US" dirty="0" smtClean="0"/>
              <a:t> “spare part”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beragumentasi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makhluk-makhluk</a:t>
            </a:r>
            <a:r>
              <a:rPr lang="en-US" dirty="0" smtClean="0"/>
              <a:t> yang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dieksploitasi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organ-organ </a:t>
            </a:r>
            <a:r>
              <a:rPr lang="en-US" dirty="0" err="1" smtClean="0"/>
              <a:t>tubuh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makhluk-makhluk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status </a:t>
            </a:r>
            <a:r>
              <a:rPr lang="en-US" dirty="0" err="1" smtClean="0"/>
              <a:t>sebagai</a:t>
            </a:r>
            <a:r>
              <a:rPr lang="en-US" dirty="0" smtClean="0"/>
              <a:t> “</a:t>
            </a:r>
            <a:r>
              <a:rPr lang="en-US" dirty="0" err="1" smtClean="0"/>
              <a:t>pribadi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Terimakasih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makalah</a:t>
            </a:r>
            <a:r>
              <a:rPr lang="en-US" dirty="0" smtClean="0"/>
              <a:t> (</a:t>
            </a:r>
            <a:r>
              <a:rPr lang="en-US" dirty="0" err="1" smtClean="0"/>
              <a:t>kelompok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Bioteknologi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bioremediasi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r>
              <a:rPr lang="en-US" dirty="0" err="1" smtClean="0"/>
              <a:t>Bioteknologi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makalah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bioteknologi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(</a:t>
            </a:r>
            <a:r>
              <a:rPr lang="en-US" dirty="0" err="1" smtClean="0"/>
              <a:t>konvensional</a:t>
            </a:r>
            <a:r>
              <a:rPr lang="en-US" dirty="0" smtClean="0"/>
              <a:t>/modern)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57200" y="1524000"/>
            <a:ext cx="8229600" cy="45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 smtClean="0"/>
              <a:t>Bioetika</a:t>
            </a:r>
            <a:r>
              <a:rPr lang="en-US" sz="2400" dirty="0" smtClean="0"/>
              <a:t> </a:t>
            </a:r>
            <a:r>
              <a:rPr lang="en-US" sz="2400" dirty="0" err="1" smtClean="0"/>
              <a:t>ialah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disiplin</a:t>
            </a:r>
            <a:r>
              <a:rPr lang="en-US" sz="2400" dirty="0" smtClean="0"/>
              <a:t> </a:t>
            </a:r>
            <a:r>
              <a:rPr lang="en-US" sz="2400" dirty="0" err="1" smtClean="0"/>
              <a:t>baru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menggabungkan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 </a:t>
            </a:r>
            <a:r>
              <a:rPr lang="en-US" sz="2400" dirty="0" err="1" smtClean="0"/>
              <a:t>biologi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 </a:t>
            </a:r>
            <a:r>
              <a:rPr lang="en-US" sz="2400" dirty="0" err="1" smtClean="0"/>
              <a:t>mengenai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, yang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jembatan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kemanusiaan</a:t>
            </a:r>
            <a:r>
              <a:rPr lang="en-US" sz="2400" dirty="0" smtClean="0"/>
              <a:t>, </a:t>
            </a:r>
            <a:r>
              <a:rPr lang="en-US" sz="2400" dirty="0" err="1" smtClean="0"/>
              <a:t>membantu</a:t>
            </a:r>
            <a:r>
              <a:rPr lang="en-US" sz="2400" dirty="0" smtClean="0"/>
              <a:t> </a:t>
            </a:r>
            <a:r>
              <a:rPr lang="en-US" sz="2400" dirty="0" err="1" smtClean="0"/>
              <a:t>menyelamatkan</a:t>
            </a:r>
            <a:r>
              <a:rPr lang="en-US" sz="2400" dirty="0" smtClean="0"/>
              <a:t> </a:t>
            </a:r>
            <a:r>
              <a:rPr lang="en-US" sz="2400" dirty="0" err="1" smtClean="0"/>
              <a:t>kemanusian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mempertahankan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memperbaiki</a:t>
            </a:r>
            <a:r>
              <a:rPr lang="en-US" sz="2400" dirty="0" smtClean="0"/>
              <a:t> </a:t>
            </a:r>
            <a:r>
              <a:rPr lang="en-US" sz="2400" dirty="0" err="1" smtClean="0"/>
              <a:t>dunia</a:t>
            </a:r>
            <a:r>
              <a:rPr lang="en-US" sz="2400" dirty="0" smtClean="0"/>
              <a:t> </a:t>
            </a:r>
            <a:r>
              <a:rPr lang="en-US" sz="2400" dirty="0" err="1" smtClean="0"/>
              <a:t>beradab</a:t>
            </a:r>
            <a:r>
              <a:rPr lang="en-US" sz="2400" dirty="0" smtClean="0"/>
              <a:t> (Van Potter, 1970s,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Tien</a:t>
            </a:r>
            <a:r>
              <a:rPr lang="en-US" sz="2400" dirty="0" smtClean="0"/>
              <a:t>, 2007) </a:t>
            </a:r>
          </a:p>
          <a:p>
            <a:endParaRPr lang="en-US" sz="2400" dirty="0" smtClean="0"/>
          </a:p>
          <a:p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Bioetika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ialah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kajian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mengenai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pengaruh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 moral </a:t>
            </a:r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sosial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dari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teknik-teknik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dihasilkan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oleh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kemajuan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ilmu-ilmu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hayati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. (</a:t>
            </a:r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Honderich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 Oxford, 1995, </a:t>
            </a:r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dalam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 err="1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Tien</a:t>
            </a:r>
            <a:r>
              <a:rPr lang="en-US" sz="2400" dirty="0" smtClean="0">
                <a:latin typeface="Bahnschrift Light Condensed" pitchFamily="34" charset="0"/>
                <a:ea typeface="Arial Unicode MS" pitchFamily="34" charset="-128"/>
                <a:cs typeface="Arial Unicode MS" pitchFamily="34" charset="-128"/>
              </a:rPr>
              <a:t>, 2007)</a:t>
            </a:r>
            <a:endParaRPr lang="en-US" sz="2400" dirty="0">
              <a:latin typeface="Bahnschrift Light Condensed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33400" y="1143000"/>
            <a:ext cx="8229600" cy="495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latin typeface="Bahnschrift Light Condensed" pitchFamily="34" charset="0"/>
              </a:rPr>
              <a:t>Van </a:t>
            </a:r>
            <a:r>
              <a:rPr lang="en-US" sz="2800" dirty="0" err="1" smtClean="0">
                <a:latin typeface="Bahnschrift Light Condensed" pitchFamily="34" charset="0"/>
              </a:rPr>
              <a:t>Resselaer</a:t>
            </a:r>
            <a:r>
              <a:rPr lang="en-US" sz="2800" dirty="0" smtClean="0">
                <a:latin typeface="Bahnschrift Light Condensed" pitchFamily="34" charset="0"/>
              </a:rPr>
              <a:t> Potter: </a:t>
            </a:r>
            <a:r>
              <a:rPr lang="en-US" sz="2800" dirty="0" err="1" smtClean="0">
                <a:latin typeface="Bahnschrift Light Condensed" pitchFamily="34" charset="0"/>
              </a:rPr>
              <a:t>seorang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peneliti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biologi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dibidang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kanker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dan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Profesor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di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Universitas</a:t>
            </a:r>
            <a:r>
              <a:rPr lang="en-US" sz="2800" dirty="0" smtClean="0">
                <a:latin typeface="Bahnschrift Light Condensed" pitchFamily="34" charset="0"/>
              </a:rPr>
              <a:t> Wisconsin. </a:t>
            </a:r>
          </a:p>
          <a:p>
            <a:endParaRPr lang="en-US" sz="2800" dirty="0" smtClean="0">
              <a:latin typeface="Bahnschrift Light Condensed" pitchFamily="34" charset="0"/>
            </a:endParaRPr>
          </a:p>
          <a:p>
            <a:r>
              <a:rPr lang="en-US" sz="2800" dirty="0" err="1" smtClean="0">
                <a:latin typeface="Bahnschrift Light Condensed" pitchFamily="34" charset="0"/>
              </a:rPr>
              <a:t>Bioetika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sebagai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suatu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ilmu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baru</a:t>
            </a:r>
            <a:r>
              <a:rPr lang="en-US" sz="2800" dirty="0" smtClean="0">
                <a:latin typeface="Bahnschrift Light Condensed" pitchFamily="34" charset="0"/>
              </a:rPr>
              <a:t> yang </a:t>
            </a:r>
            <a:r>
              <a:rPr lang="en-US" sz="2800" dirty="0" err="1" smtClean="0">
                <a:latin typeface="Bahnschrift Light Condensed" pitchFamily="34" charset="0"/>
              </a:rPr>
              <a:t>menggabungkan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pengetahuan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ilmu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hayati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dengan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pengetahuan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tentang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sistem-sistem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nilai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manusiawi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dari</a:t>
            </a:r>
            <a:r>
              <a:rPr lang="en-US" sz="2800" dirty="0" smtClean="0">
                <a:latin typeface="Bahnschrift Light Condensed" pitchFamily="34" charset="0"/>
              </a:rPr>
              <a:t> </a:t>
            </a:r>
            <a:r>
              <a:rPr lang="en-US" sz="2800" dirty="0" err="1" smtClean="0">
                <a:latin typeface="Bahnschrift Light Condensed" pitchFamily="34" charset="0"/>
              </a:rPr>
              <a:t>etika</a:t>
            </a:r>
            <a:r>
              <a:rPr lang="en-US" sz="2800" dirty="0" smtClean="0">
                <a:latin typeface="Bahnschrift Light Condensed" pitchFamily="34" charset="0"/>
              </a:rPr>
              <a:t>. </a:t>
            </a:r>
          </a:p>
          <a:p>
            <a:endParaRPr lang="en-US" dirty="0" smtClean="0"/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dua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kebudayaan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ilmiah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senantiasa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terpisah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memperkuat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memperkaya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lain. Hal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supaya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bangsa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hidup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terakhir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baru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melihat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not only to enrich individual lives but to prolong the survival of the human species in an acceptable form of society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memperkaya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kehidupan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indovidual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memperpanjang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hidupnya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spesies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diterima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096000" y="228600"/>
            <a:ext cx="2590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Pencetus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838200" y="3733800"/>
            <a:ext cx="8305800" cy="2819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err="1" smtClean="0">
                <a:latin typeface="Bahnschrift Light Condensed" pitchFamily="34" charset="0"/>
              </a:rPr>
              <a:t>Jadi</a:t>
            </a:r>
            <a:r>
              <a:rPr lang="en-US" sz="3200" b="1" dirty="0" smtClean="0">
                <a:latin typeface="Bahnschrift Light Condensed" pitchFamily="34" charset="0"/>
              </a:rPr>
              <a:t> :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Bioetika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terkait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dengan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kegiatan</a:t>
            </a:r>
            <a:r>
              <a:rPr lang="en-US" sz="2400" dirty="0" smtClean="0">
                <a:latin typeface="Bahnschrift SemiBold SemiConden" pitchFamily="34" charset="0"/>
              </a:rPr>
              <a:t> yang </a:t>
            </a:r>
            <a:r>
              <a:rPr lang="en-US" sz="2400" dirty="0" err="1" smtClean="0">
                <a:latin typeface="Bahnschrift SemiBold SemiConden" pitchFamily="34" charset="0"/>
              </a:rPr>
              <a:t>mencari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jawab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dan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menawarkan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pemecahan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masalah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dari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konflik</a:t>
            </a:r>
            <a:r>
              <a:rPr lang="en-US" sz="2400" dirty="0" smtClean="0">
                <a:latin typeface="Bahnschrift SemiBold SemiConden" pitchFamily="34" charset="0"/>
              </a:rPr>
              <a:t> moral. </a:t>
            </a:r>
            <a:r>
              <a:rPr lang="en-US" sz="2400" dirty="0" err="1" smtClean="0">
                <a:latin typeface="Bahnschrift SemiBold SemiConden" pitchFamily="34" charset="0"/>
              </a:rPr>
              <a:t>Konflik</a:t>
            </a:r>
            <a:r>
              <a:rPr lang="en-US" sz="2400" dirty="0" smtClean="0">
                <a:latin typeface="Bahnschrift SemiBold SemiConden" pitchFamily="34" charset="0"/>
              </a:rPr>
              <a:t> moral yang </a:t>
            </a:r>
            <a:r>
              <a:rPr lang="en-US" sz="2400" dirty="0" err="1" smtClean="0">
                <a:latin typeface="Bahnschrift SemiBold SemiConden" pitchFamily="34" charset="0"/>
              </a:rPr>
              <a:t>dimaksud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meliputi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konflik</a:t>
            </a:r>
            <a:r>
              <a:rPr lang="en-US" sz="2400" dirty="0" smtClean="0">
                <a:latin typeface="Bahnschrift SemiBold SemiConden" pitchFamily="34" charset="0"/>
              </a:rPr>
              <a:t> yang </a:t>
            </a:r>
            <a:r>
              <a:rPr lang="en-US" sz="2400" dirty="0" err="1" smtClean="0">
                <a:latin typeface="Bahnschrift SemiBold SemiConden" pitchFamily="34" charset="0"/>
              </a:rPr>
              <a:t>timbul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dari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kemajuan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pesat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ilmu-ilmu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pengetahuan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hayati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dan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kedokteran</a:t>
            </a:r>
            <a:r>
              <a:rPr lang="en-US" sz="2400" dirty="0" smtClean="0">
                <a:latin typeface="Bahnschrift SemiBold SemiConden" pitchFamily="34" charset="0"/>
              </a:rPr>
              <a:t>, yang </a:t>
            </a:r>
            <a:r>
              <a:rPr lang="en-US" sz="2400" dirty="0" err="1" smtClean="0">
                <a:latin typeface="Bahnschrift SemiBold SemiConden" pitchFamily="34" charset="0"/>
              </a:rPr>
              <a:t>diikuti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oleh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penerapan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teknologi</a:t>
            </a:r>
            <a:r>
              <a:rPr lang="en-US" sz="2400" dirty="0" smtClean="0">
                <a:latin typeface="Bahnschrift SemiBold SemiConden" pitchFamily="34" charset="0"/>
              </a:rPr>
              <a:t> yang </a:t>
            </a:r>
            <a:r>
              <a:rPr lang="en-US" sz="2400" dirty="0" err="1" smtClean="0">
                <a:latin typeface="Bahnschrift SemiBold SemiConden" pitchFamily="34" charset="0"/>
              </a:rPr>
              <a:t>terkait</a:t>
            </a:r>
            <a:r>
              <a:rPr lang="en-US" sz="2400" dirty="0" smtClean="0">
                <a:latin typeface="Bahnschrift SemiBold SemiConden" pitchFamily="34" charset="0"/>
              </a:rPr>
              <a:t> </a:t>
            </a:r>
            <a:r>
              <a:rPr lang="en-US" sz="2400" dirty="0" err="1" smtClean="0">
                <a:latin typeface="Bahnschrift SemiBold SemiConden" pitchFamily="34" charset="0"/>
              </a:rPr>
              <a:t>dengannya</a:t>
            </a:r>
            <a:r>
              <a:rPr lang="en-US" sz="2400" dirty="0" smtClean="0">
                <a:latin typeface="Bahnschrift SemiBold SemiConden" pitchFamily="34" charset="0"/>
              </a:rPr>
              <a:t>.</a:t>
            </a:r>
            <a:endParaRPr lang="en-US" sz="2400" dirty="0">
              <a:latin typeface="Bahnschrift SemiBold SemiConden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0" y="304800"/>
            <a:ext cx="8305800" cy="228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err="1" smtClean="0"/>
              <a:t>Interdisiplinerilitas</a:t>
            </a:r>
            <a:r>
              <a:rPr lang="en-US" sz="3200" b="1" dirty="0" smtClean="0"/>
              <a:t> -</a:t>
            </a:r>
            <a:r>
              <a:rPr lang="en-US" sz="3200" b="1" dirty="0" err="1" smtClean="0"/>
              <a:t>melibatkan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ilmu</a:t>
            </a:r>
            <a:r>
              <a:rPr lang="en-US" sz="3200" b="1" dirty="0" smtClean="0"/>
              <a:t>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Ciri</a:t>
            </a:r>
            <a:r>
              <a:rPr lang="en-US" sz="2000" dirty="0" smtClean="0"/>
              <a:t>:</a:t>
            </a:r>
          </a:p>
          <a:p>
            <a:pPr marL="342900" indent="-342900">
              <a:buAutoNum type="arabicPeriod"/>
            </a:pPr>
            <a:r>
              <a:rPr lang="en-US" sz="2000" dirty="0" err="1" smtClean="0"/>
              <a:t>Interdisiplinerilitas</a:t>
            </a:r>
            <a:r>
              <a:rPr lang="en-US" sz="2000" dirty="0" smtClean="0"/>
              <a:t> -</a:t>
            </a:r>
            <a:r>
              <a:rPr lang="en-US" sz="2000" dirty="0" err="1" smtClean="0"/>
              <a:t>melibatkan</a:t>
            </a:r>
            <a:r>
              <a:rPr lang="en-US" sz="2000" dirty="0" smtClean="0"/>
              <a:t> </a:t>
            </a:r>
            <a:r>
              <a:rPr lang="en-US" sz="2000" dirty="0" err="1" smtClean="0"/>
              <a:t>ilmu</a:t>
            </a:r>
            <a:r>
              <a:rPr lang="en-US" sz="2000" dirty="0" smtClean="0"/>
              <a:t> </a:t>
            </a:r>
            <a:r>
              <a:rPr lang="en-US" sz="2000" dirty="0" err="1" smtClean="0"/>
              <a:t>biomedis</a:t>
            </a:r>
            <a:r>
              <a:rPr lang="en-US" sz="2000" dirty="0" smtClean="0"/>
              <a:t>, </a:t>
            </a:r>
            <a:r>
              <a:rPr lang="en-US" sz="2000" dirty="0" err="1" smtClean="0"/>
              <a:t>hukum</a:t>
            </a:r>
            <a:r>
              <a:rPr lang="en-US" sz="2000" dirty="0" smtClean="0"/>
              <a:t>, </a:t>
            </a:r>
            <a:r>
              <a:rPr lang="en-US" sz="2000" dirty="0" err="1" smtClean="0"/>
              <a:t>ilmu</a:t>
            </a:r>
            <a:r>
              <a:rPr lang="en-US" sz="2000" dirty="0" smtClean="0"/>
              <a:t> </a:t>
            </a:r>
            <a:r>
              <a:rPr lang="en-US" sz="2000" dirty="0" err="1" smtClean="0"/>
              <a:t>sosial</a:t>
            </a:r>
            <a:r>
              <a:rPr lang="en-US" sz="2000" dirty="0" smtClean="0"/>
              <a:t>, </a:t>
            </a:r>
            <a:r>
              <a:rPr lang="en-US" sz="2000" dirty="0" err="1" smtClean="0"/>
              <a:t>teologi</a:t>
            </a:r>
            <a:r>
              <a:rPr lang="en-US" sz="2000" dirty="0" smtClean="0"/>
              <a:t>, </a:t>
            </a:r>
            <a:r>
              <a:rPr lang="en-US" sz="2000" dirty="0" err="1" smtClean="0"/>
              <a:t>dll</a:t>
            </a:r>
            <a:r>
              <a:rPr lang="en-US" sz="2000" dirty="0" smtClean="0"/>
              <a:t>.</a:t>
            </a:r>
          </a:p>
          <a:p>
            <a:pPr marL="342900" indent="-342900">
              <a:buAutoNum type="arabicPeriod"/>
            </a:pPr>
            <a:r>
              <a:rPr lang="en-US" sz="2000" dirty="0" err="1" smtClean="0"/>
              <a:t>Internasionalisasi</a:t>
            </a:r>
            <a:r>
              <a:rPr lang="en-US" sz="2000" dirty="0" smtClean="0"/>
              <a:t> –problem-problem </a:t>
            </a:r>
            <a:r>
              <a:rPr lang="en-US" sz="2000" dirty="0" err="1" smtClean="0"/>
              <a:t>etis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ditimbulkan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perkembangan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ilmu-ilmu</a:t>
            </a:r>
            <a:r>
              <a:rPr lang="en-US" sz="2000" dirty="0" smtClean="0"/>
              <a:t> </a:t>
            </a:r>
            <a:r>
              <a:rPr lang="en-US" sz="2000" dirty="0" err="1" smtClean="0"/>
              <a:t>hayati</a:t>
            </a:r>
            <a:r>
              <a:rPr lang="en-US" sz="2000" dirty="0" smtClean="0"/>
              <a:t> </a:t>
            </a:r>
            <a:r>
              <a:rPr lang="en-US" sz="2000" dirty="0" err="1" smtClean="0"/>
              <a:t>bersifat</a:t>
            </a:r>
            <a:r>
              <a:rPr lang="en-US" sz="2000" dirty="0" smtClean="0"/>
              <a:t> </a:t>
            </a:r>
            <a:r>
              <a:rPr lang="en-US" sz="2000" dirty="0" err="1" smtClean="0"/>
              <a:t>internasional</a:t>
            </a:r>
            <a:r>
              <a:rPr lang="en-US" sz="2000" dirty="0" smtClean="0"/>
              <a:t> </a:t>
            </a:r>
          </a:p>
          <a:p>
            <a:pPr marL="342900" indent="-342900">
              <a:buAutoNum type="arabicPeriod"/>
            </a:pPr>
            <a:r>
              <a:rPr lang="en-US" sz="2000" dirty="0" err="1" smtClean="0"/>
              <a:t>Plularisme</a:t>
            </a:r>
            <a:r>
              <a:rPr lang="en-US" sz="2000" dirty="0" smtClean="0"/>
              <a:t> -</a:t>
            </a:r>
            <a:r>
              <a:rPr lang="en-US" sz="2000" dirty="0" err="1" smtClean="0"/>
              <a:t>banyak</a:t>
            </a:r>
            <a:r>
              <a:rPr lang="en-US" sz="2000" dirty="0" smtClean="0"/>
              <a:t> </a:t>
            </a:r>
            <a:r>
              <a:rPr lang="en-US" sz="2000" dirty="0" err="1" smtClean="0"/>
              <a:t>golongan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pandangan</a:t>
            </a:r>
            <a:r>
              <a:rPr lang="en-US" sz="2000" dirty="0" smtClean="0"/>
              <a:t> </a:t>
            </a:r>
            <a:r>
              <a:rPr lang="en-US" sz="2000" dirty="0" err="1" smtClean="0"/>
              <a:t>diikutsertakan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1973, </a:t>
            </a:r>
            <a:r>
              <a:rPr lang="en-US" dirty="0" err="1" smtClean="0"/>
              <a:t>pertama</a:t>
            </a:r>
            <a:r>
              <a:rPr lang="en-US" dirty="0" smtClean="0"/>
              <a:t> kali gen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diklon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1974, </a:t>
            </a:r>
            <a:r>
              <a:rPr lang="en-US" dirty="0" err="1" smtClean="0"/>
              <a:t>ekspresi</a:t>
            </a:r>
            <a:r>
              <a:rPr lang="en-US" dirty="0" smtClean="0"/>
              <a:t> gen </a:t>
            </a:r>
            <a:r>
              <a:rPr lang="en-US" dirty="0" err="1" smtClean="0"/>
              <a:t>terklon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jasad</a:t>
            </a:r>
            <a:r>
              <a:rPr lang="en-US" dirty="0" smtClean="0"/>
              <a:t> lain </a:t>
            </a:r>
          </a:p>
          <a:p>
            <a:r>
              <a:rPr lang="en-US" dirty="0" smtClean="0"/>
              <a:t>1975, </a:t>
            </a:r>
            <a:r>
              <a:rPr lang="en-US" dirty="0" err="1" smtClean="0"/>
              <a:t>antibodi</a:t>
            </a:r>
            <a:r>
              <a:rPr lang="en-US" dirty="0" smtClean="0"/>
              <a:t> </a:t>
            </a:r>
            <a:r>
              <a:rPr lang="en-US" dirty="0" err="1" smtClean="0"/>
              <a:t>monoklonal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hibridoma</a:t>
            </a:r>
            <a:r>
              <a:rPr lang="en-US" dirty="0" smtClean="0"/>
              <a:t> (</a:t>
            </a:r>
            <a:r>
              <a:rPr lang="en-US" dirty="0" err="1" smtClean="0"/>
              <a:t>Antibodi</a:t>
            </a:r>
            <a:r>
              <a:rPr lang="en-US" dirty="0" smtClean="0"/>
              <a:t> </a:t>
            </a:r>
            <a:r>
              <a:rPr lang="en-US" dirty="0" err="1" smtClean="0"/>
              <a:t>monoklonal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diagnostik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antibodi</a:t>
            </a:r>
            <a:endParaRPr lang="en-US" dirty="0" smtClean="0"/>
          </a:p>
          <a:p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genetika</a:t>
            </a:r>
            <a:r>
              <a:rPr lang="en-US" dirty="0" smtClean="0"/>
              <a:t> </a:t>
            </a:r>
            <a:r>
              <a:rPr lang="en-US" dirty="0" err="1" smtClean="0"/>
              <a:t>Vaksin</a:t>
            </a:r>
            <a:r>
              <a:rPr lang="en-US" dirty="0" smtClean="0"/>
              <a:t> </a:t>
            </a:r>
            <a:r>
              <a:rPr lang="en-US" dirty="0" err="1" smtClean="0"/>
              <a:t>artifisial</a:t>
            </a:r>
            <a:r>
              <a:rPr lang="en-US" dirty="0" smtClean="0"/>
              <a:t> Insulin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khamir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57200" y="685800"/>
            <a:ext cx="8305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Bioteknologi</a:t>
            </a:r>
            <a:r>
              <a:rPr lang="en-US" dirty="0" smtClean="0"/>
              <a:t> Modern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57200" y="2286000"/>
            <a:ext cx="8305800" cy="441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odoni MT" pitchFamily="18" charset="0"/>
              </a:rPr>
              <a:t>Di </a:t>
            </a:r>
            <a:r>
              <a:rPr lang="en-US" sz="4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odoni MT" pitchFamily="18" charset="0"/>
              </a:rPr>
              <a:t>bidang</a:t>
            </a:r>
            <a:r>
              <a:rPr lang="en-US" sz="4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odoni MT" pitchFamily="18" charset="0"/>
              </a:rPr>
              <a:t> </a:t>
            </a:r>
            <a:r>
              <a:rPr lang="en-US" sz="4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odoni MT" pitchFamily="18" charset="0"/>
              </a:rPr>
              <a:t>pertanian</a:t>
            </a:r>
            <a:r>
              <a:rPr lang="en-US" sz="4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odoni MT" pitchFamily="18" charset="0"/>
              </a:rPr>
              <a:t> </a:t>
            </a:r>
            <a:r>
              <a:rPr lang="en-US" sz="2800" dirty="0" smtClean="0">
                <a:latin typeface="Bodoni MT" pitchFamily="18" charset="0"/>
              </a:rPr>
              <a:t>: </a:t>
            </a:r>
            <a:r>
              <a:rPr lang="en-US" sz="2800" dirty="0" err="1" smtClean="0">
                <a:latin typeface="Bodoni MT" pitchFamily="18" charset="0"/>
              </a:rPr>
              <a:t>kapas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transgenik</a:t>
            </a:r>
            <a:r>
              <a:rPr lang="en-US" sz="2800" dirty="0" smtClean="0">
                <a:latin typeface="Bodoni MT" pitchFamily="18" charset="0"/>
              </a:rPr>
              <a:t>, </a:t>
            </a:r>
            <a:r>
              <a:rPr lang="en-US" sz="2800" dirty="0" err="1" smtClean="0">
                <a:latin typeface="Bodoni MT" pitchFamily="18" charset="0"/>
              </a:rPr>
              <a:t>jagung</a:t>
            </a:r>
            <a:r>
              <a:rPr lang="en-US" sz="2800" dirty="0" smtClean="0">
                <a:latin typeface="Bodoni MT" pitchFamily="18" charset="0"/>
              </a:rPr>
              <a:t>, </a:t>
            </a:r>
            <a:r>
              <a:rPr lang="en-US" sz="2800" dirty="0" err="1" smtClean="0">
                <a:latin typeface="Bodoni MT" pitchFamily="18" charset="0"/>
              </a:rPr>
              <a:t>buah-buahan</a:t>
            </a:r>
            <a:r>
              <a:rPr lang="en-US" sz="2800" dirty="0" smtClean="0">
                <a:latin typeface="Bodoni MT" pitchFamily="18" charset="0"/>
              </a:rPr>
              <a:t> (</a:t>
            </a:r>
            <a:r>
              <a:rPr lang="en-US" sz="2800" dirty="0" err="1" smtClean="0">
                <a:latin typeface="Bodoni MT" pitchFamily="18" charset="0"/>
              </a:rPr>
              <a:t>seperti</a:t>
            </a:r>
            <a:r>
              <a:rPr lang="en-US" sz="2800" dirty="0" smtClean="0">
                <a:latin typeface="Bodoni MT" pitchFamily="18" charset="0"/>
              </a:rPr>
              <a:t> durian Bangkok), </a:t>
            </a:r>
            <a:r>
              <a:rPr lang="en-US" sz="2800" dirty="0" err="1" smtClean="0">
                <a:latin typeface="Bodoni MT" pitchFamily="18" charset="0"/>
              </a:rPr>
              <a:t>Bunga</a:t>
            </a:r>
            <a:r>
              <a:rPr lang="en-US" sz="2800" dirty="0" smtClean="0">
                <a:latin typeface="Bodoni MT" pitchFamily="18" charset="0"/>
              </a:rPr>
              <a:t> (</a:t>
            </a:r>
            <a:r>
              <a:rPr lang="en-US" sz="2800" dirty="0" err="1" smtClean="0">
                <a:latin typeface="Bodoni MT" pitchFamily="18" charset="0"/>
              </a:rPr>
              <a:t>misalnya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bunga</a:t>
            </a:r>
            <a:r>
              <a:rPr lang="en-US" sz="2800" dirty="0" smtClean="0">
                <a:latin typeface="Bodoni MT" pitchFamily="18" charset="0"/>
              </a:rPr>
              <a:t> tulip yang </a:t>
            </a:r>
            <a:r>
              <a:rPr lang="en-US" sz="2800" dirty="0" err="1" smtClean="0">
                <a:latin typeface="Bodoni MT" pitchFamily="18" charset="0"/>
              </a:rPr>
              <a:t>berwarna-warni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di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Jepang</a:t>
            </a:r>
            <a:r>
              <a:rPr lang="en-US" sz="2800" dirty="0" smtClean="0">
                <a:latin typeface="Bodoni MT" pitchFamily="18" charset="0"/>
              </a:rPr>
              <a:t>), </a:t>
            </a:r>
            <a:r>
              <a:rPr lang="en-US" sz="2800" dirty="0" err="1" smtClean="0">
                <a:latin typeface="Bodoni MT" pitchFamily="18" charset="0"/>
              </a:rPr>
              <a:t>dan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hampir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semua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tanaman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dapat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dilakukan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rekayasa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genetika</a:t>
            </a:r>
            <a:r>
              <a:rPr lang="en-US" sz="2800" dirty="0" smtClean="0">
                <a:latin typeface="Bodoni MT" pitchFamily="18" charset="0"/>
              </a:rPr>
              <a:t>. </a:t>
            </a:r>
            <a:br>
              <a:rPr lang="en-US" sz="2800" dirty="0" smtClean="0">
                <a:latin typeface="Bodoni MT" pitchFamily="18" charset="0"/>
              </a:rPr>
            </a:br>
            <a:endParaRPr lang="en-US" sz="2800" dirty="0" smtClean="0">
              <a:latin typeface="Bodoni MT" pitchFamily="18" charset="0"/>
            </a:endParaRPr>
          </a:p>
          <a:p>
            <a:r>
              <a:rPr lang="en-US" sz="2800" dirty="0" smtClean="0">
                <a:latin typeface="Bodoni MT" pitchFamily="18" charset="0"/>
              </a:rPr>
              <a:t>Negara-</a:t>
            </a:r>
            <a:r>
              <a:rPr lang="en-US" sz="2800" dirty="0" err="1" smtClean="0">
                <a:latin typeface="Bodoni MT" pitchFamily="18" charset="0"/>
              </a:rPr>
              <a:t>negara</a:t>
            </a:r>
            <a:r>
              <a:rPr lang="en-US" sz="2800" dirty="0" smtClean="0">
                <a:latin typeface="Bodoni MT" pitchFamily="18" charset="0"/>
              </a:rPr>
              <a:t> lain yang </a:t>
            </a:r>
            <a:r>
              <a:rPr lang="en-US" sz="2800" dirty="0" err="1" smtClean="0">
                <a:latin typeface="Bodoni MT" pitchFamily="18" charset="0"/>
              </a:rPr>
              <a:t>telah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berkutat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dengan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bioteknologi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justru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menggunakan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tanaman</a:t>
            </a:r>
            <a:r>
              <a:rPr lang="en-US" sz="2800" dirty="0" smtClean="0">
                <a:latin typeface="Bodoni MT" pitchFamily="18" charset="0"/>
              </a:rPr>
              <a:t> Indonesia </a:t>
            </a:r>
            <a:r>
              <a:rPr lang="en-US" sz="2800" dirty="0" err="1" smtClean="0">
                <a:latin typeface="Bodoni MT" pitchFamily="18" charset="0"/>
              </a:rPr>
              <a:t>sebagai</a:t>
            </a:r>
            <a:r>
              <a:rPr lang="en-US" sz="2800" dirty="0" smtClean="0">
                <a:latin typeface="Bodoni MT" pitchFamily="18" charset="0"/>
              </a:rPr>
              <a:t> plasma </a:t>
            </a:r>
            <a:r>
              <a:rPr lang="en-US" sz="2800" dirty="0" err="1" smtClean="0">
                <a:latin typeface="Bodoni MT" pitchFamily="18" charset="0"/>
              </a:rPr>
              <a:t>nutfah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mereka</a:t>
            </a:r>
            <a:r>
              <a:rPr lang="en-US" sz="2800" dirty="0" smtClean="0">
                <a:latin typeface="Bodoni MT" pitchFamily="18" charset="0"/>
              </a:rPr>
              <a:t>, </a:t>
            </a:r>
            <a:r>
              <a:rPr lang="en-US" sz="2800" dirty="0" err="1" smtClean="0">
                <a:latin typeface="Bodoni MT" pitchFamily="18" charset="0"/>
              </a:rPr>
              <a:t>seperti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contohnya</a:t>
            </a:r>
            <a:r>
              <a:rPr lang="en-US" sz="2800" dirty="0" smtClean="0">
                <a:latin typeface="Bodoni MT" pitchFamily="18" charset="0"/>
              </a:rPr>
              <a:t> durian Bangkok, </a:t>
            </a:r>
            <a:r>
              <a:rPr lang="en-US" sz="2800" dirty="0" err="1" smtClean="0">
                <a:latin typeface="Bodoni MT" pitchFamily="18" charset="0"/>
              </a:rPr>
              <a:t>dan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nangka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kuning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di</a:t>
            </a:r>
            <a:r>
              <a:rPr lang="en-US" sz="2800" dirty="0" smtClean="0">
                <a:latin typeface="Bodoni MT" pitchFamily="18" charset="0"/>
              </a:rPr>
              <a:t> </a:t>
            </a:r>
            <a:r>
              <a:rPr lang="en-US" sz="2800" dirty="0" err="1" smtClean="0">
                <a:latin typeface="Bodoni MT" pitchFamily="18" charset="0"/>
              </a:rPr>
              <a:t>Amerika</a:t>
            </a:r>
            <a:r>
              <a:rPr lang="en-US" sz="2800" dirty="0" smtClean="0">
                <a:latin typeface="Bodoni MT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304800"/>
            <a:ext cx="8153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 smtClean="0"/>
              <a:t>Perkembangan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Bioteknologi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Bidang</a:t>
            </a:r>
            <a:r>
              <a:rPr lang="en-US" sz="2400" dirty="0" smtClean="0"/>
              <a:t>: </a:t>
            </a:r>
            <a:r>
              <a:rPr lang="en-US" sz="2400" dirty="0" err="1" smtClean="0"/>
              <a:t>Pertanian</a:t>
            </a:r>
            <a:r>
              <a:rPr lang="en-US" sz="2400" dirty="0" smtClean="0"/>
              <a:t>, </a:t>
            </a:r>
            <a:r>
              <a:rPr lang="en-US" sz="2400" dirty="0" err="1" smtClean="0"/>
              <a:t>Peternakan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Kesehatan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>
                <a:sym typeface="Wingdings" pitchFamily="2" charset="2"/>
              </a:rPr>
              <a:t>untuk</a:t>
            </a:r>
            <a:r>
              <a:rPr lang="en-US" sz="2400" dirty="0" smtClean="0">
                <a:sym typeface="Wingdings" pitchFamily="2" charset="2"/>
              </a:rPr>
              <a:t> survival </a:t>
            </a:r>
            <a:r>
              <a:rPr lang="en-US" sz="2400" dirty="0" err="1" smtClean="0">
                <a:sym typeface="Wingdings" pitchFamily="2" charset="2"/>
              </a:rPr>
              <a:t>dalam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kehidupan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457200"/>
            <a:ext cx="82296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Di </a:t>
            </a:r>
            <a:r>
              <a:rPr lang="en-US" sz="36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bidang</a:t>
            </a:r>
            <a:r>
              <a:rPr lang="en-US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peternakan</a:t>
            </a:r>
            <a:r>
              <a:rPr lang="en-US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US" sz="2000" dirty="0" err="1" smtClean="0"/>
              <a:t>kloning</a:t>
            </a:r>
            <a:r>
              <a:rPr lang="en-US" sz="2000" dirty="0" smtClean="0"/>
              <a:t> (yang </a:t>
            </a:r>
            <a:r>
              <a:rPr lang="en-US" sz="2000" dirty="0" err="1" smtClean="0"/>
              <a:t>terkenal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domba</a:t>
            </a:r>
            <a:r>
              <a:rPr lang="en-US" sz="2000" dirty="0" smtClean="0"/>
              <a:t> Dolly),</a:t>
            </a:r>
          </a:p>
          <a:p>
            <a:pPr>
              <a:buFontTx/>
              <a:buChar char="-"/>
            </a:pPr>
            <a:r>
              <a:rPr lang="en-US" sz="2000" dirty="0" smtClean="0"/>
              <a:t> </a:t>
            </a:r>
            <a:r>
              <a:rPr lang="en-US" sz="2000" dirty="0" err="1" smtClean="0"/>
              <a:t>inseminasi</a:t>
            </a:r>
            <a:r>
              <a:rPr lang="en-US" sz="2000" dirty="0" smtClean="0"/>
              <a:t> </a:t>
            </a:r>
            <a:r>
              <a:rPr lang="en-US" sz="2000" dirty="0" err="1" smtClean="0"/>
              <a:t>buatan</a:t>
            </a:r>
            <a:r>
              <a:rPr lang="en-US" sz="2000" dirty="0" smtClean="0"/>
              <a:t> (</a:t>
            </a:r>
            <a:r>
              <a:rPr lang="en-US" sz="2000" dirty="0" err="1" smtClean="0"/>
              <a:t>peternakan</a:t>
            </a:r>
            <a:r>
              <a:rPr lang="en-US" sz="2000" dirty="0" smtClean="0"/>
              <a:t> </a:t>
            </a:r>
            <a:r>
              <a:rPr lang="en-US" sz="2000" dirty="0" err="1" smtClean="0"/>
              <a:t>sapi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Lembang</a:t>
            </a:r>
            <a:r>
              <a:rPr lang="en-US" sz="2000" dirty="0" smtClean="0"/>
              <a:t> </a:t>
            </a:r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menggunakannya</a:t>
            </a:r>
            <a:r>
              <a:rPr lang="en-US" sz="2000" dirty="0" smtClean="0"/>
              <a:t>),</a:t>
            </a:r>
          </a:p>
          <a:p>
            <a:pPr>
              <a:buFontTx/>
              <a:buChar char="-"/>
            </a:pPr>
            <a:r>
              <a:rPr lang="en-US" sz="2000" dirty="0" smtClean="0"/>
              <a:t> </a:t>
            </a:r>
            <a:r>
              <a:rPr lang="en-US" sz="2000" dirty="0" err="1" smtClean="0"/>
              <a:t>fertilisasi</a:t>
            </a:r>
            <a:r>
              <a:rPr lang="en-US" sz="2000" dirty="0" smtClean="0"/>
              <a:t> in vitro (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berkembang</a:t>
            </a:r>
            <a:r>
              <a:rPr lang="en-US" sz="2000" dirty="0" smtClean="0"/>
              <a:t> </a:t>
            </a:r>
            <a:r>
              <a:rPr lang="en-US" sz="2000" dirty="0" err="1" smtClean="0"/>
              <a:t>pesat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berhasil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riset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    </a:t>
            </a:r>
          </a:p>
          <a:p>
            <a:r>
              <a:rPr lang="en-US" sz="2000" dirty="0" smtClean="0"/>
              <a:t>   </a:t>
            </a:r>
            <a:r>
              <a:rPr lang="en-US" sz="2000" dirty="0" err="1" smtClean="0"/>
              <a:t>kelinci</a:t>
            </a:r>
            <a:r>
              <a:rPr lang="en-US" sz="2000" dirty="0" smtClean="0"/>
              <a:t>,     </a:t>
            </a:r>
            <a:r>
              <a:rPr lang="en-US" sz="2000" dirty="0" err="1" smtClean="0"/>
              <a:t>mencit</a:t>
            </a:r>
            <a:r>
              <a:rPr lang="en-US" sz="2000" dirty="0" smtClean="0"/>
              <a:t>, </a:t>
            </a:r>
            <a:r>
              <a:rPr lang="en-US" sz="2000" dirty="0" err="1" smtClean="0"/>
              <a:t>sapi</a:t>
            </a:r>
            <a:r>
              <a:rPr lang="en-US" sz="2000" dirty="0" smtClean="0"/>
              <a:t>, </a:t>
            </a:r>
            <a:r>
              <a:rPr lang="en-US" sz="2000" dirty="0" err="1" smtClean="0"/>
              <a:t>babi</a:t>
            </a:r>
            <a:r>
              <a:rPr lang="en-US" sz="2000" dirty="0" smtClean="0"/>
              <a:t>, </a:t>
            </a:r>
            <a:r>
              <a:rPr lang="en-US" sz="2000" dirty="0" err="1" smtClean="0"/>
              <a:t>domba</a:t>
            </a:r>
            <a:r>
              <a:rPr lang="en-US" sz="2000" dirty="0" smtClean="0"/>
              <a:t>, </a:t>
            </a:r>
            <a:r>
              <a:rPr lang="en-US" sz="2000" dirty="0" err="1" smtClean="0"/>
              <a:t>sampai</a:t>
            </a:r>
            <a:r>
              <a:rPr lang="en-US" sz="2000" dirty="0" smtClean="0"/>
              <a:t> </a:t>
            </a:r>
            <a:r>
              <a:rPr lang="en-US" sz="2000" dirty="0" err="1" smtClean="0"/>
              <a:t>manusia</a:t>
            </a:r>
            <a:r>
              <a:rPr lang="en-US" sz="2000" dirty="0" smtClean="0"/>
              <a:t>),</a:t>
            </a:r>
          </a:p>
          <a:p>
            <a:pPr>
              <a:buFontTx/>
              <a:buChar char="-"/>
            </a:pPr>
            <a:r>
              <a:rPr lang="en-US" sz="2000" dirty="0" smtClean="0"/>
              <a:t> splitting (yang </a:t>
            </a:r>
            <a:r>
              <a:rPr lang="en-US" sz="2000" dirty="0" err="1" smtClean="0"/>
              <a:t>mampu</a:t>
            </a:r>
            <a:r>
              <a:rPr lang="en-US" sz="2000" dirty="0" smtClean="0"/>
              <a:t> </a:t>
            </a:r>
            <a:r>
              <a:rPr lang="en-US" sz="2000" dirty="0" err="1" smtClean="0"/>
              <a:t>menghasilkan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  <a:r>
              <a:rPr lang="en-US" sz="2000" dirty="0" err="1" smtClean="0"/>
              <a:t>kembar</a:t>
            </a:r>
            <a:r>
              <a:rPr lang="en-US" sz="2000" dirty="0" smtClean="0"/>
              <a:t> </a:t>
            </a:r>
            <a:r>
              <a:rPr lang="en-US" sz="2000" dirty="0" err="1" smtClean="0"/>
              <a:t>identik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domba</a:t>
            </a:r>
            <a:r>
              <a:rPr lang="en-US" sz="2000" dirty="0" smtClean="0"/>
              <a:t>, </a:t>
            </a:r>
            <a:r>
              <a:rPr lang="en-US" sz="2000" dirty="0" err="1" smtClean="0"/>
              <a:t>sapi</a:t>
            </a:r>
            <a:r>
              <a:rPr lang="en-US" sz="2000" dirty="0" smtClean="0"/>
              <a:t>, </a:t>
            </a:r>
          </a:p>
          <a:p>
            <a:r>
              <a:rPr lang="en-US" sz="2000" dirty="0" smtClean="0"/>
              <a:t>   </a:t>
            </a:r>
            <a:r>
              <a:rPr lang="en-US" sz="2000" dirty="0" err="1" smtClean="0"/>
              <a:t>babi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kuda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masih</a:t>
            </a:r>
            <a:r>
              <a:rPr lang="en-US" sz="2000" dirty="0" smtClean="0"/>
              <a:t> </a:t>
            </a:r>
            <a:r>
              <a:rPr lang="en-US" sz="2000" dirty="0" err="1" smtClean="0"/>
              <a:t>banyak</a:t>
            </a:r>
            <a:r>
              <a:rPr lang="en-US" sz="2000" dirty="0" smtClean="0"/>
              <a:t> </a:t>
            </a:r>
            <a:r>
              <a:rPr lang="en-US" sz="2000" dirty="0" err="1" smtClean="0"/>
              <a:t>lagi</a:t>
            </a:r>
            <a:r>
              <a:rPr lang="en-US" sz="2000" dirty="0" smtClean="0"/>
              <a:t>).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3886200"/>
            <a:ext cx="8305800" cy="251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Indonesia: </a:t>
            </a:r>
          </a:p>
          <a:p>
            <a:r>
              <a:rPr lang="en-US" sz="2400" dirty="0" err="1" smtClean="0"/>
              <a:t>babi</a:t>
            </a:r>
            <a:r>
              <a:rPr lang="en-US" sz="2400" dirty="0" smtClean="0"/>
              <a:t> </a:t>
            </a:r>
            <a:r>
              <a:rPr lang="en-US" sz="2400" dirty="0" err="1" smtClean="0"/>
              <a:t>transgenik</a:t>
            </a:r>
            <a:r>
              <a:rPr lang="en-US" sz="2400" dirty="0" smtClean="0"/>
              <a:t>,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Dr. </a:t>
            </a:r>
            <a:r>
              <a:rPr lang="en-US" sz="2400" dirty="0" err="1" smtClean="0"/>
              <a:t>Muladno</a:t>
            </a:r>
            <a:r>
              <a:rPr lang="en-US" sz="2400" dirty="0" smtClean="0"/>
              <a:t> </a:t>
            </a:r>
            <a:r>
              <a:rPr lang="en-US" sz="2400" dirty="0" err="1" smtClean="0"/>
              <a:t>bersama</a:t>
            </a:r>
            <a:r>
              <a:rPr lang="en-US" sz="2400" dirty="0" smtClean="0"/>
              <a:t> </a:t>
            </a:r>
            <a:r>
              <a:rPr lang="en-US" sz="2400" dirty="0" err="1" smtClean="0"/>
              <a:t>teman-temannya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Institut</a:t>
            </a:r>
            <a:r>
              <a:rPr lang="en-US" sz="2400" dirty="0" smtClean="0"/>
              <a:t> </a:t>
            </a:r>
            <a:r>
              <a:rPr lang="en-US" sz="2400" dirty="0" err="1" smtClean="0"/>
              <a:t>Pertanian</a:t>
            </a:r>
            <a:r>
              <a:rPr lang="en-US" sz="2400" dirty="0" smtClean="0"/>
              <a:t> Bogor (IPB).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sudah</a:t>
            </a:r>
            <a:r>
              <a:rPr lang="en-US" sz="2400" dirty="0" smtClean="0"/>
              <a:t> </a:t>
            </a:r>
            <a:r>
              <a:rPr lang="en-US" sz="2400" dirty="0" err="1" smtClean="0"/>
              <a:t>berhasil</a:t>
            </a:r>
            <a:r>
              <a:rPr lang="en-US" sz="2400" dirty="0" smtClean="0"/>
              <a:t> </a:t>
            </a:r>
            <a:r>
              <a:rPr lang="en-US" sz="2400" dirty="0" err="1" smtClean="0"/>
              <a:t>memproduksi</a:t>
            </a:r>
            <a:r>
              <a:rPr lang="en-US" sz="2400" dirty="0" smtClean="0"/>
              <a:t> hemoglobin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sebanyak</a:t>
            </a:r>
            <a:r>
              <a:rPr lang="en-US" sz="2400" dirty="0" smtClean="0"/>
              <a:t> 10-15% </a:t>
            </a:r>
            <a:r>
              <a:rPr lang="en-US" sz="2400" dirty="0" err="1" smtClean="0"/>
              <a:t>dari</a:t>
            </a:r>
            <a:r>
              <a:rPr lang="en-US" sz="2400" dirty="0" smtClean="0"/>
              <a:t> total hemoglobin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selain</a:t>
            </a:r>
            <a:r>
              <a:rPr lang="en-US" sz="2400" dirty="0" smtClean="0"/>
              <a:t> </a:t>
            </a:r>
            <a:r>
              <a:rPr lang="en-US" sz="2400" dirty="0" err="1" smtClean="0"/>
              <a:t>beberapa</a:t>
            </a:r>
            <a:r>
              <a:rPr lang="en-US" sz="2400" dirty="0" smtClean="0"/>
              <a:t> organ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babi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dicangkokkan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tubuh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"</a:t>
            </a:r>
            <a:r>
              <a:rPr lang="en-US" sz="2400" dirty="0" err="1" smtClean="0"/>
              <a:t>kemiripannya</a:t>
            </a:r>
            <a:r>
              <a:rPr lang="en-US" dirty="0" smtClean="0"/>
              <a:t>"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Bioteknologi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dibidang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kesehatan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/>
              <a:buChar char="à"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pengubahan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gen-gen yang </a:t>
            </a:r>
            <a:r>
              <a:rPr lang="en-US" dirty="0" err="1" smtClean="0"/>
              <a:t>termutasi</a:t>
            </a:r>
            <a:r>
              <a:rPr lang="en-US" dirty="0" smtClean="0"/>
              <a:t>. </a:t>
            </a:r>
          </a:p>
          <a:p>
            <a:pPr>
              <a:buFont typeface="Wingdings"/>
              <a:buChar char="à"/>
            </a:pPr>
            <a:endParaRPr lang="en-US" dirty="0" smtClean="0"/>
          </a:p>
          <a:p>
            <a:pPr>
              <a:buFont typeface="Wingdings"/>
              <a:buChar char="à"/>
            </a:pP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hormon</a:t>
            </a:r>
            <a:r>
              <a:rPr lang="en-US" dirty="0" smtClean="0"/>
              <a:t> insulin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pengidap</a:t>
            </a:r>
            <a:r>
              <a:rPr lang="en-US" dirty="0" smtClean="0"/>
              <a:t> diabetes mellitus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pra-Implantasi</a:t>
            </a:r>
            <a:r>
              <a:rPr lang="en-US" dirty="0" smtClean="0"/>
              <a:t> </a:t>
            </a:r>
            <a:r>
              <a:rPr lang="en-US" dirty="0" err="1" smtClean="0"/>
              <a:t>Genetik</a:t>
            </a:r>
            <a:r>
              <a:rPr lang="en-US" dirty="0" smtClean="0"/>
              <a:t> Diagnosis yang </a:t>
            </a:r>
            <a:r>
              <a:rPr lang="en-US" dirty="0" err="1" smtClean="0"/>
              <a:t>memungkinkan</a:t>
            </a:r>
            <a:r>
              <a:rPr lang="en-US" dirty="0" smtClean="0"/>
              <a:t> stem cells </a:t>
            </a:r>
            <a:r>
              <a:rPr lang="en-US" dirty="0" err="1" smtClean="0"/>
              <a:t>memproduksi</a:t>
            </a:r>
            <a:r>
              <a:rPr lang="en-US" dirty="0" smtClean="0"/>
              <a:t> </a:t>
            </a:r>
            <a:r>
              <a:rPr lang="en-US" dirty="0" err="1" smtClean="0"/>
              <a:t>sel-sel</a:t>
            </a:r>
            <a:r>
              <a:rPr lang="en-US" dirty="0" smtClean="0"/>
              <a:t> yang </a:t>
            </a:r>
            <a:r>
              <a:rPr lang="en-US" dirty="0" err="1" smtClean="0"/>
              <a:t>diacu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. </a:t>
            </a:r>
          </a:p>
          <a:p>
            <a:pPr>
              <a:buFont typeface="Wingdings"/>
              <a:buChar char="à"/>
            </a:pPr>
            <a:endParaRPr lang="en-US" dirty="0" smtClean="0"/>
          </a:p>
          <a:p>
            <a:pPr>
              <a:buFont typeface="Wingdings"/>
              <a:buChar char="à"/>
            </a:pPr>
            <a:r>
              <a:rPr lang="en-US" dirty="0" err="1" smtClean="0"/>
              <a:t>Kasus</a:t>
            </a:r>
            <a:r>
              <a:rPr lang="en-US" dirty="0" smtClean="0"/>
              <a:t> Molly, </a:t>
            </a:r>
            <a:r>
              <a:rPr lang="en-US" dirty="0" err="1" smtClean="0"/>
              <a:t>gadis</a:t>
            </a:r>
            <a:r>
              <a:rPr lang="en-US" dirty="0" smtClean="0"/>
              <a:t> </a:t>
            </a:r>
            <a:r>
              <a:rPr lang="en-US" dirty="0" err="1" smtClean="0"/>
              <a:t>berusia</a:t>
            </a:r>
            <a:r>
              <a:rPr lang="en-US" dirty="0" smtClean="0"/>
              <a:t> 6 </a:t>
            </a:r>
            <a:r>
              <a:rPr lang="en-US" dirty="0" err="1" smtClean="0"/>
              <a:t>tahun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tuanya</a:t>
            </a:r>
            <a:r>
              <a:rPr lang="en-US" dirty="0" smtClean="0"/>
              <a:t> </a:t>
            </a:r>
            <a:r>
              <a:rPr lang="en-US" dirty="0" err="1" smtClean="0"/>
              <a:t>menginginkan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aman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menyembuhkan</a:t>
            </a:r>
            <a:r>
              <a:rPr lang="en-US" dirty="0" smtClean="0"/>
              <a:t> </a:t>
            </a:r>
            <a:r>
              <a:rPr lang="en-US" dirty="0" err="1" smtClean="0"/>
              <a:t>putrinya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leukimia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memacu</a:t>
            </a:r>
            <a:r>
              <a:rPr lang="en-US" dirty="0" smtClean="0"/>
              <a:t> </a:t>
            </a:r>
            <a:r>
              <a:rPr lang="en-US" dirty="0" err="1" smtClean="0"/>
              <a:t>sumsum</a:t>
            </a:r>
            <a:r>
              <a:rPr lang="en-US" dirty="0" smtClean="0"/>
              <a:t> </a:t>
            </a:r>
            <a:r>
              <a:rPr lang="en-US" dirty="0" err="1" smtClean="0"/>
              <a:t>tulang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1292</Words>
  <Application>Microsoft Office PowerPoint</Application>
  <PresentationFormat>On-screen Show (4:3)</PresentationFormat>
  <Paragraphs>124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BIOETIKA</vt:lpstr>
      <vt:lpstr>Slide 2</vt:lpstr>
      <vt:lpstr>Slide 3</vt:lpstr>
      <vt:lpstr>Slide 4</vt:lpstr>
      <vt:lpstr>Slide 5</vt:lpstr>
      <vt:lpstr>Slide 6</vt:lpstr>
      <vt:lpstr>Slide 7</vt:lpstr>
      <vt:lpstr>Slide 8</vt:lpstr>
      <vt:lpstr>Bioteknologi dibidang kesehatan</vt:lpstr>
      <vt:lpstr>Kontra dalam Bioteknologi</vt:lpstr>
      <vt:lpstr>Slide 11</vt:lpstr>
      <vt:lpstr>Slide 12</vt:lpstr>
      <vt:lpstr>Slide 13</vt:lpstr>
      <vt:lpstr>Slide 14</vt:lpstr>
      <vt:lpstr>Prioritas Bioteknologi Tanaman dan Lingkungan di Masa yang Akan Datang</vt:lpstr>
      <vt:lpstr>Kontra terhadap Bioteknologi</vt:lpstr>
      <vt:lpstr>Kongres di AS melarang Kloning Manusia</vt:lpstr>
      <vt:lpstr>Tantangan Perkembangan Bioteknologi</vt:lpstr>
      <vt:lpstr>Etika dalam Stem Cell</vt:lpstr>
      <vt:lpstr>Dasar Etika terhadap Stem Cell</vt:lpstr>
      <vt:lpstr>beberapa perbedaan regulasi pada tiap negara (khusunya di Eropa)</vt:lpstr>
      <vt:lpstr>Contoh Kasus Kloning Manusia</vt:lpstr>
      <vt:lpstr>Pr0 Cloning manusia dianggap menguntungkan karena:</vt:lpstr>
      <vt:lpstr>Pendapat yang Pro</vt:lpstr>
      <vt:lpstr>Slide 25</vt:lpstr>
      <vt:lpstr>Tugas membuat makalah (kelompok)</vt:lpstr>
      <vt:lpstr>Tugas individu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BIOETIKA</dc:title>
  <dc:creator>Windows User</dc:creator>
  <cp:lastModifiedBy>Windows User</cp:lastModifiedBy>
  <cp:revision>22</cp:revision>
  <dcterms:created xsi:type="dcterms:W3CDTF">2019-03-25T14:26:59Z</dcterms:created>
  <dcterms:modified xsi:type="dcterms:W3CDTF">2020-06-09T13:35:18Z</dcterms:modified>
</cp:coreProperties>
</file>