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3" r:id="rId1"/>
  </p:sldMasterIdLst>
  <p:sldIdLst>
    <p:sldId id="256" r:id="rId2"/>
    <p:sldId id="271" r:id="rId3"/>
    <p:sldId id="269" r:id="rId4"/>
    <p:sldId id="281" r:id="rId5"/>
    <p:sldId id="282" r:id="rId6"/>
    <p:sldId id="270" r:id="rId7"/>
    <p:sldId id="283" r:id="rId8"/>
    <p:sldId id="284" r:id="rId9"/>
    <p:sldId id="285" r:id="rId10"/>
    <p:sldId id="286" r:id="rId11"/>
    <p:sldId id="287" r:id="rId12"/>
    <p:sldId id="288" r:id="rId13"/>
    <p:sldId id="289" r:id="rId14"/>
    <p:sldId id="290" r:id="rId15"/>
    <p:sldId id="291" r:id="rId16"/>
    <p:sldId id="292" r:id="rId17"/>
    <p:sldId id="26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F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1" d="100"/>
          <a:sy n="71" d="100"/>
        </p:scale>
        <p:origin x="53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9/15/2020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4831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3166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9260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7607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0524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4440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1986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8188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1632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065980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3417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728237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668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063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884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7505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2876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9/15/2020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840133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9650282"/>
            <a:ext cx="7766936" cy="1646302"/>
          </a:xfrm>
        </p:spPr>
        <p:txBody>
          <a:bodyPr/>
          <a:lstStyle/>
          <a:p>
            <a:pPr lvl="0" algn="l"/>
            <a:r>
              <a:rPr lang="id-ID" sz="2800" dirty="0"/>
              <a:t>Pengertian Sistem Keuangan dan Sistem Keuangan Indonesia</a:t>
            </a:r>
            <a:br>
              <a:rPr lang="id-ID" sz="2800" dirty="0"/>
            </a:br>
            <a:r>
              <a:rPr lang="id-ID" sz="2800" dirty="0"/>
              <a:t>Sistem Moneter Indonesia</a:t>
            </a:r>
            <a:br>
              <a:rPr lang="id-ID" sz="2800" dirty="0"/>
            </a:br>
            <a:r>
              <a:rPr lang="id-ID" sz="2800" dirty="0"/>
              <a:t>Sistem Perbankan Indonesia</a:t>
            </a:r>
            <a:br>
              <a:rPr lang="id-ID" sz="2800" dirty="0"/>
            </a:br>
            <a:r>
              <a:rPr lang="id-ID" sz="2800" dirty="0"/>
              <a:t>Bank Umum  dan Bank Perkreditan Rakyat</a:t>
            </a:r>
            <a:br>
              <a:rPr lang="id-ID" sz="2800" dirty="0"/>
            </a:br>
            <a:r>
              <a:rPr lang="id-ID" sz="2800" dirty="0"/>
              <a:t>Bank Konvensional dan Bank Syariah</a:t>
            </a:r>
          </a:p>
        </p:txBody>
      </p:sp>
      <p:sp>
        <p:nvSpPr>
          <p:cNvPr id="3" name="Subtitle 2"/>
          <p:cNvSpPr>
            <a:spLocks noGrp="1"/>
          </p:cNvSpPr>
          <p:nvPr>
            <p:ph type="subTitle" idx="1"/>
          </p:nvPr>
        </p:nvSpPr>
        <p:spPr/>
        <p:txBody>
          <a:bodyPr/>
          <a:lstStyle/>
          <a:p>
            <a:endParaRPr lang="id-ID"/>
          </a:p>
        </p:txBody>
      </p:sp>
      <p:sp>
        <p:nvSpPr>
          <p:cNvPr id="4" name="Rectangle 3"/>
          <p:cNvSpPr/>
          <p:nvPr/>
        </p:nvSpPr>
        <p:spPr>
          <a:xfrm>
            <a:off x="690032" y="399669"/>
            <a:ext cx="8727311" cy="126282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690032" y="436627"/>
            <a:ext cx="9292316" cy="1200329"/>
          </a:xfrm>
          <a:prstGeom prst="rect">
            <a:avLst/>
          </a:prstGeom>
          <a:solidFill>
            <a:schemeClr val="tx2">
              <a:lumMod val="25000"/>
              <a:lumOff val="75000"/>
            </a:schemeClr>
          </a:solidFill>
        </p:spPr>
        <p:txBody>
          <a:bodyPr wrap="square" rtlCol="0">
            <a:spAutoFit/>
          </a:bodyPr>
          <a:lstStyle/>
          <a:p>
            <a:pPr algn="ctr"/>
            <a:r>
              <a:rPr lang="id-ID" sz="2800" b="1" dirty="0" smtClean="0">
                <a:latin typeface="Arial Black" panose="020B0A04020102020204" pitchFamily="34" charset="0"/>
              </a:rPr>
              <a:t>POKOK BAHASAN KE -4</a:t>
            </a:r>
          </a:p>
          <a:p>
            <a:pPr algn="ctr"/>
            <a:r>
              <a:rPr lang="id-ID" sz="2400" b="1" dirty="0" smtClean="0">
                <a:latin typeface="Arial Black" panose="020B0A04020102020204" pitchFamily="34" charset="0"/>
              </a:rPr>
              <a:t>FUNGSI DAN KEGIATAN USAHA PERBANKAN</a:t>
            </a:r>
          </a:p>
          <a:p>
            <a:pPr algn="ctr"/>
            <a:endParaRPr lang="id-ID" sz="2000" b="1" dirty="0">
              <a:latin typeface="Arial Black" panose="020B0A04020102020204" pitchFamily="34" charset="0"/>
            </a:endParaRPr>
          </a:p>
        </p:txBody>
      </p:sp>
      <p:sp>
        <p:nvSpPr>
          <p:cNvPr id="7" name="Rectangle 6"/>
          <p:cNvSpPr/>
          <p:nvPr/>
        </p:nvSpPr>
        <p:spPr>
          <a:xfrm>
            <a:off x="690032" y="1811604"/>
            <a:ext cx="9292316" cy="411665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id-ID" sz="2400" b="1" dirty="0" smtClean="0">
              <a:solidFill>
                <a:schemeClr val="tx1">
                  <a:lumMod val="75000"/>
                  <a:lumOff val="25000"/>
                </a:schemeClr>
              </a:solidFill>
              <a:latin typeface="Arial Black" panose="020B0A04020102020204" pitchFamily="34" charset="0"/>
            </a:endParaRPr>
          </a:p>
          <a:p>
            <a:pPr lvl="0"/>
            <a:endParaRPr lang="id-ID" sz="2400" b="1" dirty="0">
              <a:solidFill>
                <a:schemeClr val="tx1">
                  <a:lumMod val="75000"/>
                  <a:lumOff val="25000"/>
                </a:schemeClr>
              </a:solidFill>
            </a:endParaRPr>
          </a:p>
          <a:p>
            <a:pPr marL="457200" lvl="0" indent="-457200">
              <a:buAutoNum type="arabicPeriod"/>
            </a:pPr>
            <a:r>
              <a:rPr lang="id-ID" sz="2400" b="1" dirty="0" smtClean="0">
                <a:solidFill>
                  <a:schemeClr val="tx1">
                    <a:lumMod val="75000"/>
                    <a:lumOff val="25000"/>
                  </a:schemeClr>
                </a:solidFill>
                <a:latin typeface="Arial Black" panose="020B0A04020102020204" pitchFamily="34" charset="0"/>
              </a:rPr>
              <a:t>Fungsi </a:t>
            </a:r>
            <a:r>
              <a:rPr lang="id-ID" sz="2400" b="1" dirty="0">
                <a:solidFill>
                  <a:schemeClr val="tx1">
                    <a:lumMod val="75000"/>
                    <a:lumOff val="25000"/>
                  </a:schemeClr>
                </a:solidFill>
                <a:latin typeface="Arial Black" panose="020B0A04020102020204" pitchFamily="34" charset="0"/>
              </a:rPr>
              <a:t>Bank sebagai lembaga </a:t>
            </a:r>
            <a:r>
              <a:rPr lang="id-ID" sz="2400" b="1" dirty="0" smtClean="0">
                <a:solidFill>
                  <a:schemeClr val="tx1">
                    <a:lumMod val="75000"/>
                    <a:lumOff val="25000"/>
                  </a:schemeClr>
                </a:solidFill>
                <a:latin typeface="Arial Black" panose="020B0A04020102020204" pitchFamily="34" charset="0"/>
              </a:rPr>
              <a:t>intermediasi</a:t>
            </a:r>
          </a:p>
          <a:p>
            <a:pPr marL="457200" lvl="0" indent="-457200">
              <a:buAutoNum type="arabicPeriod"/>
            </a:pPr>
            <a:r>
              <a:rPr lang="id-ID" sz="2400" b="1" dirty="0" smtClean="0">
                <a:solidFill>
                  <a:schemeClr val="tx1">
                    <a:lumMod val="75000"/>
                    <a:lumOff val="25000"/>
                  </a:schemeClr>
                </a:solidFill>
                <a:latin typeface="Arial Black" panose="020B0A04020102020204" pitchFamily="34" charset="0"/>
              </a:rPr>
              <a:t>Jenis- </a:t>
            </a:r>
            <a:r>
              <a:rPr lang="id-ID" sz="2400" b="1" dirty="0">
                <a:solidFill>
                  <a:schemeClr val="tx1">
                    <a:lumMod val="75000"/>
                    <a:lumOff val="25000"/>
                  </a:schemeClr>
                </a:solidFill>
                <a:latin typeface="Arial Black" panose="020B0A04020102020204" pitchFamily="34" charset="0"/>
              </a:rPr>
              <a:t>jenis kelembagaan </a:t>
            </a:r>
            <a:r>
              <a:rPr lang="id-ID" sz="2400" b="1" dirty="0" smtClean="0">
                <a:solidFill>
                  <a:schemeClr val="tx1">
                    <a:lumMod val="75000"/>
                    <a:lumOff val="25000"/>
                  </a:schemeClr>
                </a:solidFill>
                <a:latin typeface="Arial Black" panose="020B0A04020102020204" pitchFamily="34" charset="0"/>
              </a:rPr>
              <a:t>bank</a:t>
            </a:r>
          </a:p>
          <a:p>
            <a:pPr marL="457200" lvl="0" indent="-457200">
              <a:buAutoNum type="arabicPeriod"/>
            </a:pPr>
            <a:r>
              <a:rPr lang="id-ID" sz="2400" b="1" dirty="0" smtClean="0">
                <a:solidFill>
                  <a:schemeClr val="tx1">
                    <a:lumMod val="75000"/>
                    <a:lumOff val="25000"/>
                  </a:schemeClr>
                </a:solidFill>
                <a:latin typeface="Arial Black" panose="020B0A04020102020204" pitchFamily="34" charset="0"/>
              </a:rPr>
              <a:t>Kegiatan </a:t>
            </a:r>
            <a:r>
              <a:rPr lang="id-ID" sz="2400" b="1" dirty="0">
                <a:solidFill>
                  <a:schemeClr val="tx1">
                    <a:lumMod val="75000"/>
                    <a:lumOff val="25000"/>
                  </a:schemeClr>
                </a:solidFill>
                <a:latin typeface="Arial Black" panose="020B0A04020102020204" pitchFamily="34" charset="0"/>
              </a:rPr>
              <a:t>Bank Umum konvensional dan </a:t>
            </a:r>
            <a:r>
              <a:rPr lang="id-ID" sz="2400" b="1" dirty="0" smtClean="0">
                <a:solidFill>
                  <a:schemeClr val="tx1">
                    <a:lumMod val="75000"/>
                    <a:lumOff val="25000"/>
                  </a:schemeClr>
                </a:solidFill>
                <a:latin typeface="Arial Black" panose="020B0A04020102020204" pitchFamily="34" charset="0"/>
              </a:rPr>
              <a:t>Syariah</a:t>
            </a:r>
          </a:p>
          <a:p>
            <a:pPr marL="457200" lvl="0" indent="-457200">
              <a:buAutoNum type="arabicPeriod"/>
            </a:pPr>
            <a:r>
              <a:rPr lang="id-ID" sz="2400" b="1" dirty="0" smtClean="0">
                <a:solidFill>
                  <a:schemeClr val="tx1">
                    <a:lumMod val="75000"/>
                    <a:lumOff val="25000"/>
                  </a:schemeClr>
                </a:solidFill>
                <a:latin typeface="Arial Black" panose="020B0A04020102020204" pitchFamily="34" charset="0"/>
              </a:rPr>
              <a:t>Kegiatan </a:t>
            </a:r>
            <a:r>
              <a:rPr lang="id-ID" sz="2400" b="1" dirty="0">
                <a:solidFill>
                  <a:schemeClr val="tx1">
                    <a:lumMod val="75000"/>
                    <a:lumOff val="25000"/>
                  </a:schemeClr>
                </a:solidFill>
                <a:latin typeface="Arial Black" panose="020B0A04020102020204" pitchFamily="34" charset="0"/>
              </a:rPr>
              <a:t>Bank Perkreditan Rakyat K</a:t>
            </a:r>
            <a:r>
              <a:rPr lang="id-ID" sz="2400" b="1" dirty="0" smtClean="0">
                <a:solidFill>
                  <a:schemeClr val="tx1">
                    <a:lumMod val="75000"/>
                    <a:lumOff val="25000"/>
                  </a:schemeClr>
                </a:solidFill>
                <a:latin typeface="Arial Black" panose="020B0A04020102020204" pitchFamily="34" charset="0"/>
              </a:rPr>
              <a:t>onvensional </a:t>
            </a:r>
            <a:r>
              <a:rPr lang="id-ID" sz="2400" b="1" dirty="0">
                <a:solidFill>
                  <a:schemeClr val="tx1">
                    <a:lumMod val="75000"/>
                    <a:lumOff val="25000"/>
                  </a:schemeClr>
                </a:solidFill>
                <a:latin typeface="Arial Black" panose="020B0A04020102020204" pitchFamily="34" charset="0"/>
              </a:rPr>
              <a:t>dan </a:t>
            </a:r>
            <a:r>
              <a:rPr lang="id-ID" sz="2400" b="1" dirty="0" smtClean="0">
                <a:solidFill>
                  <a:schemeClr val="tx1">
                    <a:lumMod val="75000"/>
                    <a:lumOff val="25000"/>
                  </a:schemeClr>
                </a:solidFill>
                <a:latin typeface="Arial Black" panose="020B0A04020102020204" pitchFamily="34" charset="0"/>
              </a:rPr>
              <a:t>Bank Pembiayaan Syariah</a:t>
            </a:r>
          </a:p>
          <a:p>
            <a:pPr marL="457200" lvl="0" indent="-457200">
              <a:buAutoNum type="arabicPeriod"/>
            </a:pPr>
            <a:r>
              <a:rPr lang="id-ID" sz="2400" b="1" dirty="0" smtClean="0">
                <a:solidFill>
                  <a:schemeClr val="tx1">
                    <a:lumMod val="75000"/>
                    <a:lumOff val="25000"/>
                  </a:schemeClr>
                </a:solidFill>
                <a:latin typeface="Arial Black" panose="020B0A04020102020204" pitchFamily="34" charset="0"/>
              </a:rPr>
              <a:t>Larangan </a:t>
            </a:r>
            <a:r>
              <a:rPr lang="id-ID" sz="2400" b="1" dirty="0">
                <a:solidFill>
                  <a:schemeClr val="tx1">
                    <a:lumMod val="75000"/>
                    <a:lumOff val="25000"/>
                  </a:schemeClr>
                </a:solidFill>
                <a:latin typeface="Arial Black" panose="020B0A04020102020204" pitchFamily="34" charset="0"/>
              </a:rPr>
              <a:t>kegiatan usaha perbankan dalam sistem perbankan nasional</a:t>
            </a:r>
          </a:p>
          <a:p>
            <a:r>
              <a:rPr lang="id-ID" sz="2800" dirty="0"/>
              <a:t> </a:t>
            </a:r>
          </a:p>
          <a:p>
            <a:pPr lvl="0"/>
            <a:endParaRPr lang="id-ID" sz="2800" b="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150949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9650282"/>
            <a:ext cx="7766936" cy="1646302"/>
          </a:xfrm>
        </p:spPr>
        <p:txBody>
          <a:bodyPr/>
          <a:lstStyle/>
          <a:p>
            <a:pPr lvl="0" algn="l"/>
            <a:r>
              <a:rPr lang="id-ID" sz="2800" dirty="0"/>
              <a:t>Pengertian Sistem Keuangan dan Sistem Keuangan Indonesia</a:t>
            </a:r>
            <a:br>
              <a:rPr lang="id-ID" sz="2800" dirty="0"/>
            </a:br>
            <a:r>
              <a:rPr lang="id-ID" sz="2800" dirty="0"/>
              <a:t>Sistem Moneter Indonesia</a:t>
            </a:r>
            <a:br>
              <a:rPr lang="id-ID" sz="2800" dirty="0"/>
            </a:br>
            <a:r>
              <a:rPr lang="id-ID" sz="2800" dirty="0"/>
              <a:t>Sistem Perbankan Indonesia</a:t>
            </a:r>
            <a:br>
              <a:rPr lang="id-ID" sz="2800" dirty="0"/>
            </a:br>
            <a:r>
              <a:rPr lang="id-ID" sz="2800" dirty="0"/>
              <a:t>Bank Umum  dan Bank Perkreditan Rakyat</a:t>
            </a:r>
            <a:br>
              <a:rPr lang="id-ID" sz="2800" dirty="0"/>
            </a:br>
            <a:r>
              <a:rPr lang="id-ID" sz="2800" dirty="0"/>
              <a:t>Bank Konvensional dan Bank Syariah</a:t>
            </a:r>
          </a:p>
        </p:txBody>
      </p:sp>
      <p:sp>
        <p:nvSpPr>
          <p:cNvPr id="3" name="Subtitle 2"/>
          <p:cNvSpPr>
            <a:spLocks noGrp="1"/>
          </p:cNvSpPr>
          <p:nvPr>
            <p:ph type="subTitle" idx="1"/>
          </p:nvPr>
        </p:nvSpPr>
        <p:spPr/>
        <p:txBody>
          <a:bodyPr/>
          <a:lstStyle/>
          <a:p>
            <a:endParaRPr lang="id-ID"/>
          </a:p>
        </p:txBody>
      </p:sp>
      <p:sp>
        <p:nvSpPr>
          <p:cNvPr id="7" name="Rectangle 6"/>
          <p:cNvSpPr/>
          <p:nvPr/>
        </p:nvSpPr>
        <p:spPr>
          <a:xfrm>
            <a:off x="833377" y="878458"/>
            <a:ext cx="10266742" cy="195733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sz="2800" dirty="0" smtClean="0"/>
              <a:t>Meminda</a:t>
            </a:r>
          </a:p>
          <a:p>
            <a:pPr lvl="0"/>
            <a:endParaRPr lang="id-ID" sz="2800" dirty="0"/>
          </a:p>
          <a:p>
            <a:pPr lvl="0"/>
            <a:endParaRPr lang="id-ID" sz="2800" dirty="0" smtClean="0"/>
          </a:p>
          <a:p>
            <a:pPr lvl="0"/>
            <a:endParaRPr lang="id-ID" sz="2800" dirty="0"/>
          </a:p>
          <a:p>
            <a:pPr lvl="0"/>
            <a:endParaRPr lang="id-ID" sz="2800" dirty="0" smtClean="0"/>
          </a:p>
          <a:p>
            <a:pPr lvl="0"/>
            <a:endParaRPr lang="id-ID" sz="2400" dirty="0" smtClean="0">
              <a:solidFill>
                <a:schemeClr val="tx1"/>
              </a:solidFill>
              <a:latin typeface="Arial Black" panose="020B0A04020102020204" pitchFamily="34" charset="0"/>
            </a:endParaRPr>
          </a:p>
          <a:p>
            <a:pPr lvl="0"/>
            <a:endParaRPr lang="id-ID" sz="2400" dirty="0">
              <a:solidFill>
                <a:schemeClr val="tx1"/>
              </a:solidFill>
              <a:latin typeface="Arial Black" panose="020B0A04020102020204" pitchFamily="34" charset="0"/>
            </a:endParaRPr>
          </a:p>
          <a:p>
            <a:pPr lvl="0"/>
            <a:endParaRPr lang="id-ID" sz="2400" dirty="0" smtClean="0">
              <a:solidFill>
                <a:schemeClr val="tx1"/>
              </a:solidFill>
              <a:latin typeface="Arial Black" panose="020B0A04020102020204" pitchFamily="34" charset="0"/>
            </a:endParaRPr>
          </a:p>
          <a:p>
            <a:pPr lvl="0"/>
            <a:endParaRPr lang="id-ID" sz="2400" dirty="0">
              <a:solidFill>
                <a:schemeClr val="tx1"/>
              </a:solidFill>
              <a:latin typeface="Arial Black" panose="020B0A04020102020204" pitchFamily="34" charset="0"/>
            </a:endParaRPr>
          </a:p>
          <a:p>
            <a:pPr lvl="0"/>
            <a:endParaRPr lang="id-ID" sz="2400" dirty="0" smtClean="0">
              <a:solidFill>
                <a:schemeClr val="tx1"/>
              </a:solidFill>
              <a:latin typeface="Arial Black" panose="020B0A04020102020204" pitchFamily="34" charset="0"/>
            </a:endParaRPr>
          </a:p>
          <a:p>
            <a:pPr lvl="0"/>
            <a:endParaRPr lang="id-ID" sz="2400" dirty="0">
              <a:solidFill>
                <a:schemeClr val="tx1"/>
              </a:solidFill>
              <a:latin typeface="Arial Black" panose="020B0A04020102020204" pitchFamily="34" charset="0"/>
            </a:endParaRPr>
          </a:p>
          <a:p>
            <a:pPr lvl="0"/>
            <a:endParaRPr lang="id-ID" sz="2400" dirty="0" smtClean="0">
              <a:solidFill>
                <a:schemeClr val="tx1"/>
              </a:solidFill>
              <a:latin typeface="Arial Black" panose="020B0A04020102020204" pitchFamily="34" charset="0"/>
            </a:endParaRPr>
          </a:p>
          <a:p>
            <a:pPr lvl="0"/>
            <a:endParaRPr lang="id-ID" sz="2400" dirty="0">
              <a:solidFill>
                <a:schemeClr val="tx1"/>
              </a:solidFill>
              <a:latin typeface="Arial Black" panose="020B0A04020102020204" pitchFamily="34" charset="0"/>
            </a:endParaRPr>
          </a:p>
          <a:p>
            <a:pPr lvl="0"/>
            <a:endParaRPr lang="id-ID" sz="2400" dirty="0" smtClean="0">
              <a:solidFill>
                <a:schemeClr val="tx1"/>
              </a:solidFill>
              <a:latin typeface="Arial Black" panose="020B0A04020102020204" pitchFamily="34" charset="0"/>
            </a:endParaRPr>
          </a:p>
          <a:p>
            <a:pPr lvl="0"/>
            <a:endParaRPr lang="id-ID" sz="2400" dirty="0">
              <a:solidFill>
                <a:schemeClr val="tx1"/>
              </a:solidFill>
              <a:latin typeface="Arial Black" panose="020B0A04020102020204" pitchFamily="34" charset="0"/>
            </a:endParaRPr>
          </a:p>
          <a:p>
            <a:pPr lvl="0"/>
            <a:endParaRPr lang="id-ID" sz="2400" dirty="0" smtClean="0">
              <a:solidFill>
                <a:schemeClr val="tx1"/>
              </a:solidFill>
              <a:latin typeface="Arial Black" panose="020B0A04020102020204" pitchFamily="34" charset="0"/>
            </a:endParaRPr>
          </a:p>
          <a:p>
            <a:pPr lvl="0"/>
            <a:endParaRPr lang="id-ID" sz="2400" dirty="0">
              <a:solidFill>
                <a:schemeClr val="tx1"/>
              </a:solidFill>
              <a:latin typeface="Arial Black" panose="020B0A04020102020204" pitchFamily="34" charset="0"/>
            </a:endParaRPr>
          </a:p>
          <a:p>
            <a:pPr lvl="0"/>
            <a:endParaRPr lang="id-ID" sz="2400" dirty="0" smtClean="0">
              <a:solidFill>
                <a:schemeClr val="tx1"/>
              </a:solidFill>
              <a:latin typeface="Arial Black" panose="020B0A04020102020204" pitchFamily="34" charset="0"/>
            </a:endParaRPr>
          </a:p>
          <a:p>
            <a:pPr lvl="0"/>
            <a:endParaRPr lang="id-ID" sz="2400" dirty="0">
              <a:solidFill>
                <a:schemeClr val="tx1"/>
              </a:solidFill>
              <a:latin typeface="Arial Black" panose="020B0A04020102020204" pitchFamily="34" charset="0"/>
            </a:endParaRPr>
          </a:p>
          <a:p>
            <a:pPr lvl="0"/>
            <a:endParaRPr lang="id-ID" sz="2400" dirty="0" smtClean="0">
              <a:solidFill>
                <a:schemeClr val="tx1"/>
              </a:solidFill>
              <a:latin typeface="Arial Black" panose="020B0A04020102020204" pitchFamily="34" charset="0"/>
            </a:endParaRPr>
          </a:p>
          <a:p>
            <a:pPr lvl="0"/>
            <a:r>
              <a:rPr lang="id-ID" sz="2400" dirty="0" smtClean="0">
                <a:solidFill>
                  <a:schemeClr val="tx1"/>
                </a:solidFill>
                <a:latin typeface="Arial Black" panose="020B0A04020102020204" pitchFamily="34" charset="0"/>
              </a:rPr>
              <a:t>DIATUR DALAM UU N. 21 TAHUN 2008 TTG BANK SYARIAH, LIHAT PADA PASAL- PASAL BERIKUT:</a:t>
            </a:r>
          </a:p>
          <a:p>
            <a:pPr marL="457200" lvl="0" indent="-457200">
              <a:buAutoNum type="arabicParenBoth"/>
            </a:pPr>
            <a:r>
              <a:rPr lang="id-ID" sz="2400" dirty="0" smtClean="0">
                <a:solidFill>
                  <a:schemeClr val="tx1"/>
                </a:solidFill>
                <a:latin typeface="Arial Black" panose="020B0A04020102020204" pitchFamily="34" charset="0"/>
              </a:rPr>
              <a:t>Pasal 19 angka (1) dan angka (2)</a:t>
            </a:r>
          </a:p>
          <a:p>
            <a:pPr marL="457200" lvl="0" indent="-457200">
              <a:buAutoNum type="arabicParenBoth"/>
            </a:pPr>
            <a:r>
              <a:rPr lang="id-ID" sz="2400" dirty="0" smtClean="0">
                <a:solidFill>
                  <a:schemeClr val="tx1"/>
                </a:solidFill>
                <a:latin typeface="Arial Black" panose="020B0A04020102020204" pitchFamily="34" charset="0"/>
              </a:rPr>
              <a:t>Pasal 20 angka (1) </a:t>
            </a:r>
          </a:p>
          <a:p>
            <a:pPr lvl="0"/>
            <a:endParaRPr lang="id-ID" sz="2400" dirty="0" smtClean="0">
              <a:solidFill>
                <a:schemeClr val="tx1"/>
              </a:solidFill>
              <a:latin typeface="Arial Black" panose="020B0A04020102020204" pitchFamily="34" charset="0"/>
            </a:endParaRPr>
          </a:p>
          <a:p>
            <a:pPr lvl="0"/>
            <a:r>
              <a:rPr lang="id-ID" sz="2800" dirty="0" smtClean="0"/>
              <a:t>				</a:t>
            </a:r>
            <a:r>
              <a:rPr lang="id-ID" sz="2400" dirty="0" smtClean="0">
                <a:solidFill>
                  <a:schemeClr val="tx1"/>
                </a:solidFill>
                <a:latin typeface="Arial Black" panose="020B0A04020102020204" pitchFamily="34" charset="0"/>
              </a:rPr>
              <a:t>KEGIATAN UNIT USAHA SYARIAH (UUS):</a:t>
            </a:r>
            <a:endParaRPr lang="id-ID" sz="2800" dirty="0"/>
          </a:p>
          <a:p>
            <a:pPr lvl="0"/>
            <a:endParaRPr lang="id-ID" sz="2400" dirty="0" smtClean="0">
              <a:solidFill>
                <a:schemeClr val="tx1"/>
              </a:solidFill>
              <a:latin typeface="Arial Black" panose="020B0A04020102020204" pitchFamily="34" charset="0"/>
            </a:endParaRPr>
          </a:p>
          <a:p>
            <a:pPr lvl="0"/>
            <a:endParaRPr lang="id-ID" sz="2400" dirty="0">
              <a:solidFill>
                <a:schemeClr val="tx1"/>
              </a:solidFill>
              <a:latin typeface="Arial Black" panose="020B0A04020102020204" pitchFamily="34" charset="0"/>
            </a:endParaRPr>
          </a:p>
          <a:p>
            <a:pPr lvl="0"/>
            <a:endParaRPr lang="id-ID" sz="2400" dirty="0" smtClean="0">
              <a:solidFill>
                <a:schemeClr val="tx1"/>
              </a:solidFill>
              <a:latin typeface="Arial Black" panose="020B0A04020102020204" pitchFamily="34" charset="0"/>
            </a:endParaRPr>
          </a:p>
          <a:p>
            <a:pPr lvl="0"/>
            <a:endParaRPr lang="id-ID" sz="2400" dirty="0" smtClean="0">
              <a:solidFill>
                <a:schemeClr val="tx1"/>
              </a:solidFill>
              <a:latin typeface="Arial Black" panose="020B0A04020102020204" pitchFamily="34" charset="0"/>
            </a:endParaRPr>
          </a:p>
          <a:p>
            <a:pPr lvl="0"/>
            <a:endParaRPr lang="id-ID" sz="2400" dirty="0">
              <a:solidFill>
                <a:schemeClr val="tx1"/>
              </a:solidFill>
              <a:latin typeface="Arial Black" panose="020B0A04020102020204" pitchFamily="34" charset="0"/>
            </a:endParaRPr>
          </a:p>
          <a:p>
            <a:pPr lvl="0"/>
            <a:endParaRPr lang="id-ID" sz="2800" dirty="0" smtClean="0"/>
          </a:p>
          <a:p>
            <a:pPr lvl="0"/>
            <a:endParaRPr lang="id-ID" sz="2800" dirty="0"/>
          </a:p>
          <a:p>
            <a:pPr lvl="0"/>
            <a:endParaRPr lang="id-ID" sz="2400" b="1" dirty="0" smtClean="0">
              <a:solidFill>
                <a:schemeClr val="tx1"/>
              </a:solidFill>
              <a:latin typeface="Arial Black" panose="020B0A04020102020204" pitchFamily="34" charset="0"/>
            </a:endParaRPr>
          </a:p>
          <a:p>
            <a:pPr marL="712788" lvl="0" indent="-712788">
              <a:buAutoNum type="alphaLcPeriod"/>
            </a:pPr>
            <a:endParaRPr lang="id-ID" sz="2400" b="1" dirty="0">
              <a:solidFill>
                <a:schemeClr val="tx1"/>
              </a:solidFill>
              <a:latin typeface="Arial Black" panose="020B0A04020102020204" pitchFamily="34" charset="0"/>
            </a:endParaRPr>
          </a:p>
          <a:p>
            <a:pPr marL="712788" lvl="0" indent="-712788">
              <a:buAutoNum type="alphaLcPeriod"/>
            </a:pPr>
            <a:endParaRPr lang="id-ID" sz="2400" b="1" dirty="0">
              <a:solidFill>
                <a:schemeClr val="tx1"/>
              </a:solidFill>
              <a:latin typeface="Arial Black" panose="020B0A04020102020204" pitchFamily="34" charset="0"/>
            </a:endParaRPr>
          </a:p>
          <a:p>
            <a:pPr marL="712788" lvl="0" indent="-712788">
              <a:buAutoNum type="alphaLcPeriod"/>
            </a:pPr>
            <a:endParaRPr lang="id-ID" sz="2400" b="1" dirty="0" smtClean="0">
              <a:solidFill>
                <a:schemeClr val="tx1"/>
              </a:solidFill>
              <a:latin typeface="Arial Black" panose="020B0A04020102020204" pitchFamily="34" charset="0"/>
            </a:endParaRPr>
          </a:p>
          <a:p>
            <a:pPr lvl="0"/>
            <a:endParaRPr lang="id-ID" sz="2400" b="1" dirty="0" smtClean="0">
              <a:solidFill>
                <a:schemeClr val="tx1"/>
              </a:solidFill>
              <a:latin typeface="Arial Black" panose="020B0A04020102020204" pitchFamily="34" charset="0"/>
            </a:endParaRPr>
          </a:p>
          <a:p>
            <a:pPr marL="712788" lvl="0" indent="-712788"/>
            <a:endParaRPr lang="id-ID" sz="2400" b="1" dirty="0" smtClean="0">
              <a:solidFill>
                <a:schemeClr val="tx1"/>
              </a:solidFill>
              <a:latin typeface="Arial Black" panose="020B0A04020102020204" pitchFamily="34" charset="0"/>
            </a:endParaRPr>
          </a:p>
          <a:p>
            <a:pPr marL="712788" lvl="0" indent="-712788"/>
            <a:endParaRPr lang="id-ID" sz="2800" b="1" dirty="0" smtClean="0">
              <a:solidFill>
                <a:schemeClr val="tx1"/>
              </a:solidFill>
              <a:latin typeface="Arial Black" panose="020B0A04020102020204" pitchFamily="34" charset="0"/>
            </a:endParaRPr>
          </a:p>
          <a:p>
            <a:pPr lvl="0"/>
            <a:endParaRPr lang="id-ID" sz="2800" b="1" dirty="0">
              <a:solidFill>
                <a:schemeClr val="tx1"/>
              </a:solidFill>
              <a:latin typeface="Arial Black" panose="020B0A04020102020204" pitchFamily="34" charset="0"/>
            </a:endParaRPr>
          </a:p>
          <a:p>
            <a:pPr marL="514350" lvl="0" indent="-514350">
              <a:buAutoNum type="arabicParenR"/>
            </a:pPr>
            <a:endParaRPr lang="id-ID" sz="2800" b="1" dirty="0" smtClean="0">
              <a:solidFill>
                <a:schemeClr val="tx1"/>
              </a:solidFill>
              <a:latin typeface="Arial Black" panose="020B0A04020102020204" pitchFamily="34" charset="0"/>
            </a:endParaRPr>
          </a:p>
          <a:p>
            <a:pPr marL="514350" lvl="0" indent="-514350">
              <a:buAutoNum type="arabicParenR"/>
            </a:pPr>
            <a:endParaRPr lang="id-ID" sz="2800" b="1" dirty="0">
              <a:solidFill>
                <a:schemeClr val="tx1"/>
              </a:solidFill>
              <a:latin typeface="Arial Black" panose="020B0A04020102020204" pitchFamily="34" charset="0"/>
            </a:endParaRPr>
          </a:p>
        </p:txBody>
      </p:sp>
      <p:sp>
        <p:nvSpPr>
          <p:cNvPr id="5" name="TextBox 4"/>
          <p:cNvSpPr txBox="1"/>
          <p:nvPr/>
        </p:nvSpPr>
        <p:spPr>
          <a:xfrm>
            <a:off x="833377" y="277897"/>
            <a:ext cx="9317620" cy="461665"/>
          </a:xfrm>
          <a:prstGeom prst="rect">
            <a:avLst/>
          </a:prstGeom>
          <a:noFill/>
        </p:spPr>
        <p:txBody>
          <a:bodyPr wrap="square" rtlCol="0">
            <a:spAutoFit/>
          </a:bodyPr>
          <a:lstStyle/>
          <a:p>
            <a:r>
              <a:rPr lang="id-ID" sz="2400" dirty="0" smtClean="0">
                <a:latin typeface="Arial Black" panose="020B0A04020102020204" pitchFamily="34" charset="0"/>
              </a:rPr>
              <a:t>Kegiatan Bank Umum SYARIAH </a:t>
            </a:r>
            <a:endParaRPr lang="id-ID" sz="2400" dirty="0">
              <a:latin typeface="Arial Black" panose="020B0A04020102020204" pitchFamily="34" charset="0"/>
            </a:endParaRPr>
          </a:p>
        </p:txBody>
      </p:sp>
      <p:sp>
        <p:nvSpPr>
          <p:cNvPr id="6" name="Rectangle 5"/>
          <p:cNvSpPr/>
          <p:nvPr/>
        </p:nvSpPr>
        <p:spPr>
          <a:xfrm>
            <a:off x="833377" y="3565714"/>
            <a:ext cx="10400226" cy="329228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sz="2800" dirty="0" smtClean="0"/>
              <a:t>Meminda</a:t>
            </a:r>
          </a:p>
          <a:p>
            <a:pPr lvl="0"/>
            <a:endParaRPr lang="id-ID" sz="2800" dirty="0"/>
          </a:p>
          <a:p>
            <a:pPr lvl="0"/>
            <a:endParaRPr lang="id-ID" sz="2800" dirty="0" smtClean="0"/>
          </a:p>
          <a:p>
            <a:pPr lvl="0"/>
            <a:endParaRPr lang="id-ID" sz="2800" dirty="0"/>
          </a:p>
          <a:p>
            <a:pPr lvl="0"/>
            <a:endParaRPr lang="id-ID" sz="2800" dirty="0" smtClean="0"/>
          </a:p>
          <a:p>
            <a:pPr lvl="0"/>
            <a:endParaRPr lang="id-ID" sz="2400" dirty="0" smtClean="0">
              <a:solidFill>
                <a:schemeClr val="tx1"/>
              </a:solidFill>
              <a:latin typeface="Arial Black" panose="020B0A04020102020204" pitchFamily="34" charset="0"/>
            </a:endParaRPr>
          </a:p>
          <a:p>
            <a:pPr lvl="0"/>
            <a:endParaRPr lang="id-ID" sz="2400" dirty="0">
              <a:solidFill>
                <a:schemeClr val="tx1"/>
              </a:solidFill>
              <a:latin typeface="Arial Black" panose="020B0A04020102020204" pitchFamily="34" charset="0"/>
            </a:endParaRPr>
          </a:p>
          <a:p>
            <a:pPr lvl="0"/>
            <a:endParaRPr lang="id-ID" sz="2400" dirty="0" smtClean="0">
              <a:solidFill>
                <a:schemeClr val="tx1"/>
              </a:solidFill>
              <a:latin typeface="Arial Black" panose="020B0A04020102020204" pitchFamily="34" charset="0"/>
            </a:endParaRPr>
          </a:p>
          <a:p>
            <a:pPr lvl="0"/>
            <a:endParaRPr lang="id-ID" sz="2400" dirty="0">
              <a:solidFill>
                <a:schemeClr val="tx1"/>
              </a:solidFill>
              <a:latin typeface="Arial Black" panose="020B0A04020102020204" pitchFamily="34" charset="0"/>
            </a:endParaRPr>
          </a:p>
          <a:p>
            <a:pPr lvl="0"/>
            <a:endParaRPr lang="id-ID" sz="2400" dirty="0" smtClean="0">
              <a:solidFill>
                <a:schemeClr val="tx1"/>
              </a:solidFill>
              <a:latin typeface="Arial Black" panose="020B0A04020102020204" pitchFamily="34" charset="0"/>
            </a:endParaRPr>
          </a:p>
          <a:p>
            <a:pPr lvl="0"/>
            <a:endParaRPr lang="id-ID" sz="2400" dirty="0">
              <a:solidFill>
                <a:schemeClr val="tx1"/>
              </a:solidFill>
              <a:latin typeface="Arial Black" panose="020B0A04020102020204" pitchFamily="34" charset="0"/>
            </a:endParaRPr>
          </a:p>
          <a:p>
            <a:pPr lvl="0"/>
            <a:endParaRPr lang="id-ID" sz="2400" dirty="0" smtClean="0">
              <a:solidFill>
                <a:schemeClr val="tx1"/>
              </a:solidFill>
              <a:latin typeface="Arial Black" panose="020B0A04020102020204" pitchFamily="34" charset="0"/>
            </a:endParaRPr>
          </a:p>
          <a:p>
            <a:pPr lvl="0"/>
            <a:endParaRPr lang="id-ID" sz="2400" dirty="0">
              <a:solidFill>
                <a:schemeClr val="tx1"/>
              </a:solidFill>
              <a:latin typeface="Arial Black" panose="020B0A04020102020204" pitchFamily="34" charset="0"/>
            </a:endParaRPr>
          </a:p>
          <a:p>
            <a:pPr lvl="0"/>
            <a:endParaRPr lang="id-ID" sz="2400" dirty="0" smtClean="0">
              <a:solidFill>
                <a:schemeClr val="tx1"/>
              </a:solidFill>
              <a:latin typeface="Arial Black" panose="020B0A04020102020204" pitchFamily="34" charset="0"/>
            </a:endParaRPr>
          </a:p>
          <a:p>
            <a:pPr lvl="0"/>
            <a:endParaRPr lang="id-ID" sz="2400" dirty="0">
              <a:solidFill>
                <a:schemeClr val="tx1"/>
              </a:solidFill>
              <a:latin typeface="Arial Black" panose="020B0A04020102020204" pitchFamily="34" charset="0"/>
            </a:endParaRPr>
          </a:p>
          <a:p>
            <a:pPr lvl="0"/>
            <a:r>
              <a:rPr lang="id-ID" sz="2400" dirty="0" smtClean="0">
                <a:solidFill>
                  <a:schemeClr val="tx1"/>
                </a:solidFill>
                <a:latin typeface="Arial Black" panose="020B0A04020102020204" pitchFamily="34" charset="0"/>
              </a:rPr>
              <a:t>, </a:t>
            </a:r>
          </a:p>
          <a:p>
            <a:pPr lvl="0"/>
            <a:r>
              <a:rPr lang="id-ID" sz="2400" dirty="0" smtClean="0">
                <a:solidFill>
                  <a:schemeClr val="tx1"/>
                </a:solidFill>
                <a:latin typeface="Arial Black" panose="020B0A04020102020204" pitchFamily="34" charset="0"/>
              </a:rPr>
              <a:t>--</a:t>
            </a:r>
            <a:endParaRPr lang="id-ID" sz="2400" dirty="0">
              <a:solidFill>
                <a:schemeClr val="tx1"/>
              </a:solidFill>
              <a:latin typeface="Arial Black" panose="020B0A04020102020204" pitchFamily="34" charset="0"/>
            </a:endParaRPr>
          </a:p>
          <a:p>
            <a:pPr lvl="0"/>
            <a:endParaRPr lang="id-ID" sz="2400" dirty="0" smtClean="0">
              <a:solidFill>
                <a:schemeClr val="tx1"/>
              </a:solidFill>
              <a:latin typeface="Arial Black" panose="020B0A04020102020204" pitchFamily="34" charset="0"/>
            </a:endParaRPr>
          </a:p>
          <a:p>
            <a:pPr lvl="0" algn="just"/>
            <a:endParaRPr lang="id-ID" sz="2000" dirty="0" smtClean="0">
              <a:solidFill>
                <a:schemeClr val="tx1"/>
              </a:solidFill>
              <a:latin typeface="Arial Black" panose="020B0A04020102020204" pitchFamily="34" charset="0"/>
            </a:endParaRPr>
          </a:p>
          <a:p>
            <a:pPr lvl="0" algn="just"/>
            <a:endParaRPr lang="id-ID" sz="2000" dirty="0">
              <a:solidFill>
                <a:schemeClr val="tx1"/>
              </a:solidFill>
              <a:latin typeface="Arial Black" panose="020B0A04020102020204" pitchFamily="34" charset="0"/>
            </a:endParaRPr>
          </a:p>
          <a:p>
            <a:pPr lvl="0" algn="just"/>
            <a:r>
              <a:rPr lang="id-ID" sz="2000" dirty="0" smtClean="0">
                <a:solidFill>
                  <a:schemeClr val="tx1"/>
                </a:solidFill>
                <a:latin typeface="Arial Black" panose="020B0A04020102020204" pitchFamily="34" charset="0"/>
              </a:rPr>
              <a:t>Unit </a:t>
            </a:r>
            <a:r>
              <a:rPr lang="id-ID" sz="2000" dirty="0">
                <a:solidFill>
                  <a:schemeClr val="tx1"/>
                </a:solidFill>
                <a:latin typeface="Arial Black" panose="020B0A04020102020204" pitchFamily="34" charset="0"/>
              </a:rPr>
              <a:t>Usaha Syariah, yang selanjutnya disebut UUS, adalah unit kerja dari kantor pusat Bank Umum Konvensional yang berfungsi sebagai kantor induk dari kantor atau unit yang melaksanakan kegiatan usaha berdasarkan Prinsip Syariah, atau unit kerja di kantor cabang dari suatu Bank yang berkedudukan di luar negeri yang melaksanakan kegiatan usaha secara konvensional yang berfungsi sebagai kantor induk dari kantor cabang pembantu syariah dan/atau unit syariah. </a:t>
            </a:r>
          </a:p>
          <a:p>
            <a:pPr lvl="0"/>
            <a:endParaRPr lang="id-ID" sz="2400" dirty="0" smtClean="0">
              <a:solidFill>
                <a:schemeClr val="tx1"/>
              </a:solidFill>
              <a:latin typeface="Arial Black" panose="020B0A04020102020204" pitchFamily="34" charset="0"/>
            </a:endParaRPr>
          </a:p>
          <a:p>
            <a:pPr lvl="0"/>
            <a:r>
              <a:rPr lang="id-ID" sz="2400" dirty="0" smtClean="0">
                <a:solidFill>
                  <a:schemeClr val="tx1"/>
                </a:solidFill>
                <a:latin typeface="Arial Black" panose="020B0A04020102020204" pitchFamily="34" charset="0"/>
              </a:rPr>
              <a:t>KEGIATAN USAHANYA DIATUR DLM UU NO.21/2008:</a:t>
            </a:r>
          </a:p>
          <a:p>
            <a:pPr lvl="0"/>
            <a:r>
              <a:rPr lang="id-ID" sz="2400" dirty="0" smtClean="0">
                <a:solidFill>
                  <a:schemeClr val="tx1"/>
                </a:solidFill>
                <a:latin typeface="Arial Black" panose="020B0A04020102020204" pitchFamily="34" charset="0"/>
              </a:rPr>
              <a:t>PS. 19 (1) (2) DAN PS 20 (1) (2)</a:t>
            </a:r>
          </a:p>
          <a:p>
            <a:pPr lvl="0"/>
            <a:endParaRPr lang="id-ID" sz="2400" dirty="0" smtClean="0">
              <a:solidFill>
                <a:schemeClr val="tx1"/>
              </a:solidFill>
              <a:latin typeface="Arial Black" panose="020B0A04020102020204" pitchFamily="34" charset="0"/>
            </a:endParaRPr>
          </a:p>
          <a:p>
            <a:pPr lvl="0"/>
            <a:r>
              <a:rPr lang="id-ID" sz="2800" dirty="0" smtClean="0"/>
              <a:t>				</a:t>
            </a:r>
            <a:endParaRPr lang="id-ID" sz="2800" dirty="0"/>
          </a:p>
          <a:p>
            <a:pPr lvl="0"/>
            <a:endParaRPr lang="id-ID" sz="2400" dirty="0" smtClean="0">
              <a:solidFill>
                <a:schemeClr val="tx1"/>
              </a:solidFill>
              <a:latin typeface="Arial Black" panose="020B0A04020102020204" pitchFamily="34" charset="0"/>
            </a:endParaRPr>
          </a:p>
          <a:p>
            <a:pPr lvl="0"/>
            <a:endParaRPr lang="id-ID" sz="2400" dirty="0">
              <a:solidFill>
                <a:schemeClr val="tx1"/>
              </a:solidFill>
              <a:latin typeface="Arial Black" panose="020B0A04020102020204" pitchFamily="34" charset="0"/>
            </a:endParaRPr>
          </a:p>
          <a:p>
            <a:pPr lvl="0"/>
            <a:endParaRPr lang="id-ID" sz="2400" dirty="0" smtClean="0">
              <a:solidFill>
                <a:schemeClr val="tx1"/>
              </a:solidFill>
              <a:latin typeface="Arial Black" panose="020B0A04020102020204" pitchFamily="34" charset="0"/>
            </a:endParaRPr>
          </a:p>
          <a:p>
            <a:pPr lvl="0"/>
            <a:endParaRPr lang="id-ID" sz="2400" dirty="0" smtClean="0">
              <a:solidFill>
                <a:schemeClr val="tx1"/>
              </a:solidFill>
              <a:latin typeface="Arial Black" panose="020B0A04020102020204" pitchFamily="34" charset="0"/>
            </a:endParaRPr>
          </a:p>
          <a:p>
            <a:pPr lvl="0"/>
            <a:endParaRPr lang="id-ID" sz="2400" dirty="0">
              <a:solidFill>
                <a:schemeClr val="tx1"/>
              </a:solidFill>
              <a:latin typeface="Arial Black" panose="020B0A04020102020204" pitchFamily="34" charset="0"/>
            </a:endParaRPr>
          </a:p>
          <a:p>
            <a:pPr lvl="0"/>
            <a:endParaRPr lang="id-ID" sz="2800" dirty="0" smtClean="0"/>
          </a:p>
          <a:p>
            <a:pPr lvl="0"/>
            <a:endParaRPr lang="id-ID" sz="2800" dirty="0"/>
          </a:p>
          <a:p>
            <a:pPr lvl="0"/>
            <a:endParaRPr lang="id-ID" sz="2400" b="1" dirty="0" smtClean="0">
              <a:solidFill>
                <a:schemeClr val="tx1"/>
              </a:solidFill>
              <a:latin typeface="Arial Black" panose="020B0A04020102020204" pitchFamily="34" charset="0"/>
            </a:endParaRPr>
          </a:p>
          <a:p>
            <a:pPr marL="712788" lvl="0" indent="-712788">
              <a:buAutoNum type="alphaLcPeriod"/>
            </a:pPr>
            <a:endParaRPr lang="id-ID" sz="2400" b="1" dirty="0">
              <a:solidFill>
                <a:schemeClr val="tx1"/>
              </a:solidFill>
              <a:latin typeface="Arial Black" panose="020B0A04020102020204" pitchFamily="34" charset="0"/>
            </a:endParaRPr>
          </a:p>
          <a:p>
            <a:pPr marL="712788" lvl="0" indent="-712788">
              <a:buAutoNum type="alphaLcPeriod"/>
            </a:pPr>
            <a:endParaRPr lang="id-ID" sz="2400" b="1" dirty="0">
              <a:solidFill>
                <a:schemeClr val="tx1"/>
              </a:solidFill>
              <a:latin typeface="Arial Black" panose="020B0A04020102020204" pitchFamily="34" charset="0"/>
            </a:endParaRPr>
          </a:p>
          <a:p>
            <a:pPr marL="712788" lvl="0" indent="-712788">
              <a:buAutoNum type="alphaLcPeriod"/>
            </a:pPr>
            <a:endParaRPr lang="id-ID" sz="2400" b="1" dirty="0" smtClean="0">
              <a:solidFill>
                <a:schemeClr val="tx1"/>
              </a:solidFill>
              <a:latin typeface="Arial Black" panose="020B0A04020102020204" pitchFamily="34" charset="0"/>
            </a:endParaRPr>
          </a:p>
          <a:p>
            <a:pPr lvl="0"/>
            <a:endParaRPr lang="id-ID" sz="2400" b="1" dirty="0" smtClean="0">
              <a:solidFill>
                <a:schemeClr val="tx1"/>
              </a:solidFill>
              <a:latin typeface="Arial Black" panose="020B0A04020102020204" pitchFamily="34" charset="0"/>
            </a:endParaRPr>
          </a:p>
          <a:p>
            <a:pPr marL="712788" lvl="0" indent="-712788"/>
            <a:endParaRPr lang="id-ID" sz="2400" b="1" dirty="0" smtClean="0">
              <a:solidFill>
                <a:schemeClr val="tx1"/>
              </a:solidFill>
              <a:latin typeface="Arial Black" panose="020B0A04020102020204" pitchFamily="34" charset="0"/>
            </a:endParaRPr>
          </a:p>
          <a:p>
            <a:pPr marL="712788" lvl="0" indent="-712788"/>
            <a:endParaRPr lang="id-ID" sz="2800" b="1" dirty="0" smtClean="0">
              <a:solidFill>
                <a:schemeClr val="tx1"/>
              </a:solidFill>
              <a:latin typeface="Arial Black" panose="020B0A04020102020204" pitchFamily="34" charset="0"/>
            </a:endParaRPr>
          </a:p>
          <a:p>
            <a:pPr lvl="0"/>
            <a:endParaRPr lang="id-ID" sz="2800" b="1" dirty="0">
              <a:solidFill>
                <a:schemeClr val="tx1"/>
              </a:solidFill>
              <a:latin typeface="Arial Black" panose="020B0A04020102020204" pitchFamily="34" charset="0"/>
            </a:endParaRPr>
          </a:p>
          <a:p>
            <a:pPr marL="514350" lvl="0" indent="-514350">
              <a:buAutoNum type="arabicParenR"/>
            </a:pPr>
            <a:endParaRPr lang="id-ID" sz="2800" b="1" dirty="0" smtClean="0">
              <a:solidFill>
                <a:schemeClr val="tx1"/>
              </a:solidFill>
              <a:latin typeface="Arial Black" panose="020B0A04020102020204" pitchFamily="34" charset="0"/>
            </a:endParaRPr>
          </a:p>
          <a:p>
            <a:pPr marL="514350" lvl="0" indent="-514350">
              <a:buAutoNum type="arabicParenR"/>
            </a:pPr>
            <a:endParaRPr lang="id-ID" sz="2800" b="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946202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9650282"/>
            <a:ext cx="7766936" cy="1646302"/>
          </a:xfrm>
        </p:spPr>
        <p:txBody>
          <a:bodyPr/>
          <a:lstStyle/>
          <a:p>
            <a:pPr lvl="0" algn="l"/>
            <a:endParaRPr lang="id-ID" sz="2800" dirty="0"/>
          </a:p>
        </p:txBody>
      </p:sp>
      <p:sp>
        <p:nvSpPr>
          <p:cNvPr id="3" name="Subtitle 2"/>
          <p:cNvSpPr>
            <a:spLocks noGrp="1"/>
          </p:cNvSpPr>
          <p:nvPr>
            <p:ph type="subTitle" idx="1"/>
          </p:nvPr>
        </p:nvSpPr>
        <p:spPr/>
        <p:txBody>
          <a:bodyPr/>
          <a:lstStyle/>
          <a:p>
            <a:endParaRPr lang="id-ID"/>
          </a:p>
        </p:txBody>
      </p:sp>
      <p:sp>
        <p:nvSpPr>
          <p:cNvPr id="5" name="TextBox 4"/>
          <p:cNvSpPr txBox="1"/>
          <p:nvPr/>
        </p:nvSpPr>
        <p:spPr>
          <a:xfrm>
            <a:off x="2083443" y="1562582"/>
            <a:ext cx="9329195" cy="3785652"/>
          </a:xfrm>
          <a:prstGeom prst="rect">
            <a:avLst/>
          </a:prstGeom>
          <a:noFill/>
        </p:spPr>
        <p:txBody>
          <a:bodyPr wrap="square" rtlCol="0">
            <a:spAutoFit/>
          </a:bodyPr>
          <a:lstStyle/>
          <a:p>
            <a:pPr marL="457200" indent="-457200">
              <a:buAutoNum type="arabicPeriod" startAt="4"/>
            </a:pPr>
            <a:r>
              <a:rPr lang="id-ID" sz="2400" dirty="0" smtClean="0">
                <a:solidFill>
                  <a:srgbClr val="FF0000"/>
                </a:solidFill>
                <a:latin typeface="Arial Black" panose="020B0A04020102020204" pitchFamily="34" charset="0"/>
              </a:rPr>
              <a:t>KEGIATAN USAHA  BPR DAN BANK PEMBIAYAAN RAKYAT SYARIAH</a:t>
            </a:r>
          </a:p>
          <a:p>
            <a:endParaRPr lang="id-ID" sz="2400" dirty="0">
              <a:latin typeface="Arial Black" panose="020B0A04020102020204" pitchFamily="34" charset="0"/>
            </a:endParaRPr>
          </a:p>
          <a:p>
            <a:r>
              <a:rPr lang="id-ID" sz="2400" dirty="0" smtClean="0">
                <a:latin typeface="Arial Black" panose="020B0A04020102020204" pitchFamily="34" charset="0"/>
              </a:rPr>
              <a:t>a.  KEGIATAN USAHA BPR :</a:t>
            </a:r>
          </a:p>
          <a:p>
            <a:r>
              <a:rPr lang="id-ID" sz="2400" dirty="0" smtClean="0">
                <a:latin typeface="Arial Black" panose="020B0A04020102020204" pitchFamily="34" charset="0"/>
              </a:rPr>
              <a:t>   Lihat pada UUP No.7/1992 jo </a:t>
            </a:r>
            <a:r>
              <a:rPr lang="id-ID" sz="2400" dirty="0" smtClean="0">
                <a:solidFill>
                  <a:srgbClr val="FF0000"/>
                </a:solidFill>
                <a:latin typeface="Arial Black" panose="020B0A04020102020204" pitchFamily="34" charset="0"/>
              </a:rPr>
              <a:t>UUP No10/1998</a:t>
            </a:r>
            <a:r>
              <a:rPr lang="id-ID" sz="2400" dirty="0" smtClean="0">
                <a:latin typeface="Arial Black" panose="020B0A04020102020204" pitchFamily="34" charset="0"/>
              </a:rPr>
              <a:t>:</a:t>
            </a:r>
          </a:p>
          <a:p>
            <a:r>
              <a:rPr lang="id-ID" sz="2400" dirty="0" smtClean="0">
                <a:latin typeface="Arial Black" panose="020B0A04020102020204" pitchFamily="34" charset="0"/>
              </a:rPr>
              <a:t>   Pasal: 13</a:t>
            </a:r>
            <a:endParaRPr lang="id-ID" sz="2400" dirty="0">
              <a:latin typeface="Arial Black" panose="020B0A04020102020204" pitchFamily="34" charset="0"/>
            </a:endParaRPr>
          </a:p>
          <a:p>
            <a:endParaRPr lang="id-ID" sz="2400" dirty="0" smtClean="0">
              <a:latin typeface="Arial Black" panose="020B0A04020102020204" pitchFamily="34" charset="0"/>
            </a:endParaRPr>
          </a:p>
          <a:p>
            <a:r>
              <a:rPr lang="id-ID" sz="2400" dirty="0" smtClean="0">
                <a:latin typeface="Arial Black" panose="020B0A04020102020204" pitchFamily="34" charset="0"/>
              </a:rPr>
              <a:t>b.  Kegiatan BANK PEMBIAYAAN SYARIAH</a:t>
            </a:r>
          </a:p>
          <a:p>
            <a:endParaRPr lang="id-ID" sz="2400" dirty="0">
              <a:latin typeface="Arial Black" panose="020B0A04020102020204" pitchFamily="34" charset="0"/>
            </a:endParaRPr>
          </a:p>
          <a:p>
            <a:r>
              <a:rPr lang="id-ID" sz="2400" dirty="0" smtClean="0">
                <a:latin typeface="Arial Black" panose="020B0A04020102020204" pitchFamily="34" charset="0"/>
              </a:rPr>
              <a:t>Lihat dalam  &gt;&gt;&gt;&gt;UU NO.21 /2008 PASAL 21:</a:t>
            </a:r>
            <a:endParaRPr lang="id-ID" sz="2400" dirty="0">
              <a:latin typeface="Arial Black" panose="020B0A04020102020204" pitchFamily="34" charset="0"/>
            </a:endParaRPr>
          </a:p>
        </p:txBody>
      </p:sp>
    </p:spTree>
    <p:extLst>
      <p:ext uri="{BB962C8B-B14F-4D97-AF65-F5344CB8AC3E}">
        <p14:creationId xmlns:p14="http://schemas.microsoft.com/office/powerpoint/2010/main" val="3316301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9650282"/>
            <a:ext cx="7766936" cy="1646302"/>
          </a:xfrm>
        </p:spPr>
        <p:txBody>
          <a:bodyPr/>
          <a:lstStyle/>
          <a:p>
            <a:pPr lvl="0" algn="l"/>
            <a:r>
              <a:rPr lang="id-ID" sz="2800" dirty="0"/>
              <a:t>Pengertian Sistem Keuangan dan Sistem Keuangan Indonesia</a:t>
            </a:r>
            <a:br>
              <a:rPr lang="id-ID" sz="2800" dirty="0"/>
            </a:br>
            <a:r>
              <a:rPr lang="id-ID" sz="2800" dirty="0"/>
              <a:t>Sistem Moneter Indonesia</a:t>
            </a:r>
            <a:br>
              <a:rPr lang="id-ID" sz="2800" dirty="0"/>
            </a:br>
            <a:r>
              <a:rPr lang="id-ID" sz="2800" dirty="0"/>
              <a:t>Sistem Perbankan Indonesia</a:t>
            </a:r>
            <a:br>
              <a:rPr lang="id-ID" sz="2800" dirty="0"/>
            </a:br>
            <a:r>
              <a:rPr lang="id-ID" sz="2800" dirty="0"/>
              <a:t>Bank Umum  dan Bank Perkreditan Rakyat</a:t>
            </a:r>
            <a:br>
              <a:rPr lang="id-ID" sz="2800" dirty="0"/>
            </a:br>
            <a:r>
              <a:rPr lang="id-ID" sz="2800" dirty="0"/>
              <a:t>Bank Konvensional dan Bank Syariah</a:t>
            </a:r>
          </a:p>
        </p:txBody>
      </p:sp>
      <p:sp>
        <p:nvSpPr>
          <p:cNvPr id="3" name="Subtitle 2"/>
          <p:cNvSpPr>
            <a:spLocks noGrp="1"/>
          </p:cNvSpPr>
          <p:nvPr>
            <p:ph type="subTitle" idx="1"/>
          </p:nvPr>
        </p:nvSpPr>
        <p:spPr/>
        <p:txBody>
          <a:bodyPr/>
          <a:lstStyle/>
          <a:p>
            <a:endParaRPr lang="id-ID"/>
          </a:p>
        </p:txBody>
      </p:sp>
      <p:sp>
        <p:nvSpPr>
          <p:cNvPr id="7" name="Rectangle 6"/>
          <p:cNvSpPr/>
          <p:nvPr/>
        </p:nvSpPr>
        <p:spPr>
          <a:xfrm>
            <a:off x="833376" y="1232110"/>
            <a:ext cx="9317619" cy="537703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id-ID" sz="2800" b="1" dirty="0" smtClean="0">
              <a:solidFill>
                <a:schemeClr val="tx1"/>
              </a:solidFill>
              <a:latin typeface="Arial Black" panose="020B0A04020102020204" pitchFamily="34" charset="0"/>
            </a:endParaRPr>
          </a:p>
          <a:p>
            <a:pPr marL="712788" lvl="0" indent="-712788">
              <a:buAutoNum type="alphaLcPeriod"/>
            </a:pPr>
            <a:endParaRPr lang="id-ID" sz="2400" b="1" dirty="0" smtClean="0">
              <a:solidFill>
                <a:schemeClr val="tx1"/>
              </a:solidFill>
              <a:latin typeface="Arial Black" panose="020B0A04020102020204" pitchFamily="34" charset="0"/>
            </a:endParaRPr>
          </a:p>
          <a:p>
            <a:pPr marL="712788" lvl="0" indent="-712788">
              <a:buAutoNum type="alphaLcPeriod"/>
            </a:pPr>
            <a:endParaRPr lang="id-ID" sz="2400" b="1" dirty="0">
              <a:solidFill>
                <a:schemeClr val="tx1"/>
              </a:solidFill>
              <a:latin typeface="Arial Black" panose="020B0A04020102020204" pitchFamily="34" charset="0"/>
            </a:endParaRPr>
          </a:p>
          <a:p>
            <a:pPr lvl="0"/>
            <a:endParaRPr lang="id-ID" sz="2400" b="1" dirty="0" smtClean="0">
              <a:solidFill>
                <a:schemeClr val="tx1"/>
              </a:solidFill>
              <a:latin typeface="Arial Black" panose="020B0A04020102020204" pitchFamily="34" charset="0"/>
            </a:endParaRPr>
          </a:p>
          <a:p>
            <a:pPr lvl="0"/>
            <a:r>
              <a:rPr lang="id-ID" sz="2400" b="1" dirty="0" smtClean="0">
                <a:solidFill>
                  <a:schemeClr val="tx1"/>
                </a:solidFill>
                <a:latin typeface="Arial Black" panose="020B0A04020102020204" pitchFamily="34" charset="0"/>
              </a:rPr>
              <a:t> </a:t>
            </a:r>
            <a:endParaRPr lang="id-ID" sz="2400" b="1" dirty="0">
              <a:solidFill>
                <a:schemeClr val="tx1"/>
              </a:solidFill>
              <a:latin typeface="Arial Black" panose="020B0A04020102020204" pitchFamily="34" charset="0"/>
            </a:endParaRPr>
          </a:p>
          <a:p>
            <a:pPr marL="712788" lvl="0" indent="-712788">
              <a:buAutoNum type="alphaLcPeriod"/>
            </a:pPr>
            <a:endParaRPr lang="id-ID" sz="2400" b="1" dirty="0" smtClean="0">
              <a:solidFill>
                <a:schemeClr val="tx1"/>
              </a:solidFill>
              <a:latin typeface="Arial Black" panose="020B0A04020102020204" pitchFamily="34" charset="0"/>
            </a:endParaRPr>
          </a:p>
          <a:p>
            <a:pPr marL="457200" lvl="0" indent="-457200">
              <a:buAutoNum type="alphaUcPeriod"/>
            </a:pPr>
            <a:r>
              <a:rPr lang="id-ID" sz="2400" b="1" dirty="0" smtClean="0">
                <a:solidFill>
                  <a:schemeClr val="tx1"/>
                </a:solidFill>
                <a:latin typeface="Arial Black" panose="020B0A04020102020204" pitchFamily="34" charset="0"/>
              </a:rPr>
              <a:t>LARANGAN BAGI BANK UMUM KONVENSIONAL:</a:t>
            </a:r>
          </a:p>
          <a:p>
            <a:pPr lvl="0"/>
            <a:r>
              <a:rPr lang="id-ID" sz="2400" b="1" dirty="0" smtClean="0">
                <a:solidFill>
                  <a:schemeClr val="tx1"/>
                </a:solidFill>
                <a:latin typeface="Arial Black" panose="020B0A04020102020204" pitchFamily="34" charset="0"/>
              </a:rPr>
              <a:t>Mnrt Ps 10 UUP No.7/1991 jo UUP No.10/1998 BU dilarang:</a:t>
            </a:r>
          </a:p>
          <a:p>
            <a:pPr marL="457200" lvl="0" indent="-457200">
              <a:buAutoNum type="arabicParenR"/>
            </a:pPr>
            <a:r>
              <a:rPr lang="id-ID" sz="2400" b="1" dirty="0" smtClean="0">
                <a:solidFill>
                  <a:schemeClr val="tx1"/>
                </a:solidFill>
                <a:latin typeface="Arial Black" panose="020B0A04020102020204" pitchFamily="34" charset="0"/>
              </a:rPr>
              <a:t>Melakukan penyertaan modal kecuali sesuai Ps 7 huruf (b) dan (c);</a:t>
            </a:r>
          </a:p>
          <a:p>
            <a:pPr marL="457200" lvl="0" indent="-457200">
              <a:buAutoNum type="arabicParenR"/>
            </a:pPr>
            <a:r>
              <a:rPr lang="id-ID" sz="2400" b="1" dirty="0" smtClean="0">
                <a:solidFill>
                  <a:schemeClr val="tx1"/>
                </a:solidFill>
                <a:latin typeface="Arial Black" panose="020B0A04020102020204" pitchFamily="34" charset="0"/>
              </a:rPr>
              <a:t>Melakukan kegiatan perasuransian;</a:t>
            </a:r>
          </a:p>
          <a:p>
            <a:pPr marL="457200" lvl="0" indent="-457200">
              <a:buAutoNum type="arabicParenR"/>
            </a:pPr>
            <a:r>
              <a:rPr lang="id-ID" sz="2400" b="1" dirty="0" smtClean="0">
                <a:solidFill>
                  <a:schemeClr val="tx1"/>
                </a:solidFill>
                <a:latin typeface="Arial Black" panose="020B0A04020102020204" pitchFamily="34" charset="0"/>
              </a:rPr>
              <a:t>Melakukan kegiatan usaha lain, selain kegiatan yang diatur dalam Ps 6 dan Ps 7 UUP No.7/1992 joUUP No.10/1998</a:t>
            </a:r>
          </a:p>
          <a:p>
            <a:pPr marL="457200" lvl="0" indent="-457200">
              <a:buAutoNum type="arabicParenR"/>
            </a:pPr>
            <a:endParaRPr lang="id-ID" sz="2400" b="1" dirty="0">
              <a:solidFill>
                <a:schemeClr val="tx1"/>
              </a:solidFill>
              <a:latin typeface="Arial Black" panose="020B0A04020102020204" pitchFamily="34" charset="0"/>
            </a:endParaRPr>
          </a:p>
          <a:p>
            <a:pPr lvl="0"/>
            <a:endParaRPr lang="id-ID" sz="2400" b="1" dirty="0" smtClean="0">
              <a:solidFill>
                <a:schemeClr val="tx1"/>
              </a:solidFill>
              <a:latin typeface="Arial Black" panose="020B0A04020102020204" pitchFamily="34" charset="0"/>
            </a:endParaRPr>
          </a:p>
          <a:p>
            <a:pPr marL="712788" lvl="0" indent="-712788"/>
            <a:endParaRPr lang="id-ID" sz="2400" b="1" dirty="0" smtClean="0">
              <a:solidFill>
                <a:schemeClr val="tx1"/>
              </a:solidFill>
              <a:latin typeface="Arial Black" panose="020B0A04020102020204" pitchFamily="34" charset="0"/>
            </a:endParaRPr>
          </a:p>
          <a:p>
            <a:pPr marL="712788" lvl="0" indent="-712788"/>
            <a:endParaRPr lang="id-ID" sz="2800" b="1" dirty="0" smtClean="0">
              <a:solidFill>
                <a:schemeClr val="tx1"/>
              </a:solidFill>
              <a:latin typeface="Arial Black" panose="020B0A04020102020204" pitchFamily="34" charset="0"/>
            </a:endParaRPr>
          </a:p>
          <a:p>
            <a:pPr lvl="0"/>
            <a:endParaRPr lang="id-ID" sz="2800" b="1" dirty="0">
              <a:solidFill>
                <a:schemeClr val="tx1"/>
              </a:solidFill>
              <a:latin typeface="Arial Black" panose="020B0A04020102020204" pitchFamily="34" charset="0"/>
            </a:endParaRPr>
          </a:p>
          <a:p>
            <a:pPr marL="514350" lvl="0" indent="-514350">
              <a:buAutoNum type="arabicParenR"/>
            </a:pPr>
            <a:endParaRPr lang="id-ID" sz="2800" b="1" dirty="0" smtClean="0">
              <a:solidFill>
                <a:schemeClr val="tx1"/>
              </a:solidFill>
              <a:latin typeface="Arial Black" panose="020B0A04020102020204" pitchFamily="34" charset="0"/>
            </a:endParaRPr>
          </a:p>
          <a:p>
            <a:pPr marL="514350" lvl="0" indent="-514350">
              <a:buAutoNum type="arabicParenR"/>
            </a:pPr>
            <a:endParaRPr lang="id-ID" sz="2800" b="1" dirty="0">
              <a:solidFill>
                <a:schemeClr val="tx1"/>
              </a:solidFill>
              <a:latin typeface="Arial Black" panose="020B0A04020102020204" pitchFamily="34" charset="0"/>
            </a:endParaRPr>
          </a:p>
        </p:txBody>
      </p:sp>
      <p:sp>
        <p:nvSpPr>
          <p:cNvPr id="5" name="Rectangle 4"/>
          <p:cNvSpPr/>
          <p:nvPr/>
        </p:nvSpPr>
        <p:spPr>
          <a:xfrm flipV="1">
            <a:off x="833376" y="312515"/>
            <a:ext cx="9317619" cy="67133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sp>
        <p:nvSpPr>
          <p:cNvPr id="8" name="TextBox 7"/>
          <p:cNvSpPr txBox="1"/>
          <p:nvPr/>
        </p:nvSpPr>
        <p:spPr>
          <a:xfrm>
            <a:off x="833377" y="463515"/>
            <a:ext cx="9317618" cy="461665"/>
          </a:xfrm>
          <a:prstGeom prst="rect">
            <a:avLst/>
          </a:prstGeom>
          <a:noFill/>
        </p:spPr>
        <p:txBody>
          <a:bodyPr wrap="square" rtlCol="0">
            <a:spAutoFit/>
          </a:bodyPr>
          <a:lstStyle/>
          <a:p>
            <a:r>
              <a:rPr lang="id-ID" sz="2400" dirty="0" smtClean="0">
                <a:latin typeface="Arial Black" panose="020B0A04020102020204" pitchFamily="34" charset="0"/>
              </a:rPr>
              <a:t>5.  LARANGAN BAGI KEGIATAN PERBANKAN </a:t>
            </a:r>
            <a:endParaRPr lang="id-ID" sz="2400" dirty="0">
              <a:latin typeface="Arial Black" panose="020B0A04020102020204" pitchFamily="34" charset="0"/>
            </a:endParaRPr>
          </a:p>
        </p:txBody>
      </p:sp>
    </p:spTree>
    <p:extLst>
      <p:ext uri="{BB962C8B-B14F-4D97-AF65-F5344CB8AC3E}">
        <p14:creationId xmlns:p14="http://schemas.microsoft.com/office/powerpoint/2010/main" val="1333186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9650282"/>
            <a:ext cx="7766936" cy="1646302"/>
          </a:xfrm>
        </p:spPr>
        <p:txBody>
          <a:bodyPr/>
          <a:lstStyle/>
          <a:p>
            <a:pPr lvl="0" algn="l"/>
            <a:r>
              <a:rPr lang="id-ID" sz="2800" dirty="0"/>
              <a:t>Pengertian Sistem Keuangan dan Sistem Keuangan Indonesia</a:t>
            </a:r>
            <a:br>
              <a:rPr lang="id-ID" sz="2800" dirty="0"/>
            </a:br>
            <a:r>
              <a:rPr lang="id-ID" sz="2800" dirty="0"/>
              <a:t>Sistem Moneter Indonesia</a:t>
            </a:r>
            <a:br>
              <a:rPr lang="id-ID" sz="2800" dirty="0"/>
            </a:br>
            <a:r>
              <a:rPr lang="id-ID" sz="2800" dirty="0"/>
              <a:t>Sistem Perbankan Indonesia</a:t>
            </a:r>
            <a:br>
              <a:rPr lang="id-ID" sz="2800" dirty="0"/>
            </a:br>
            <a:r>
              <a:rPr lang="id-ID" sz="2800" dirty="0"/>
              <a:t>Bank Umum  dan Bank Perkreditan Rakyat</a:t>
            </a:r>
            <a:br>
              <a:rPr lang="id-ID" sz="2800" dirty="0"/>
            </a:br>
            <a:r>
              <a:rPr lang="id-ID" sz="2800" dirty="0"/>
              <a:t>Bank Konvensional dan Bank Syariah</a:t>
            </a:r>
          </a:p>
        </p:txBody>
      </p:sp>
      <p:sp>
        <p:nvSpPr>
          <p:cNvPr id="3" name="Subtitle 2"/>
          <p:cNvSpPr>
            <a:spLocks noGrp="1"/>
          </p:cNvSpPr>
          <p:nvPr>
            <p:ph type="subTitle" idx="1"/>
          </p:nvPr>
        </p:nvSpPr>
        <p:spPr/>
        <p:txBody>
          <a:bodyPr/>
          <a:lstStyle/>
          <a:p>
            <a:endParaRPr lang="id-ID"/>
          </a:p>
        </p:txBody>
      </p:sp>
      <p:sp>
        <p:nvSpPr>
          <p:cNvPr id="7" name="Rectangle 6"/>
          <p:cNvSpPr/>
          <p:nvPr/>
        </p:nvSpPr>
        <p:spPr>
          <a:xfrm>
            <a:off x="833376" y="1232110"/>
            <a:ext cx="9317619" cy="537703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id-ID" sz="2800" b="1" dirty="0" smtClean="0">
              <a:solidFill>
                <a:schemeClr val="tx1"/>
              </a:solidFill>
              <a:latin typeface="Arial Black" panose="020B0A04020102020204" pitchFamily="34" charset="0"/>
            </a:endParaRPr>
          </a:p>
          <a:p>
            <a:pPr marL="712788" lvl="0" indent="-712788">
              <a:buAutoNum type="alphaLcPeriod"/>
            </a:pPr>
            <a:endParaRPr lang="id-ID" sz="2400" b="1" dirty="0" smtClean="0">
              <a:solidFill>
                <a:schemeClr val="tx1"/>
              </a:solidFill>
              <a:latin typeface="Arial Black" panose="020B0A04020102020204" pitchFamily="34" charset="0"/>
            </a:endParaRPr>
          </a:p>
          <a:p>
            <a:pPr marL="712788" lvl="0" indent="-712788">
              <a:buAutoNum type="alphaLcPeriod"/>
            </a:pPr>
            <a:endParaRPr lang="id-ID" sz="2400" b="1" dirty="0">
              <a:solidFill>
                <a:schemeClr val="tx1"/>
              </a:solidFill>
              <a:latin typeface="Arial Black" panose="020B0A04020102020204" pitchFamily="34" charset="0"/>
            </a:endParaRPr>
          </a:p>
          <a:p>
            <a:pPr lvl="0"/>
            <a:endParaRPr lang="id-ID" sz="2400" b="1" dirty="0" smtClean="0">
              <a:solidFill>
                <a:schemeClr val="tx1"/>
              </a:solidFill>
              <a:latin typeface="Arial Black" panose="020B0A04020102020204" pitchFamily="34" charset="0"/>
            </a:endParaRPr>
          </a:p>
          <a:p>
            <a:pPr lvl="0"/>
            <a:r>
              <a:rPr lang="id-ID" sz="2400" b="1" dirty="0" smtClean="0">
                <a:solidFill>
                  <a:schemeClr val="tx1"/>
                </a:solidFill>
                <a:latin typeface="Arial Black" panose="020B0A04020102020204" pitchFamily="34" charset="0"/>
              </a:rPr>
              <a:t> </a:t>
            </a:r>
            <a:endParaRPr lang="id-ID" sz="2400" b="1" dirty="0">
              <a:solidFill>
                <a:schemeClr val="tx1"/>
              </a:solidFill>
              <a:latin typeface="Arial Black" panose="020B0A04020102020204" pitchFamily="34" charset="0"/>
            </a:endParaRPr>
          </a:p>
          <a:p>
            <a:pPr marL="712788" lvl="0" indent="-712788">
              <a:buAutoNum type="alphaLcPeriod"/>
            </a:pPr>
            <a:endParaRPr lang="id-ID" sz="2400" b="1" dirty="0" smtClean="0">
              <a:solidFill>
                <a:schemeClr val="tx1"/>
              </a:solidFill>
              <a:latin typeface="Arial Black" panose="020B0A04020102020204" pitchFamily="34" charset="0"/>
            </a:endParaRPr>
          </a:p>
          <a:p>
            <a:pPr marL="457200" lvl="0" indent="-457200">
              <a:buAutoNum type="alphaUcPeriod" startAt="2"/>
            </a:pPr>
            <a:r>
              <a:rPr lang="id-ID" sz="2400" b="1" dirty="0" smtClean="0">
                <a:solidFill>
                  <a:schemeClr val="tx1"/>
                </a:solidFill>
                <a:latin typeface="Arial Black" panose="020B0A04020102020204" pitchFamily="34" charset="0"/>
              </a:rPr>
              <a:t>LARANGAN BAGI BANK PERKREDITAN RAKYAT KONVENSIONAL:</a:t>
            </a:r>
          </a:p>
          <a:p>
            <a:pPr lvl="0"/>
            <a:endParaRPr lang="id-ID" sz="2400" b="1" dirty="0" smtClean="0">
              <a:solidFill>
                <a:schemeClr val="tx1"/>
              </a:solidFill>
              <a:latin typeface="Arial Black" panose="020B0A04020102020204" pitchFamily="34" charset="0"/>
            </a:endParaRPr>
          </a:p>
          <a:p>
            <a:pPr lvl="0"/>
            <a:r>
              <a:rPr lang="id-ID" sz="2400" b="1" dirty="0" smtClean="0">
                <a:solidFill>
                  <a:schemeClr val="tx1"/>
                </a:solidFill>
                <a:latin typeface="Arial Black" panose="020B0A04020102020204" pitchFamily="34" charset="0"/>
              </a:rPr>
              <a:t>Mnrt Ps 14 UUP No.7/1991 jo UUP No.10/1998 BPR dilarang:</a:t>
            </a:r>
          </a:p>
          <a:p>
            <a:pPr marL="457200" lvl="0" indent="-457200">
              <a:buAutoNum type="arabicParenR"/>
            </a:pPr>
            <a:r>
              <a:rPr lang="id-ID" sz="2400" b="1" dirty="0" smtClean="0">
                <a:solidFill>
                  <a:schemeClr val="tx1"/>
                </a:solidFill>
                <a:latin typeface="Arial Black" panose="020B0A04020102020204" pitchFamily="34" charset="0"/>
              </a:rPr>
              <a:t>Menerima simpanan berupa GIRO dan ikut serta dalam LALU LINTAS PEMBAYARAN;</a:t>
            </a:r>
          </a:p>
          <a:p>
            <a:pPr marL="457200" lvl="0" indent="-457200">
              <a:buAutoNum type="arabicParenR"/>
            </a:pPr>
            <a:r>
              <a:rPr lang="id-ID" sz="2400" b="1" dirty="0" smtClean="0">
                <a:solidFill>
                  <a:schemeClr val="tx1"/>
                </a:solidFill>
                <a:latin typeface="Arial Black" panose="020B0A04020102020204" pitchFamily="34" charset="0"/>
              </a:rPr>
              <a:t>Melakukan kegiatan usaha VALAS;</a:t>
            </a:r>
          </a:p>
          <a:p>
            <a:pPr marL="457200" lvl="0" indent="-457200">
              <a:buAutoNum type="arabicParenR"/>
            </a:pPr>
            <a:r>
              <a:rPr lang="id-ID" sz="2400" b="1" dirty="0" smtClean="0">
                <a:solidFill>
                  <a:schemeClr val="tx1"/>
                </a:solidFill>
                <a:latin typeface="Arial Black" panose="020B0A04020102020204" pitchFamily="34" charset="0"/>
              </a:rPr>
              <a:t>Melakukan kegiatan usaha penyertaan modal;</a:t>
            </a:r>
          </a:p>
          <a:p>
            <a:pPr marL="457200" lvl="0" indent="-457200">
              <a:buAutoNum type="arabicParenR"/>
            </a:pPr>
            <a:r>
              <a:rPr lang="id-ID" sz="2400" b="1" dirty="0" smtClean="0">
                <a:solidFill>
                  <a:schemeClr val="tx1"/>
                </a:solidFill>
                <a:latin typeface="Arial Black" panose="020B0A04020102020204" pitchFamily="34" charset="0"/>
              </a:rPr>
              <a:t>Melakukan kegiatan usaha perasuransian;</a:t>
            </a:r>
          </a:p>
          <a:p>
            <a:pPr marL="457200" lvl="0" indent="-457200">
              <a:buAutoNum type="arabicParenR"/>
            </a:pPr>
            <a:r>
              <a:rPr lang="id-ID" sz="2400" b="1" dirty="0" smtClean="0">
                <a:solidFill>
                  <a:schemeClr val="tx1"/>
                </a:solidFill>
                <a:latin typeface="Arial Black" panose="020B0A04020102020204" pitchFamily="34" charset="0"/>
              </a:rPr>
              <a:t>Melakukan kegiatan usaha lain, selain kegiatan yang diatur dalam Ps 13  UUP No.7/1992 joUUP No.10/1998</a:t>
            </a:r>
          </a:p>
          <a:p>
            <a:pPr marL="457200" lvl="0" indent="-457200">
              <a:buAutoNum type="arabicParenR"/>
            </a:pPr>
            <a:endParaRPr lang="id-ID" sz="2400" b="1" dirty="0">
              <a:solidFill>
                <a:schemeClr val="tx1"/>
              </a:solidFill>
              <a:latin typeface="Arial Black" panose="020B0A04020102020204" pitchFamily="34" charset="0"/>
            </a:endParaRPr>
          </a:p>
          <a:p>
            <a:pPr lvl="0"/>
            <a:endParaRPr lang="id-ID" sz="2400" b="1" dirty="0" smtClean="0">
              <a:solidFill>
                <a:schemeClr val="tx1"/>
              </a:solidFill>
              <a:latin typeface="Arial Black" panose="020B0A04020102020204" pitchFamily="34" charset="0"/>
            </a:endParaRPr>
          </a:p>
          <a:p>
            <a:pPr marL="712788" lvl="0" indent="-712788"/>
            <a:endParaRPr lang="id-ID" sz="2400" b="1" dirty="0" smtClean="0">
              <a:solidFill>
                <a:schemeClr val="tx1"/>
              </a:solidFill>
              <a:latin typeface="Arial Black" panose="020B0A04020102020204" pitchFamily="34" charset="0"/>
            </a:endParaRPr>
          </a:p>
          <a:p>
            <a:pPr marL="712788" lvl="0" indent="-712788"/>
            <a:endParaRPr lang="id-ID" sz="2800" b="1" dirty="0" smtClean="0">
              <a:solidFill>
                <a:schemeClr val="tx1"/>
              </a:solidFill>
              <a:latin typeface="Arial Black" panose="020B0A04020102020204" pitchFamily="34" charset="0"/>
            </a:endParaRPr>
          </a:p>
          <a:p>
            <a:pPr lvl="0"/>
            <a:endParaRPr lang="id-ID" sz="2800" b="1" dirty="0">
              <a:solidFill>
                <a:schemeClr val="tx1"/>
              </a:solidFill>
              <a:latin typeface="Arial Black" panose="020B0A04020102020204" pitchFamily="34" charset="0"/>
            </a:endParaRPr>
          </a:p>
          <a:p>
            <a:pPr marL="514350" lvl="0" indent="-514350">
              <a:buAutoNum type="arabicParenR"/>
            </a:pPr>
            <a:endParaRPr lang="id-ID" sz="2800" b="1" dirty="0" smtClean="0">
              <a:solidFill>
                <a:schemeClr val="tx1"/>
              </a:solidFill>
              <a:latin typeface="Arial Black" panose="020B0A04020102020204" pitchFamily="34" charset="0"/>
            </a:endParaRPr>
          </a:p>
          <a:p>
            <a:pPr marL="514350" lvl="0" indent="-514350">
              <a:buAutoNum type="arabicParenR"/>
            </a:pPr>
            <a:endParaRPr lang="id-ID" sz="2800" b="1" dirty="0">
              <a:solidFill>
                <a:schemeClr val="tx1"/>
              </a:solidFill>
              <a:latin typeface="Arial Black" panose="020B0A04020102020204" pitchFamily="34" charset="0"/>
            </a:endParaRPr>
          </a:p>
        </p:txBody>
      </p:sp>
      <p:sp>
        <p:nvSpPr>
          <p:cNvPr id="5" name="Rectangle 4"/>
          <p:cNvSpPr/>
          <p:nvPr/>
        </p:nvSpPr>
        <p:spPr>
          <a:xfrm flipV="1">
            <a:off x="833376" y="312515"/>
            <a:ext cx="9317619" cy="67133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sp>
        <p:nvSpPr>
          <p:cNvPr id="8" name="TextBox 7"/>
          <p:cNvSpPr txBox="1"/>
          <p:nvPr/>
        </p:nvSpPr>
        <p:spPr>
          <a:xfrm>
            <a:off x="833376" y="463515"/>
            <a:ext cx="10246999" cy="461665"/>
          </a:xfrm>
          <a:prstGeom prst="rect">
            <a:avLst/>
          </a:prstGeom>
          <a:noFill/>
        </p:spPr>
        <p:txBody>
          <a:bodyPr wrap="square" rtlCol="0">
            <a:spAutoFit/>
          </a:bodyPr>
          <a:lstStyle/>
          <a:p>
            <a:r>
              <a:rPr lang="id-ID" sz="2400" dirty="0" smtClean="0">
                <a:latin typeface="Arial Black" panose="020B0A04020102020204" pitchFamily="34" charset="0"/>
              </a:rPr>
              <a:t>LARANGAN BAGI KEGIATAN PERBANKAN (lanjutan) </a:t>
            </a:r>
            <a:endParaRPr lang="id-ID" sz="2400" dirty="0">
              <a:latin typeface="Arial Black" panose="020B0A04020102020204" pitchFamily="34" charset="0"/>
            </a:endParaRPr>
          </a:p>
        </p:txBody>
      </p:sp>
    </p:spTree>
    <p:extLst>
      <p:ext uri="{BB962C8B-B14F-4D97-AF65-F5344CB8AC3E}">
        <p14:creationId xmlns:p14="http://schemas.microsoft.com/office/powerpoint/2010/main" val="620746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9650282"/>
            <a:ext cx="7766936" cy="1646302"/>
          </a:xfrm>
        </p:spPr>
        <p:txBody>
          <a:bodyPr/>
          <a:lstStyle/>
          <a:p>
            <a:pPr lvl="0" algn="l"/>
            <a:r>
              <a:rPr lang="id-ID" sz="2800" dirty="0"/>
              <a:t>Pengertian Sistem Keuangan dan Sistem Keuangan Indonesia</a:t>
            </a:r>
            <a:br>
              <a:rPr lang="id-ID" sz="2800" dirty="0"/>
            </a:br>
            <a:r>
              <a:rPr lang="id-ID" sz="2800" dirty="0"/>
              <a:t>Sistem Moneter Indonesia</a:t>
            </a:r>
            <a:br>
              <a:rPr lang="id-ID" sz="2800" dirty="0"/>
            </a:br>
            <a:r>
              <a:rPr lang="id-ID" sz="2800" dirty="0"/>
              <a:t>Sistem Perbankan Indonesia</a:t>
            </a:r>
            <a:br>
              <a:rPr lang="id-ID" sz="2800" dirty="0"/>
            </a:br>
            <a:r>
              <a:rPr lang="id-ID" sz="2800" dirty="0"/>
              <a:t>Bank Umum  dan Bank Perkreditan Rakyat</a:t>
            </a:r>
            <a:br>
              <a:rPr lang="id-ID" sz="2800" dirty="0"/>
            </a:br>
            <a:r>
              <a:rPr lang="id-ID" sz="2800" dirty="0"/>
              <a:t>Bank Konvensional dan Bank Syariah</a:t>
            </a:r>
          </a:p>
        </p:txBody>
      </p:sp>
      <p:sp>
        <p:nvSpPr>
          <p:cNvPr id="3" name="Subtitle 2"/>
          <p:cNvSpPr>
            <a:spLocks noGrp="1"/>
          </p:cNvSpPr>
          <p:nvPr>
            <p:ph type="subTitle" idx="1"/>
          </p:nvPr>
        </p:nvSpPr>
        <p:spPr/>
        <p:txBody>
          <a:bodyPr/>
          <a:lstStyle/>
          <a:p>
            <a:endParaRPr lang="id-ID"/>
          </a:p>
        </p:txBody>
      </p:sp>
      <p:sp>
        <p:nvSpPr>
          <p:cNvPr id="7" name="Rectangle 6"/>
          <p:cNvSpPr/>
          <p:nvPr/>
        </p:nvSpPr>
        <p:spPr>
          <a:xfrm>
            <a:off x="833376" y="1232110"/>
            <a:ext cx="9317619" cy="537703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id-ID" sz="2800" b="1" dirty="0" smtClean="0">
              <a:solidFill>
                <a:schemeClr val="tx1"/>
              </a:solidFill>
              <a:latin typeface="Arial Black" panose="020B0A04020102020204" pitchFamily="34" charset="0"/>
            </a:endParaRPr>
          </a:p>
          <a:p>
            <a:pPr marL="712788" lvl="0" indent="-712788">
              <a:buAutoNum type="alphaLcPeriod"/>
            </a:pPr>
            <a:endParaRPr lang="id-ID" sz="2400" b="1" dirty="0" smtClean="0">
              <a:solidFill>
                <a:schemeClr val="tx1"/>
              </a:solidFill>
              <a:latin typeface="Arial Black" panose="020B0A04020102020204" pitchFamily="34" charset="0"/>
            </a:endParaRPr>
          </a:p>
          <a:p>
            <a:pPr marL="712788" lvl="0" indent="-712788">
              <a:buAutoNum type="alphaLcPeriod"/>
            </a:pPr>
            <a:endParaRPr lang="id-ID" sz="2400" b="1" dirty="0">
              <a:solidFill>
                <a:schemeClr val="tx1"/>
              </a:solidFill>
              <a:latin typeface="Arial Black" panose="020B0A04020102020204" pitchFamily="34" charset="0"/>
            </a:endParaRPr>
          </a:p>
          <a:p>
            <a:pPr lvl="0"/>
            <a:endParaRPr lang="id-ID" sz="2400" b="1" dirty="0" smtClean="0">
              <a:solidFill>
                <a:schemeClr val="tx1"/>
              </a:solidFill>
              <a:latin typeface="Arial Black" panose="020B0A04020102020204" pitchFamily="34" charset="0"/>
            </a:endParaRPr>
          </a:p>
          <a:p>
            <a:pPr lvl="0"/>
            <a:r>
              <a:rPr lang="id-ID" sz="2400" b="1" dirty="0" smtClean="0">
                <a:solidFill>
                  <a:schemeClr val="tx1"/>
                </a:solidFill>
                <a:latin typeface="Arial Black" panose="020B0A04020102020204" pitchFamily="34" charset="0"/>
              </a:rPr>
              <a:t> </a:t>
            </a:r>
            <a:endParaRPr lang="id-ID" sz="2400" b="1" dirty="0">
              <a:solidFill>
                <a:schemeClr val="tx1"/>
              </a:solidFill>
              <a:latin typeface="Arial Black" panose="020B0A04020102020204" pitchFamily="34" charset="0"/>
            </a:endParaRPr>
          </a:p>
          <a:p>
            <a:pPr marL="712788" lvl="0" indent="-712788">
              <a:buAutoNum type="alphaLcPeriod"/>
            </a:pPr>
            <a:endParaRPr lang="id-ID" sz="2400" b="1" dirty="0" smtClean="0">
              <a:solidFill>
                <a:schemeClr val="tx1"/>
              </a:solidFill>
              <a:latin typeface="Arial Black" panose="020B0A04020102020204" pitchFamily="34" charset="0"/>
            </a:endParaRPr>
          </a:p>
          <a:p>
            <a:pPr marL="457200" lvl="0" indent="-457200">
              <a:buAutoNum type="alphaUcPeriod" startAt="3"/>
            </a:pPr>
            <a:endParaRPr lang="id-ID" sz="2400" b="1" dirty="0" smtClean="0">
              <a:solidFill>
                <a:schemeClr val="tx1"/>
              </a:solidFill>
              <a:latin typeface="Arial Black" panose="020B0A04020102020204" pitchFamily="34" charset="0"/>
            </a:endParaRPr>
          </a:p>
          <a:p>
            <a:pPr marL="457200" lvl="0" indent="-457200">
              <a:buAutoNum type="alphaUcPeriod" startAt="3"/>
            </a:pPr>
            <a:endParaRPr lang="id-ID" sz="2400" b="1" dirty="0">
              <a:solidFill>
                <a:schemeClr val="tx1"/>
              </a:solidFill>
              <a:latin typeface="Arial Black" panose="020B0A04020102020204" pitchFamily="34" charset="0"/>
            </a:endParaRPr>
          </a:p>
          <a:p>
            <a:pPr lvl="0"/>
            <a:endParaRPr lang="id-ID" sz="2400" b="1" dirty="0" smtClean="0">
              <a:solidFill>
                <a:schemeClr val="tx1"/>
              </a:solidFill>
              <a:latin typeface="Arial Black" panose="020B0A04020102020204" pitchFamily="34" charset="0"/>
            </a:endParaRPr>
          </a:p>
          <a:p>
            <a:pPr marL="457200" lvl="0" indent="-457200">
              <a:buAutoNum type="alphaUcPeriod" startAt="3"/>
            </a:pPr>
            <a:r>
              <a:rPr lang="id-ID" sz="2400" b="1" dirty="0" smtClean="0">
                <a:solidFill>
                  <a:schemeClr val="tx1"/>
                </a:solidFill>
                <a:latin typeface="Arial Black" panose="020B0A04020102020204" pitchFamily="34" charset="0"/>
              </a:rPr>
              <a:t>LARANGAN BAGI BANK UMUM SYARIAH:</a:t>
            </a:r>
          </a:p>
          <a:p>
            <a:pPr lvl="0"/>
            <a:endParaRPr lang="id-ID" sz="2400" b="1" dirty="0" smtClean="0">
              <a:solidFill>
                <a:schemeClr val="tx1"/>
              </a:solidFill>
              <a:latin typeface="Arial Black" panose="020B0A04020102020204" pitchFamily="34" charset="0"/>
            </a:endParaRPr>
          </a:p>
          <a:p>
            <a:pPr lvl="0" algn="just"/>
            <a:r>
              <a:rPr lang="id-ID" sz="2400" b="1" dirty="0" smtClean="0">
                <a:solidFill>
                  <a:schemeClr val="tx1"/>
                </a:solidFill>
                <a:latin typeface="Arial Black" panose="020B0A04020102020204" pitchFamily="34" charset="0"/>
              </a:rPr>
              <a:t>Menurut UU No.21/2008 ttg Bank Syariah: Pasal 24, BU </a:t>
            </a:r>
          </a:p>
          <a:p>
            <a:pPr lvl="0" algn="just">
              <a:tabLst>
                <a:tab pos="93663" algn="l"/>
                <a:tab pos="7624763" algn="l"/>
              </a:tabLst>
            </a:pPr>
            <a:r>
              <a:rPr lang="id-ID" sz="2400" b="1" dirty="0" smtClean="0">
                <a:solidFill>
                  <a:schemeClr val="tx1"/>
                </a:solidFill>
                <a:latin typeface="Arial Black" panose="020B0A04020102020204" pitchFamily="34" charset="0"/>
              </a:rPr>
              <a:t>Syariah dilarang:</a:t>
            </a:r>
          </a:p>
          <a:p>
            <a:pPr marL="457200" lvl="0" indent="-457200" algn="just">
              <a:buAutoNum type="alphaLcPeriod"/>
            </a:pPr>
            <a:r>
              <a:rPr lang="id-ID" sz="2400" dirty="0" smtClean="0">
                <a:solidFill>
                  <a:schemeClr val="tx1"/>
                </a:solidFill>
                <a:latin typeface="Arial Black" panose="020B0A04020102020204" pitchFamily="34" charset="0"/>
              </a:rPr>
              <a:t>melakukan </a:t>
            </a:r>
            <a:r>
              <a:rPr lang="id-ID" sz="2400" dirty="0">
                <a:solidFill>
                  <a:schemeClr val="tx1"/>
                </a:solidFill>
                <a:latin typeface="Arial Black" panose="020B0A04020102020204" pitchFamily="34" charset="0"/>
              </a:rPr>
              <a:t>kegiatan usaha yang bertentangan dengan Prinsip Syariah; </a:t>
            </a:r>
            <a:endParaRPr lang="id-ID" sz="2400" dirty="0" smtClean="0">
              <a:solidFill>
                <a:schemeClr val="tx1"/>
              </a:solidFill>
              <a:latin typeface="Arial Black" panose="020B0A04020102020204" pitchFamily="34" charset="0"/>
            </a:endParaRPr>
          </a:p>
          <a:p>
            <a:pPr marL="457200" lvl="0" indent="-457200" algn="just">
              <a:buAutoNum type="alphaLcPeriod"/>
            </a:pPr>
            <a:r>
              <a:rPr lang="id-ID" sz="2400" dirty="0" smtClean="0">
                <a:solidFill>
                  <a:schemeClr val="tx1"/>
                </a:solidFill>
                <a:latin typeface="Arial Black" panose="020B0A04020102020204" pitchFamily="34" charset="0"/>
              </a:rPr>
              <a:t> </a:t>
            </a:r>
            <a:r>
              <a:rPr lang="id-ID" sz="2400" dirty="0">
                <a:solidFill>
                  <a:schemeClr val="tx1"/>
                </a:solidFill>
                <a:latin typeface="Arial Black" panose="020B0A04020102020204" pitchFamily="34" charset="0"/>
              </a:rPr>
              <a:t>melakukan kegiatan jual beli saham secara langsung di pasar modal; </a:t>
            </a:r>
            <a:endParaRPr lang="id-ID" sz="2400" dirty="0" smtClean="0">
              <a:solidFill>
                <a:schemeClr val="tx1"/>
              </a:solidFill>
              <a:latin typeface="Arial Black" panose="020B0A04020102020204" pitchFamily="34" charset="0"/>
            </a:endParaRPr>
          </a:p>
          <a:p>
            <a:pPr marL="457200" lvl="0" indent="-457200" algn="just">
              <a:buAutoNum type="alphaLcPeriod"/>
            </a:pPr>
            <a:r>
              <a:rPr lang="id-ID" sz="2400" dirty="0" smtClean="0">
                <a:solidFill>
                  <a:schemeClr val="tx1"/>
                </a:solidFill>
                <a:latin typeface="Arial Black" panose="020B0A04020102020204" pitchFamily="34" charset="0"/>
              </a:rPr>
              <a:t>\melakukan </a:t>
            </a:r>
            <a:r>
              <a:rPr lang="id-ID" sz="2400" dirty="0">
                <a:solidFill>
                  <a:schemeClr val="tx1"/>
                </a:solidFill>
                <a:latin typeface="Arial Black" panose="020B0A04020102020204" pitchFamily="34" charset="0"/>
              </a:rPr>
              <a:t>penyertaan modal, kecuali sebagaimana dimaksud dalam Pasal 20 ayat (1) huruf b dan huruf c; </a:t>
            </a:r>
            <a:endParaRPr lang="id-ID" sz="2400" dirty="0" smtClean="0">
              <a:solidFill>
                <a:schemeClr val="tx1"/>
              </a:solidFill>
              <a:latin typeface="Arial Black" panose="020B0A04020102020204" pitchFamily="34" charset="0"/>
            </a:endParaRPr>
          </a:p>
          <a:p>
            <a:pPr marL="457200" lvl="0" indent="-457200" algn="just">
              <a:buAutoNum type="alphaLcPeriod"/>
            </a:pPr>
            <a:r>
              <a:rPr lang="id-ID" sz="2400" dirty="0" smtClean="0">
                <a:solidFill>
                  <a:schemeClr val="tx1"/>
                </a:solidFill>
                <a:latin typeface="Arial Black" panose="020B0A04020102020204" pitchFamily="34" charset="0"/>
              </a:rPr>
              <a:t>dan </a:t>
            </a:r>
            <a:r>
              <a:rPr lang="id-ID" sz="2400" dirty="0">
                <a:solidFill>
                  <a:schemeClr val="tx1"/>
                </a:solidFill>
                <a:latin typeface="Arial Black" panose="020B0A04020102020204" pitchFamily="34" charset="0"/>
              </a:rPr>
              <a:t>d. melakukan kegiatan usaha perasuransian, kecuali sebagai agen pemasaran produk asuransi syariah. </a:t>
            </a:r>
            <a:endParaRPr lang="id-ID" sz="2400" b="1" dirty="0" smtClean="0">
              <a:solidFill>
                <a:schemeClr val="tx1"/>
              </a:solidFill>
              <a:latin typeface="Arial Black" panose="020B0A04020102020204" pitchFamily="34" charset="0"/>
            </a:endParaRPr>
          </a:p>
          <a:p>
            <a:pPr lvl="0" algn="just"/>
            <a:endParaRPr lang="id-ID" sz="2400" b="1" dirty="0">
              <a:solidFill>
                <a:schemeClr val="tx1"/>
              </a:solidFill>
              <a:latin typeface="Arial Black" panose="020B0A04020102020204" pitchFamily="34" charset="0"/>
            </a:endParaRPr>
          </a:p>
          <a:p>
            <a:pPr lvl="0" algn="just"/>
            <a:endParaRPr lang="id-ID" sz="2400" b="1" dirty="0" smtClean="0">
              <a:solidFill>
                <a:schemeClr val="tx1"/>
              </a:solidFill>
              <a:latin typeface="Arial Black" panose="020B0A04020102020204" pitchFamily="34" charset="0"/>
            </a:endParaRPr>
          </a:p>
          <a:p>
            <a:pPr lvl="0" algn="just"/>
            <a:endParaRPr lang="id-ID" sz="2400" b="1" dirty="0">
              <a:solidFill>
                <a:schemeClr val="tx1"/>
              </a:solidFill>
              <a:latin typeface="Arial Black" panose="020B0A04020102020204" pitchFamily="34" charset="0"/>
            </a:endParaRPr>
          </a:p>
          <a:p>
            <a:pPr lvl="0" algn="just"/>
            <a:endParaRPr lang="id-ID" sz="2400" b="1" dirty="0" smtClean="0">
              <a:solidFill>
                <a:schemeClr val="tx1"/>
              </a:solidFill>
              <a:latin typeface="Arial Black" panose="020B0A04020102020204" pitchFamily="34" charset="0"/>
            </a:endParaRPr>
          </a:p>
          <a:p>
            <a:pPr lvl="0" algn="just"/>
            <a:endParaRPr lang="id-ID" sz="2400" b="1" dirty="0">
              <a:solidFill>
                <a:schemeClr val="tx1"/>
              </a:solidFill>
              <a:latin typeface="Arial Black" panose="020B0A04020102020204" pitchFamily="34" charset="0"/>
            </a:endParaRPr>
          </a:p>
          <a:p>
            <a:pPr lvl="0" algn="just"/>
            <a:endParaRPr lang="id-ID" sz="2400" b="1" dirty="0" smtClean="0">
              <a:solidFill>
                <a:schemeClr val="tx1"/>
              </a:solidFill>
              <a:latin typeface="Arial Black" panose="020B0A04020102020204" pitchFamily="34" charset="0"/>
            </a:endParaRPr>
          </a:p>
          <a:p>
            <a:pPr lvl="0" algn="just"/>
            <a:r>
              <a:rPr lang="id-ID" sz="2400" b="1" dirty="0" smtClean="0">
                <a:solidFill>
                  <a:schemeClr val="tx1"/>
                </a:solidFill>
                <a:latin typeface="Arial Black" panose="020B0A04020102020204" pitchFamily="34" charset="0"/>
              </a:rPr>
              <a:t> </a:t>
            </a:r>
            <a:endParaRPr lang="id-ID" sz="2800" b="1" dirty="0">
              <a:solidFill>
                <a:schemeClr val="tx1"/>
              </a:solidFill>
              <a:latin typeface="Arial Black" panose="020B0A04020102020204" pitchFamily="34" charset="0"/>
            </a:endParaRPr>
          </a:p>
          <a:p>
            <a:pPr lvl="0"/>
            <a:endParaRPr lang="id-ID" sz="2800" b="1" dirty="0" smtClean="0">
              <a:solidFill>
                <a:schemeClr val="tx1"/>
              </a:solidFill>
              <a:latin typeface="Arial Black" panose="020B0A04020102020204" pitchFamily="34" charset="0"/>
            </a:endParaRPr>
          </a:p>
          <a:p>
            <a:pPr marL="514350" lvl="0" indent="-514350">
              <a:buAutoNum type="arabicParenR"/>
            </a:pPr>
            <a:endParaRPr lang="id-ID" sz="2800" b="1" dirty="0">
              <a:solidFill>
                <a:schemeClr val="tx1"/>
              </a:solidFill>
              <a:latin typeface="Arial Black" panose="020B0A04020102020204" pitchFamily="34" charset="0"/>
            </a:endParaRPr>
          </a:p>
        </p:txBody>
      </p:sp>
      <p:sp>
        <p:nvSpPr>
          <p:cNvPr id="5" name="Rectangle 4"/>
          <p:cNvSpPr/>
          <p:nvPr/>
        </p:nvSpPr>
        <p:spPr>
          <a:xfrm flipV="1">
            <a:off x="833376" y="312515"/>
            <a:ext cx="9317619" cy="67133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sp>
        <p:nvSpPr>
          <p:cNvPr id="8" name="TextBox 7"/>
          <p:cNvSpPr txBox="1"/>
          <p:nvPr/>
        </p:nvSpPr>
        <p:spPr>
          <a:xfrm>
            <a:off x="833376" y="463515"/>
            <a:ext cx="10246999" cy="461665"/>
          </a:xfrm>
          <a:prstGeom prst="rect">
            <a:avLst/>
          </a:prstGeom>
          <a:noFill/>
        </p:spPr>
        <p:txBody>
          <a:bodyPr wrap="square" rtlCol="0">
            <a:spAutoFit/>
          </a:bodyPr>
          <a:lstStyle/>
          <a:p>
            <a:r>
              <a:rPr lang="id-ID" sz="2400" dirty="0" smtClean="0">
                <a:latin typeface="Arial Black" panose="020B0A04020102020204" pitchFamily="34" charset="0"/>
              </a:rPr>
              <a:t>LARANGAN BAGI KEGIATAN PERBANKAN (lanjutan) </a:t>
            </a:r>
            <a:endParaRPr lang="id-ID" sz="2400" dirty="0">
              <a:latin typeface="Arial Black" panose="020B0A04020102020204" pitchFamily="34" charset="0"/>
            </a:endParaRPr>
          </a:p>
        </p:txBody>
      </p:sp>
    </p:spTree>
    <p:extLst>
      <p:ext uri="{BB962C8B-B14F-4D97-AF65-F5344CB8AC3E}">
        <p14:creationId xmlns:p14="http://schemas.microsoft.com/office/powerpoint/2010/main" val="2692231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9650282"/>
            <a:ext cx="7766936" cy="1646302"/>
          </a:xfrm>
        </p:spPr>
        <p:txBody>
          <a:bodyPr/>
          <a:lstStyle/>
          <a:p>
            <a:pPr lvl="0" algn="l"/>
            <a:endParaRPr lang="id-ID" sz="2800" dirty="0"/>
          </a:p>
        </p:txBody>
      </p:sp>
      <p:sp>
        <p:nvSpPr>
          <p:cNvPr id="3" name="Subtitle 2"/>
          <p:cNvSpPr>
            <a:spLocks noGrp="1"/>
          </p:cNvSpPr>
          <p:nvPr>
            <p:ph type="subTitle" idx="1"/>
          </p:nvPr>
        </p:nvSpPr>
        <p:spPr/>
        <p:txBody>
          <a:bodyPr/>
          <a:lstStyle/>
          <a:p>
            <a:endParaRPr lang="id-ID"/>
          </a:p>
        </p:txBody>
      </p:sp>
      <p:sp>
        <p:nvSpPr>
          <p:cNvPr id="7" name="Rectangle 6"/>
          <p:cNvSpPr/>
          <p:nvPr/>
        </p:nvSpPr>
        <p:spPr>
          <a:xfrm>
            <a:off x="833376" y="1232110"/>
            <a:ext cx="9317619" cy="537703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id-ID" sz="2800" b="1" dirty="0" smtClean="0">
              <a:solidFill>
                <a:schemeClr val="tx1"/>
              </a:solidFill>
              <a:latin typeface="Arial Black" panose="020B0A04020102020204" pitchFamily="34" charset="0"/>
            </a:endParaRPr>
          </a:p>
          <a:p>
            <a:pPr marL="712788" lvl="0" indent="-712788">
              <a:buAutoNum type="alphaLcPeriod"/>
            </a:pPr>
            <a:endParaRPr lang="id-ID" sz="2400" b="1" dirty="0" smtClean="0">
              <a:solidFill>
                <a:schemeClr val="tx1"/>
              </a:solidFill>
              <a:latin typeface="Arial Black" panose="020B0A04020102020204" pitchFamily="34" charset="0"/>
            </a:endParaRPr>
          </a:p>
          <a:p>
            <a:pPr marL="712788" lvl="0" indent="-712788">
              <a:buAutoNum type="alphaLcPeriod"/>
            </a:pPr>
            <a:endParaRPr lang="id-ID" sz="2400" b="1" dirty="0">
              <a:solidFill>
                <a:schemeClr val="tx1"/>
              </a:solidFill>
              <a:latin typeface="Arial Black" panose="020B0A04020102020204" pitchFamily="34" charset="0"/>
            </a:endParaRPr>
          </a:p>
          <a:p>
            <a:pPr lvl="0"/>
            <a:endParaRPr lang="id-ID" sz="2400" b="1" dirty="0" smtClean="0">
              <a:solidFill>
                <a:schemeClr val="tx1"/>
              </a:solidFill>
              <a:latin typeface="Arial Black" panose="020B0A04020102020204" pitchFamily="34" charset="0"/>
            </a:endParaRPr>
          </a:p>
          <a:p>
            <a:pPr lvl="0"/>
            <a:r>
              <a:rPr lang="id-ID" sz="2400" b="1" dirty="0" smtClean="0">
                <a:solidFill>
                  <a:schemeClr val="tx1"/>
                </a:solidFill>
                <a:latin typeface="Arial Black" panose="020B0A04020102020204" pitchFamily="34" charset="0"/>
              </a:rPr>
              <a:t> </a:t>
            </a:r>
            <a:endParaRPr lang="id-ID" sz="2400" b="1" dirty="0">
              <a:solidFill>
                <a:schemeClr val="tx1"/>
              </a:solidFill>
              <a:latin typeface="Arial Black" panose="020B0A04020102020204" pitchFamily="34" charset="0"/>
            </a:endParaRPr>
          </a:p>
          <a:p>
            <a:pPr marL="712788" lvl="0" indent="-712788">
              <a:buAutoNum type="alphaLcPeriod"/>
            </a:pPr>
            <a:endParaRPr lang="id-ID" sz="2400" b="1" dirty="0" smtClean="0">
              <a:solidFill>
                <a:schemeClr val="tx1"/>
              </a:solidFill>
              <a:latin typeface="Arial Black" panose="020B0A04020102020204" pitchFamily="34" charset="0"/>
            </a:endParaRPr>
          </a:p>
          <a:p>
            <a:pPr marL="457200" lvl="0" indent="-457200">
              <a:buAutoNum type="alphaUcPeriod" startAt="3"/>
            </a:pPr>
            <a:endParaRPr lang="id-ID" sz="2400" b="1" dirty="0" smtClean="0">
              <a:solidFill>
                <a:schemeClr val="tx1"/>
              </a:solidFill>
              <a:latin typeface="Arial Black" panose="020B0A04020102020204" pitchFamily="34" charset="0"/>
            </a:endParaRPr>
          </a:p>
          <a:p>
            <a:pPr marL="457200" lvl="0" indent="-457200">
              <a:buAutoNum type="alphaUcPeriod" startAt="3"/>
            </a:pPr>
            <a:endParaRPr lang="id-ID" sz="2400" b="1" dirty="0">
              <a:solidFill>
                <a:schemeClr val="tx1"/>
              </a:solidFill>
              <a:latin typeface="Arial Black" panose="020B0A04020102020204" pitchFamily="34" charset="0"/>
            </a:endParaRPr>
          </a:p>
          <a:p>
            <a:pPr marL="457200" lvl="0" indent="-457200">
              <a:buAutoNum type="alphaUcPeriod" startAt="3"/>
            </a:pPr>
            <a:endParaRPr lang="id-ID" sz="2400" b="1" dirty="0" smtClean="0">
              <a:solidFill>
                <a:schemeClr val="tx1"/>
              </a:solidFill>
              <a:latin typeface="Arial Black" panose="020B0A04020102020204" pitchFamily="34" charset="0"/>
            </a:endParaRPr>
          </a:p>
          <a:p>
            <a:pPr marL="457200" lvl="0" indent="-457200">
              <a:buAutoNum type="alphaUcPeriod" startAt="3"/>
            </a:pPr>
            <a:endParaRPr lang="id-ID" sz="2400" b="1" dirty="0">
              <a:solidFill>
                <a:schemeClr val="tx1"/>
              </a:solidFill>
              <a:latin typeface="Arial Black" panose="020B0A04020102020204" pitchFamily="34" charset="0"/>
            </a:endParaRPr>
          </a:p>
          <a:p>
            <a:pPr marL="457200" lvl="0" indent="-457200">
              <a:buAutoNum type="alphaUcPeriod" startAt="3"/>
            </a:pPr>
            <a:endParaRPr lang="id-ID" sz="2400" b="1" dirty="0" smtClean="0">
              <a:solidFill>
                <a:schemeClr val="tx1"/>
              </a:solidFill>
              <a:latin typeface="Arial Black" panose="020B0A04020102020204" pitchFamily="34" charset="0"/>
            </a:endParaRPr>
          </a:p>
          <a:p>
            <a:pPr marL="457200" lvl="0" indent="-457200">
              <a:buAutoNum type="alphaUcPeriod" startAt="3"/>
            </a:pPr>
            <a:endParaRPr lang="id-ID" sz="2400" b="1" dirty="0">
              <a:solidFill>
                <a:schemeClr val="tx1"/>
              </a:solidFill>
              <a:latin typeface="Arial Black" panose="020B0A04020102020204" pitchFamily="34" charset="0"/>
            </a:endParaRPr>
          </a:p>
          <a:p>
            <a:pPr lvl="0"/>
            <a:endParaRPr lang="id-ID" sz="2400" b="1" dirty="0" smtClean="0">
              <a:solidFill>
                <a:schemeClr val="tx1"/>
              </a:solidFill>
              <a:latin typeface="Arial Black" panose="020B0A04020102020204" pitchFamily="34" charset="0"/>
            </a:endParaRPr>
          </a:p>
          <a:p>
            <a:pPr marL="457200" lvl="0" indent="-457200">
              <a:buAutoNum type="alphaUcPeriod" startAt="3"/>
            </a:pPr>
            <a:r>
              <a:rPr lang="id-ID" sz="2400" b="1" dirty="0" smtClean="0">
                <a:solidFill>
                  <a:schemeClr val="tx1"/>
                </a:solidFill>
                <a:latin typeface="Arial Black" panose="020B0A04020102020204" pitchFamily="34" charset="0"/>
              </a:rPr>
              <a:t>LARANGAN BAGI UNIT USAHA SYARIAH (USS)</a:t>
            </a:r>
          </a:p>
          <a:p>
            <a:pPr lvl="0" algn="just"/>
            <a:r>
              <a:rPr lang="id-ID" sz="2400" b="1" dirty="0" smtClean="0">
                <a:solidFill>
                  <a:schemeClr val="tx1"/>
                </a:solidFill>
                <a:latin typeface="Arial Black" panose="020B0A04020102020204" pitchFamily="34" charset="0"/>
              </a:rPr>
              <a:t>Menurut UU No.21/2008 ttg Bank Syariah: Pasal 24, USS  dilarang:</a:t>
            </a:r>
          </a:p>
          <a:p>
            <a:pPr lvl="0" algn="just"/>
            <a:endParaRPr lang="id-ID" sz="2400" b="1" dirty="0" smtClean="0">
              <a:solidFill>
                <a:schemeClr val="tx1"/>
              </a:solidFill>
              <a:latin typeface="Arial Black" panose="020B0A04020102020204" pitchFamily="34" charset="0"/>
            </a:endParaRPr>
          </a:p>
          <a:p>
            <a:pPr marL="457200" lvl="0" indent="-457200" algn="just">
              <a:buAutoNum type="alphaLcPeriod"/>
            </a:pPr>
            <a:r>
              <a:rPr lang="id-ID" sz="2400" dirty="0" smtClean="0">
                <a:solidFill>
                  <a:schemeClr val="tx1"/>
                </a:solidFill>
                <a:latin typeface="Arial Black" panose="020B0A04020102020204" pitchFamily="34" charset="0"/>
              </a:rPr>
              <a:t>melakukan </a:t>
            </a:r>
            <a:r>
              <a:rPr lang="id-ID" sz="2400" dirty="0">
                <a:solidFill>
                  <a:schemeClr val="tx1"/>
                </a:solidFill>
                <a:latin typeface="Arial Black" panose="020B0A04020102020204" pitchFamily="34" charset="0"/>
              </a:rPr>
              <a:t>kegiatan usaha yang bertentangan dengan Prinsip Syariah; </a:t>
            </a:r>
            <a:endParaRPr lang="id-ID" sz="2400" dirty="0" smtClean="0">
              <a:solidFill>
                <a:schemeClr val="tx1"/>
              </a:solidFill>
              <a:latin typeface="Arial Black" panose="020B0A04020102020204" pitchFamily="34" charset="0"/>
            </a:endParaRPr>
          </a:p>
          <a:p>
            <a:pPr marL="457200" lvl="0" indent="-457200" algn="just">
              <a:buAutoNum type="alphaLcPeriod"/>
            </a:pPr>
            <a:r>
              <a:rPr lang="id-ID" sz="2400" dirty="0" smtClean="0">
                <a:solidFill>
                  <a:schemeClr val="tx1"/>
                </a:solidFill>
                <a:latin typeface="Arial Black" panose="020B0A04020102020204" pitchFamily="34" charset="0"/>
              </a:rPr>
              <a:t>melakukan </a:t>
            </a:r>
            <a:r>
              <a:rPr lang="id-ID" sz="2400" dirty="0">
                <a:solidFill>
                  <a:schemeClr val="tx1"/>
                </a:solidFill>
                <a:latin typeface="Arial Black" panose="020B0A04020102020204" pitchFamily="34" charset="0"/>
              </a:rPr>
              <a:t>kegiatan jual beli saham secara langsung di pasar modal; </a:t>
            </a:r>
            <a:endParaRPr lang="id-ID" sz="2400" dirty="0" smtClean="0">
              <a:solidFill>
                <a:schemeClr val="tx1"/>
              </a:solidFill>
              <a:latin typeface="Arial Black" panose="020B0A04020102020204" pitchFamily="34" charset="0"/>
            </a:endParaRPr>
          </a:p>
          <a:p>
            <a:pPr marL="457200" lvl="0" indent="-457200" algn="just">
              <a:buAutoNum type="alphaLcPeriod"/>
            </a:pPr>
            <a:r>
              <a:rPr lang="id-ID" sz="2400" dirty="0" smtClean="0">
                <a:solidFill>
                  <a:schemeClr val="tx1"/>
                </a:solidFill>
                <a:latin typeface="Arial Black" panose="020B0A04020102020204" pitchFamily="34" charset="0"/>
              </a:rPr>
              <a:t>melakukan </a:t>
            </a:r>
            <a:r>
              <a:rPr lang="id-ID" sz="2400" dirty="0">
                <a:solidFill>
                  <a:schemeClr val="tx1"/>
                </a:solidFill>
                <a:latin typeface="Arial Black" panose="020B0A04020102020204" pitchFamily="34" charset="0"/>
              </a:rPr>
              <a:t>penyertaan modal, kecuali sebagaimana dimaksud dalam Pasal 20 ayat (2) huruf c; </a:t>
            </a:r>
            <a:r>
              <a:rPr lang="id-ID" sz="2400" dirty="0" smtClean="0">
                <a:solidFill>
                  <a:schemeClr val="tx1"/>
                </a:solidFill>
                <a:latin typeface="Arial Black" panose="020B0A04020102020204" pitchFamily="34" charset="0"/>
              </a:rPr>
              <a:t>dan</a:t>
            </a:r>
          </a:p>
          <a:p>
            <a:pPr marL="457200" lvl="0" indent="-457200" algn="just">
              <a:buAutoNum type="alphaLcPeriod"/>
            </a:pPr>
            <a:r>
              <a:rPr lang="id-ID" sz="2400" dirty="0" smtClean="0">
                <a:solidFill>
                  <a:schemeClr val="tx1"/>
                </a:solidFill>
                <a:latin typeface="Arial Black" panose="020B0A04020102020204" pitchFamily="34" charset="0"/>
              </a:rPr>
              <a:t>melakukan </a:t>
            </a:r>
            <a:r>
              <a:rPr lang="id-ID" sz="2400" dirty="0">
                <a:solidFill>
                  <a:schemeClr val="tx1"/>
                </a:solidFill>
                <a:latin typeface="Arial Black" panose="020B0A04020102020204" pitchFamily="34" charset="0"/>
              </a:rPr>
              <a:t>kegiatan usaha perasuransian, kecuali sebagai agen pemasaran produk asuransi syariah. </a:t>
            </a:r>
            <a:endParaRPr lang="id-ID" sz="2400" b="1" dirty="0" smtClean="0">
              <a:solidFill>
                <a:schemeClr val="tx1"/>
              </a:solidFill>
              <a:latin typeface="Arial Black" panose="020B0A04020102020204" pitchFamily="34" charset="0"/>
            </a:endParaRPr>
          </a:p>
          <a:p>
            <a:pPr lvl="0" algn="just"/>
            <a:endParaRPr lang="id-ID" sz="2400" b="1" dirty="0">
              <a:solidFill>
                <a:schemeClr val="tx1"/>
              </a:solidFill>
              <a:latin typeface="Arial Black" panose="020B0A04020102020204" pitchFamily="34" charset="0"/>
            </a:endParaRPr>
          </a:p>
          <a:p>
            <a:pPr lvl="0" algn="just"/>
            <a:endParaRPr lang="id-ID" sz="2400" b="1" dirty="0" smtClean="0">
              <a:solidFill>
                <a:schemeClr val="tx1"/>
              </a:solidFill>
              <a:latin typeface="Arial Black" panose="020B0A04020102020204" pitchFamily="34" charset="0"/>
            </a:endParaRPr>
          </a:p>
          <a:p>
            <a:pPr lvl="0" algn="just"/>
            <a:endParaRPr lang="id-ID" sz="2400" b="1" dirty="0">
              <a:solidFill>
                <a:schemeClr val="tx1"/>
              </a:solidFill>
              <a:latin typeface="Arial Black" panose="020B0A04020102020204" pitchFamily="34" charset="0"/>
            </a:endParaRPr>
          </a:p>
          <a:p>
            <a:pPr lvl="0" algn="just"/>
            <a:endParaRPr lang="id-ID" sz="2400" b="1" dirty="0" smtClean="0">
              <a:solidFill>
                <a:schemeClr val="tx1"/>
              </a:solidFill>
              <a:latin typeface="Arial Black" panose="020B0A04020102020204" pitchFamily="34" charset="0"/>
            </a:endParaRPr>
          </a:p>
          <a:p>
            <a:pPr lvl="0" algn="just"/>
            <a:endParaRPr lang="id-ID" sz="2400" b="1" dirty="0">
              <a:solidFill>
                <a:schemeClr val="tx1"/>
              </a:solidFill>
              <a:latin typeface="Arial Black" panose="020B0A04020102020204" pitchFamily="34" charset="0"/>
            </a:endParaRPr>
          </a:p>
          <a:p>
            <a:pPr lvl="0" algn="just"/>
            <a:endParaRPr lang="id-ID" sz="2400" b="1" dirty="0" smtClean="0">
              <a:solidFill>
                <a:schemeClr val="tx1"/>
              </a:solidFill>
              <a:latin typeface="Arial Black" panose="020B0A04020102020204" pitchFamily="34" charset="0"/>
            </a:endParaRPr>
          </a:p>
          <a:p>
            <a:pPr lvl="0" algn="just"/>
            <a:endParaRPr lang="id-ID" sz="2400" b="1" dirty="0">
              <a:solidFill>
                <a:schemeClr val="tx1"/>
              </a:solidFill>
              <a:latin typeface="Arial Black" panose="020B0A04020102020204" pitchFamily="34" charset="0"/>
            </a:endParaRPr>
          </a:p>
          <a:p>
            <a:pPr lvl="0" algn="just"/>
            <a:endParaRPr lang="id-ID" sz="2400" b="1" dirty="0" smtClean="0">
              <a:solidFill>
                <a:schemeClr val="tx1"/>
              </a:solidFill>
              <a:latin typeface="Arial Black" panose="020B0A04020102020204" pitchFamily="34" charset="0"/>
            </a:endParaRPr>
          </a:p>
          <a:p>
            <a:pPr lvl="0" algn="just"/>
            <a:endParaRPr lang="id-ID" sz="2400" b="1" dirty="0">
              <a:solidFill>
                <a:schemeClr val="tx1"/>
              </a:solidFill>
              <a:latin typeface="Arial Black" panose="020B0A04020102020204" pitchFamily="34" charset="0"/>
            </a:endParaRPr>
          </a:p>
          <a:p>
            <a:pPr lvl="0" algn="just"/>
            <a:endParaRPr lang="id-ID" sz="2400" b="1" dirty="0" smtClean="0">
              <a:solidFill>
                <a:schemeClr val="tx1"/>
              </a:solidFill>
              <a:latin typeface="Arial Black" panose="020B0A04020102020204" pitchFamily="34" charset="0"/>
            </a:endParaRPr>
          </a:p>
          <a:p>
            <a:pPr lvl="0" algn="just"/>
            <a:r>
              <a:rPr lang="id-ID" sz="2400" b="1" dirty="0" smtClean="0">
                <a:solidFill>
                  <a:schemeClr val="tx1"/>
                </a:solidFill>
                <a:latin typeface="Arial Black" panose="020B0A04020102020204" pitchFamily="34" charset="0"/>
              </a:rPr>
              <a:t> </a:t>
            </a:r>
            <a:endParaRPr lang="id-ID" sz="2800" b="1" dirty="0">
              <a:solidFill>
                <a:schemeClr val="tx1"/>
              </a:solidFill>
              <a:latin typeface="Arial Black" panose="020B0A04020102020204" pitchFamily="34" charset="0"/>
            </a:endParaRPr>
          </a:p>
          <a:p>
            <a:pPr lvl="0"/>
            <a:endParaRPr lang="id-ID" sz="2800" b="1" dirty="0" smtClean="0">
              <a:solidFill>
                <a:schemeClr val="tx1"/>
              </a:solidFill>
              <a:latin typeface="Arial Black" panose="020B0A04020102020204" pitchFamily="34" charset="0"/>
            </a:endParaRPr>
          </a:p>
          <a:p>
            <a:pPr marL="514350" lvl="0" indent="-514350">
              <a:buAutoNum type="arabicParenR"/>
            </a:pPr>
            <a:endParaRPr lang="id-ID" sz="2800" b="1" dirty="0">
              <a:solidFill>
                <a:schemeClr val="tx1"/>
              </a:solidFill>
              <a:latin typeface="Arial Black" panose="020B0A04020102020204" pitchFamily="34" charset="0"/>
            </a:endParaRPr>
          </a:p>
        </p:txBody>
      </p:sp>
      <p:sp>
        <p:nvSpPr>
          <p:cNvPr id="5" name="Rectangle 4"/>
          <p:cNvSpPr/>
          <p:nvPr/>
        </p:nvSpPr>
        <p:spPr>
          <a:xfrm flipV="1">
            <a:off x="833376" y="312515"/>
            <a:ext cx="9317619" cy="67133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sp>
        <p:nvSpPr>
          <p:cNvPr id="8" name="TextBox 7"/>
          <p:cNvSpPr txBox="1"/>
          <p:nvPr/>
        </p:nvSpPr>
        <p:spPr>
          <a:xfrm>
            <a:off x="833376" y="463515"/>
            <a:ext cx="10246999" cy="461665"/>
          </a:xfrm>
          <a:prstGeom prst="rect">
            <a:avLst/>
          </a:prstGeom>
          <a:noFill/>
        </p:spPr>
        <p:txBody>
          <a:bodyPr wrap="square" rtlCol="0">
            <a:spAutoFit/>
          </a:bodyPr>
          <a:lstStyle/>
          <a:p>
            <a:r>
              <a:rPr lang="id-ID" sz="2400" dirty="0" smtClean="0">
                <a:latin typeface="Arial Black" panose="020B0A04020102020204" pitchFamily="34" charset="0"/>
              </a:rPr>
              <a:t>LARANGAN BAGI KEGIATAN PERBANKAN (lanjutan) </a:t>
            </a:r>
            <a:endParaRPr lang="id-ID" sz="2400" dirty="0">
              <a:latin typeface="Arial Black" panose="020B0A04020102020204" pitchFamily="34" charset="0"/>
            </a:endParaRPr>
          </a:p>
        </p:txBody>
      </p:sp>
    </p:spTree>
    <p:extLst>
      <p:ext uri="{BB962C8B-B14F-4D97-AF65-F5344CB8AC3E}">
        <p14:creationId xmlns:p14="http://schemas.microsoft.com/office/powerpoint/2010/main" val="743656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9650282"/>
            <a:ext cx="7766936" cy="1646302"/>
          </a:xfrm>
        </p:spPr>
        <p:txBody>
          <a:bodyPr/>
          <a:lstStyle/>
          <a:p>
            <a:pPr lvl="0" algn="l"/>
            <a:r>
              <a:rPr lang="id-ID" sz="2800" dirty="0"/>
              <a:t>Pengertian Sistem Keuangan dan Sistem Keuangan Indonesia</a:t>
            </a:r>
            <a:br>
              <a:rPr lang="id-ID" sz="2800" dirty="0"/>
            </a:br>
            <a:r>
              <a:rPr lang="id-ID" sz="2800" dirty="0"/>
              <a:t>Sistem Moneter Indonesia</a:t>
            </a:r>
            <a:br>
              <a:rPr lang="id-ID" sz="2800" dirty="0"/>
            </a:br>
            <a:r>
              <a:rPr lang="id-ID" sz="2800" dirty="0"/>
              <a:t>Sistem Perbankan Indonesia</a:t>
            </a:r>
            <a:br>
              <a:rPr lang="id-ID" sz="2800" dirty="0"/>
            </a:br>
            <a:r>
              <a:rPr lang="id-ID" sz="2800" dirty="0"/>
              <a:t>Bank Umum  dan Bank Perkreditan Rakyat</a:t>
            </a:r>
            <a:br>
              <a:rPr lang="id-ID" sz="2800" dirty="0"/>
            </a:br>
            <a:r>
              <a:rPr lang="id-ID" sz="2800" dirty="0"/>
              <a:t>Bank Konvensional dan Bank Syariah</a:t>
            </a:r>
          </a:p>
        </p:txBody>
      </p:sp>
      <p:sp>
        <p:nvSpPr>
          <p:cNvPr id="3" name="Subtitle 2"/>
          <p:cNvSpPr>
            <a:spLocks noGrp="1"/>
          </p:cNvSpPr>
          <p:nvPr>
            <p:ph type="subTitle" idx="1"/>
          </p:nvPr>
        </p:nvSpPr>
        <p:spPr/>
        <p:txBody>
          <a:bodyPr/>
          <a:lstStyle/>
          <a:p>
            <a:endParaRPr lang="id-ID"/>
          </a:p>
        </p:txBody>
      </p:sp>
      <p:sp>
        <p:nvSpPr>
          <p:cNvPr id="7" name="Rectangle 6"/>
          <p:cNvSpPr/>
          <p:nvPr/>
        </p:nvSpPr>
        <p:spPr>
          <a:xfrm>
            <a:off x="833376" y="1232110"/>
            <a:ext cx="10085636" cy="562589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id-ID" sz="2800" b="1" dirty="0" smtClean="0">
              <a:solidFill>
                <a:schemeClr val="tx1"/>
              </a:solidFill>
              <a:latin typeface="Arial Black" panose="020B0A04020102020204" pitchFamily="34" charset="0"/>
            </a:endParaRPr>
          </a:p>
          <a:p>
            <a:pPr marL="712788" lvl="0" indent="-712788">
              <a:buAutoNum type="alphaLcPeriod"/>
            </a:pPr>
            <a:endParaRPr lang="id-ID" sz="2400" b="1" dirty="0" smtClean="0">
              <a:solidFill>
                <a:schemeClr val="tx1"/>
              </a:solidFill>
              <a:latin typeface="Arial Black" panose="020B0A04020102020204" pitchFamily="34" charset="0"/>
            </a:endParaRPr>
          </a:p>
          <a:p>
            <a:pPr marL="712788" lvl="0" indent="-712788">
              <a:buAutoNum type="alphaLcPeriod"/>
            </a:pPr>
            <a:endParaRPr lang="id-ID" sz="2400" b="1" dirty="0">
              <a:solidFill>
                <a:schemeClr val="tx1"/>
              </a:solidFill>
              <a:latin typeface="Arial Black" panose="020B0A04020102020204" pitchFamily="34" charset="0"/>
            </a:endParaRPr>
          </a:p>
          <a:p>
            <a:pPr lvl="0"/>
            <a:endParaRPr lang="id-ID" sz="2400" b="1" dirty="0" smtClean="0">
              <a:solidFill>
                <a:schemeClr val="tx1"/>
              </a:solidFill>
              <a:latin typeface="Arial Black" panose="020B0A04020102020204" pitchFamily="34" charset="0"/>
            </a:endParaRPr>
          </a:p>
          <a:p>
            <a:pPr lvl="0"/>
            <a:r>
              <a:rPr lang="id-ID" sz="2400" b="1" dirty="0" smtClean="0">
                <a:solidFill>
                  <a:schemeClr val="tx1"/>
                </a:solidFill>
                <a:latin typeface="Arial Black" panose="020B0A04020102020204" pitchFamily="34" charset="0"/>
              </a:rPr>
              <a:t> </a:t>
            </a:r>
            <a:endParaRPr lang="id-ID" sz="2400" b="1" dirty="0">
              <a:solidFill>
                <a:schemeClr val="tx1"/>
              </a:solidFill>
              <a:latin typeface="Arial Black" panose="020B0A04020102020204" pitchFamily="34" charset="0"/>
            </a:endParaRPr>
          </a:p>
          <a:p>
            <a:pPr marL="712788" lvl="0" indent="-712788">
              <a:buAutoNum type="alphaLcPeriod"/>
            </a:pPr>
            <a:endParaRPr lang="id-ID" sz="2400" b="1" dirty="0" smtClean="0">
              <a:solidFill>
                <a:schemeClr val="tx1"/>
              </a:solidFill>
              <a:latin typeface="Arial Black" panose="020B0A04020102020204" pitchFamily="34" charset="0"/>
            </a:endParaRPr>
          </a:p>
          <a:p>
            <a:pPr marL="457200" lvl="0" indent="-457200">
              <a:buAutoNum type="alphaUcPeriod" startAt="3"/>
            </a:pPr>
            <a:endParaRPr lang="id-ID" sz="2400" b="1" dirty="0" smtClean="0">
              <a:solidFill>
                <a:schemeClr val="tx1"/>
              </a:solidFill>
              <a:latin typeface="Arial Black" panose="020B0A04020102020204" pitchFamily="34" charset="0"/>
            </a:endParaRPr>
          </a:p>
          <a:p>
            <a:pPr marL="457200" lvl="0" indent="-457200">
              <a:buAutoNum type="alphaUcPeriod" startAt="3"/>
            </a:pPr>
            <a:endParaRPr lang="id-ID" sz="2400" b="1" dirty="0">
              <a:solidFill>
                <a:schemeClr val="tx1"/>
              </a:solidFill>
              <a:latin typeface="Arial Black" panose="020B0A04020102020204" pitchFamily="34" charset="0"/>
            </a:endParaRPr>
          </a:p>
          <a:p>
            <a:pPr marL="457200" lvl="0" indent="-457200">
              <a:buAutoNum type="alphaUcPeriod" startAt="3"/>
            </a:pPr>
            <a:endParaRPr lang="id-ID" sz="2400" b="1" dirty="0" smtClean="0">
              <a:solidFill>
                <a:schemeClr val="tx1"/>
              </a:solidFill>
              <a:latin typeface="Arial Black" panose="020B0A04020102020204" pitchFamily="34" charset="0"/>
            </a:endParaRPr>
          </a:p>
          <a:p>
            <a:pPr marL="457200" lvl="0" indent="-457200">
              <a:buAutoNum type="alphaUcPeriod" startAt="3"/>
            </a:pPr>
            <a:endParaRPr lang="id-ID" sz="2400" b="1" dirty="0">
              <a:solidFill>
                <a:schemeClr val="tx1"/>
              </a:solidFill>
              <a:latin typeface="Arial Black" panose="020B0A04020102020204" pitchFamily="34" charset="0"/>
            </a:endParaRPr>
          </a:p>
          <a:p>
            <a:pPr marL="457200" lvl="0" indent="-457200">
              <a:buAutoNum type="alphaUcPeriod" startAt="3"/>
            </a:pPr>
            <a:endParaRPr lang="id-ID" sz="2400" b="1" dirty="0" smtClean="0">
              <a:solidFill>
                <a:schemeClr val="tx1"/>
              </a:solidFill>
              <a:latin typeface="Arial Black" panose="020B0A04020102020204" pitchFamily="34" charset="0"/>
            </a:endParaRPr>
          </a:p>
          <a:p>
            <a:pPr marL="457200" lvl="0" indent="-457200">
              <a:buAutoNum type="alphaUcPeriod" startAt="3"/>
            </a:pPr>
            <a:endParaRPr lang="id-ID" sz="2400" b="1" dirty="0">
              <a:solidFill>
                <a:schemeClr val="tx1"/>
              </a:solidFill>
              <a:latin typeface="Arial Black" panose="020B0A04020102020204" pitchFamily="34" charset="0"/>
            </a:endParaRPr>
          </a:p>
          <a:p>
            <a:pPr lvl="0"/>
            <a:endParaRPr lang="id-ID" sz="2400" b="1" dirty="0" smtClean="0">
              <a:solidFill>
                <a:schemeClr val="tx1"/>
              </a:solidFill>
              <a:latin typeface="Arial Black" panose="020B0A04020102020204" pitchFamily="34" charset="0"/>
            </a:endParaRPr>
          </a:p>
          <a:p>
            <a:pPr marL="457200" lvl="0" indent="-457200">
              <a:buAutoNum type="alphaUcPeriod" startAt="3"/>
            </a:pPr>
            <a:r>
              <a:rPr lang="id-ID" sz="2400" b="1" dirty="0" smtClean="0">
                <a:solidFill>
                  <a:schemeClr val="tx1"/>
                </a:solidFill>
                <a:latin typeface="Arial Black" panose="020B0A04020102020204" pitchFamily="34" charset="0"/>
              </a:rPr>
              <a:t>LARANGAN BAGI BANK PEMBIAYAAN SYARIAH:</a:t>
            </a:r>
          </a:p>
          <a:p>
            <a:pPr lvl="0" algn="just"/>
            <a:r>
              <a:rPr lang="id-ID" sz="2400" b="1" dirty="0" smtClean="0">
                <a:solidFill>
                  <a:schemeClr val="tx1"/>
                </a:solidFill>
                <a:latin typeface="Arial Black" panose="020B0A04020102020204" pitchFamily="34" charset="0"/>
              </a:rPr>
              <a:t>Menurut UU No.21/2008 ttg Bank Syariah: Pasal 25, BANK PEMBIAYAAN SYARIAH  dilarang:</a:t>
            </a:r>
            <a:endParaRPr lang="id-ID" sz="2400" b="1" dirty="0">
              <a:solidFill>
                <a:schemeClr val="tx1"/>
              </a:solidFill>
              <a:latin typeface="Arial Black" panose="020B0A04020102020204" pitchFamily="34" charset="0"/>
            </a:endParaRPr>
          </a:p>
          <a:p>
            <a:pPr marL="457200" lvl="0" indent="-457200" algn="just">
              <a:buAutoNum type="alphaLcPeriod"/>
            </a:pPr>
            <a:r>
              <a:rPr lang="id-ID" sz="2000" dirty="0" smtClean="0">
                <a:solidFill>
                  <a:schemeClr val="tx1"/>
                </a:solidFill>
                <a:latin typeface="Arial Black" panose="020B0A04020102020204" pitchFamily="34" charset="0"/>
              </a:rPr>
              <a:t>melakukan </a:t>
            </a:r>
            <a:r>
              <a:rPr lang="id-ID" sz="2000" dirty="0">
                <a:solidFill>
                  <a:schemeClr val="tx1"/>
                </a:solidFill>
                <a:latin typeface="Arial Black" panose="020B0A04020102020204" pitchFamily="34" charset="0"/>
              </a:rPr>
              <a:t>kegiatan usaha yang bertentangan dengan Prinsip Syariah; </a:t>
            </a:r>
            <a:endParaRPr lang="id-ID" sz="2000" dirty="0" smtClean="0">
              <a:solidFill>
                <a:schemeClr val="tx1"/>
              </a:solidFill>
              <a:latin typeface="Arial Black" panose="020B0A04020102020204" pitchFamily="34" charset="0"/>
            </a:endParaRPr>
          </a:p>
          <a:p>
            <a:pPr marL="457200" lvl="0" indent="-457200" algn="just">
              <a:buAutoNum type="alphaLcPeriod"/>
            </a:pPr>
            <a:r>
              <a:rPr lang="id-ID" sz="2000" dirty="0" smtClean="0">
                <a:solidFill>
                  <a:schemeClr val="tx1"/>
                </a:solidFill>
                <a:latin typeface="Arial Black" panose="020B0A04020102020204" pitchFamily="34" charset="0"/>
              </a:rPr>
              <a:t>menerima </a:t>
            </a:r>
            <a:r>
              <a:rPr lang="id-ID" sz="2000" dirty="0">
                <a:solidFill>
                  <a:schemeClr val="tx1"/>
                </a:solidFill>
                <a:latin typeface="Arial Black" panose="020B0A04020102020204" pitchFamily="34" charset="0"/>
              </a:rPr>
              <a:t>Simpanan berupa Giro dan ikut serta dalam lalu lintas pembayaran; </a:t>
            </a:r>
            <a:endParaRPr lang="id-ID" sz="2000" dirty="0" smtClean="0">
              <a:solidFill>
                <a:schemeClr val="tx1"/>
              </a:solidFill>
              <a:latin typeface="Arial Black" panose="020B0A04020102020204" pitchFamily="34" charset="0"/>
            </a:endParaRPr>
          </a:p>
          <a:p>
            <a:pPr marL="457200" lvl="0" indent="-457200" algn="just">
              <a:buAutoNum type="alphaLcPeriod"/>
            </a:pPr>
            <a:r>
              <a:rPr lang="id-ID" sz="2000" dirty="0" smtClean="0">
                <a:solidFill>
                  <a:schemeClr val="tx1"/>
                </a:solidFill>
                <a:latin typeface="Arial Black" panose="020B0A04020102020204" pitchFamily="34" charset="0"/>
              </a:rPr>
              <a:t>melakukan </a:t>
            </a:r>
            <a:r>
              <a:rPr lang="id-ID" sz="2000" dirty="0">
                <a:solidFill>
                  <a:schemeClr val="tx1"/>
                </a:solidFill>
                <a:latin typeface="Arial Black" panose="020B0A04020102020204" pitchFamily="34" charset="0"/>
              </a:rPr>
              <a:t>kegiatan usaha dalam valuta asing, kecuali penukaran uang asing dengan izin Bank Indonesia; </a:t>
            </a:r>
            <a:endParaRPr lang="id-ID" sz="2000" dirty="0" smtClean="0">
              <a:solidFill>
                <a:schemeClr val="tx1"/>
              </a:solidFill>
              <a:latin typeface="Arial Black" panose="020B0A04020102020204" pitchFamily="34" charset="0"/>
            </a:endParaRPr>
          </a:p>
          <a:p>
            <a:pPr marL="457200" lvl="0" indent="-457200" algn="just">
              <a:buAutoNum type="alphaLcPeriod"/>
            </a:pPr>
            <a:r>
              <a:rPr lang="id-ID" sz="2000" dirty="0" smtClean="0">
                <a:solidFill>
                  <a:schemeClr val="tx1"/>
                </a:solidFill>
                <a:latin typeface="Arial Black" panose="020B0A04020102020204" pitchFamily="34" charset="0"/>
              </a:rPr>
              <a:t>melakukan </a:t>
            </a:r>
            <a:r>
              <a:rPr lang="id-ID" sz="2000" dirty="0">
                <a:solidFill>
                  <a:schemeClr val="tx1"/>
                </a:solidFill>
                <a:latin typeface="Arial Black" panose="020B0A04020102020204" pitchFamily="34" charset="0"/>
              </a:rPr>
              <a:t>kegiatan usaha perasuransian, kecuali sebagai agen pemasaran produk asuransi syariah; </a:t>
            </a:r>
            <a:endParaRPr lang="id-ID" sz="2000" dirty="0" smtClean="0">
              <a:solidFill>
                <a:schemeClr val="tx1"/>
              </a:solidFill>
              <a:latin typeface="Arial Black" panose="020B0A04020102020204" pitchFamily="34" charset="0"/>
            </a:endParaRPr>
          </a:p>
          <a:p>
            <a:pPr marL="457200" lvl="0" indent="-457200" algn="just">
              <a:buAutoNum type="alphaLcPeriod"/>
            </a:pPr>
            <a:r>
              <a:rPr lang="id-ID" sz="2000" dirty="0" smtClean="0">
                <a:solidFill>
                  <a:schemeClr val="tx1"/>
                </a:solidFill>
                <a:latin typeface="Arial Black" panose="020B0A04020102020204" pitchFamily="34" charset="0"/>
              </a:rPr>
              <a:t>melakukan </a:t>
            </a:r>
            <a:r>
              <a:rPr lang="id-ID" sz="2000" dirty="0">
                <a:solidFill>
                  <a:schemeClr val="tx1"/>
                </a:solidFill>
                <a:latin typeface="Arial Black" panose="020B0A04020102020204" pitchFamily="34" charset="0"/>
              </a:rPr>
              <a:t>penyertaan modal, kecuali pada lembaga yang dibentuk untuk menanggulangi kesulitan likuiditas Bank Pembiayaan Rakyat Syariah; dan </a:t>
            </a:r>
            <a:endParaRPr lang="id-ID" sz="2000" dirty="0" smtClean="0">
              <a:solidFill>
                <a:schemeClr val="tx1"/>
              </a:solidFill>
              <a:latin typeface="Arial Black" panose="020B0A04020102020204" pitchFamily="34" charset="0"/>
            </a:endParaRPr>
          </a:p>
          <a:p>
            <a:pPr marL="457200" lvl="0" indent="-457200" algn="just">
              <a:buAutoNum type="alphaLcPeriod"/>
            </a:pPr>
            <a:r>
              <a:rPr lang="id-ID" sz="2000" dirty="0" smtClean="0">
                <a:solidFill>
                  <a:schemeClr val="tx1"/>
                </a:solidFill>
                <a:latin typeface="Arial Black" panose="020B0A04020102020204" pitchFamily="34" charset="0"/>
              </a:rPr>
              <a:t>melakukan </a:t>
            </a:r>
            <a:r>
              <a:rPr lang="id-ID" sz="2000" dirty="0">
                <a:solidFill>
                  <a:schemeClr val="tx1"/>
                </a:solidFill>
                <a:latin typeface="Arial Black" panose="020B0A04020102020204" pitchFamily="34" charset="0"/>
              </a:rPr>
              <a:t>usaha lain di luar kegiatan usaha sebagaimana dimaksud dalam Pasal 21. </a:t>
            </a:r>
            <a:endParaRPr lang="id-ID" sz="2000" dirty="0" smtClean="0">
              <a:solidFill>
                <a:schemeClr val="tx1"/>
              </a:solidFill>
              <a:latin typeface="Arial Black" panose="020B0A04020102020204" pitchFamily="34" charset="0"/>
            </a:endParaRPr>
          </a:p>
          <a:p>
            <a:pPr marL="457200" lvl="0" indent="-457200" algn="just">
              <a:buAutoNum type="alphaLcPeriod"/>
            </a:pPr>
            <a:endParaRPr lang="id-ID" sz="2000" b="1" dirty="0">
              <a:solidFill>
                <a:schemeClr val="tx1"/>
              </a:solidFill>
              <a:latin typeface="Arial Black" panose="020B0A04020102020204" pitchFamily="34" charset="0"/>
            </a:endParaRPr>
          </a:p>
          <a:p>
            <a:pPr marL="457200" lvl="0" indent="-457200" algn="just">
              <a:buAutoNum type="alphaLcPeriod"/>
            </a:pPr>
            <a:endParaRPr lang="id-ID" sz="2000" b="1" dirty="0" smtClean="0">
              <a:solidFill>
                <a:schemeClr val="tx1"/>
              </a:solidFill>
              <a:latin typeface="Arial Black" panose="020B0A04020102020204" pitchFamily="34" charset="0"/>
            </a:endParaRPr>
          </a:p>
          <a:p>
            <a:pPr lvl="0" algn="just"/>
            <a:endParaRPr lang="id-ID" sz="2400" b="1" dirty="0">
              <a:solidFill>
                <a:schemeClr val="tx1"/>
              </a:solidFill>
              <a:latin typeface="Arial Black" panose="020B0A04020102020204" pitchFamily="34" charset="0"/>
            </a:endParaRPr>
          </a:p>
          <a:p>
            <a:pPr lvl="0" algn="just"/>
            <a:endParaRPr lang="id-ID" sz="2400" b="1" dirty="0" smtClean="0">
              <a:solidFill>
                <a:schemeClr val="tx1"/>
              </a:solidFill>
              <a:latin typeface="Arial Black" panose="020B0A04020102020204" pitchFamily="34" charset="0"/>
            </a:endParaRPr>
          </a:p>
          <a:p>
            <a:pPr lvl="0" algn="just"/>
            <a:endParaRPr lang="id-ID" sz="2400" b="1" dirty="0">
              <a:solidFill>
                <a:schemeClr val="tx1"/>
              </a:solidFill>
              <a:latin typeface="Arial Black" panose="020B0A04020102020204" pitchFamily="34" charset="0"/>
            </a:endParaRPr>
          </a:p>
          <a:p>
            <a:pPr lvl="0" algn="just"/>
            <a:endParaRPr lang="id-ID" sz="2400" b="1" dirty="0" smtClean="0">
              <a:solidFill>
                <a:schemeClr val="tx1"/>
              </a:solidFill>
              <a:latin typeface="Arial Black" panose="020B0A04020102020204" pitchFamily="34" charset="0"/>
            </a:endParaRPr>
          </a:p>
          <a:p>
            <a:pPr lvl="0" algn="just"/>
            <a:endParaRPr lang="id-ID" sz="2400" b="1" dirty="0">
              <a:solidFill>
                <a:schemeClr val="tx1"/>
              </a:solidFill>
              <a:latin typeface="Arial Black" panose="020B0A04020102020204" pitchFamily="34" charset="0"/>
            </a:endParaRPr>
          </a:p>
          <a:p>
            <a:pPr lvl="0" algn="just"/>
            <a:endParaRPr lang="id-ID" sz="2400" b="1" dirty="0" smtClean="0">
              <a:solidFill>
                <a:schemeClr val="tx1"/>
              </a:solidFill>
              <a:latin typeface="Arial Black" panose="020B0A04020102020204" pitchFamily="34" charset="0"/>
            </a:endParaRPr>
          </a:p>
          <a:p>
            <a:pPr lvl="0" algn="just"/>
            <a:endParaRPr lang="id-ID" sz="2400" b="1" dirty="0">
              <a:solidFill>
                <a:schemeClr val="tx1"/>
              </a:solidFill>
              <a:latin typeface="Arial Black" panose="020B0A04020102020204" pitchFamily="34" charset="0"/>
            </a:endParaRPr>
          </a:p>
          <a:p>
            <a:pPr lvl="0" algn="just"/>
            <a:endParaRPr lang="id-ID" sz="2400" b="1" dirty="0" smtClean="0">
              <a:solidFill>
                <a:schemeClr val="tx1"/>
              </a:solidFill>
              <a:latin typeface="Arial Black" panose="020B0A04020102020204" pitchFamily="34" charset="0"/>
            </a:endParaRPr>
          </a:p>
          <a:p>
            <a:pPr lvl="0" algn="just"/>
            <a:r>
              <a:rPr lang="id-ID" sz="2400" b="1" dirty="0" smtClean="0">
                <a:solidFill>
                  <a:schemeClr val="tx1"/>
                </a:solidFill>
                <a:latin typeface="Arial Black" panose="020B0A04020102020204" pitchFamily="34" charset="0"/>
              </a:rPr>
              <a:t> </a:t>
            </a:r>
            <a:endParaRPr lang="id-ID" sz="2800" b="1" dirty="0">
              <a:solidFill>
                <a:schemeClr val="tx1"/>
              </a:solidFill>
              <a:latin typeface="Arial Black" panose="020B0A04020102020204" pitchFamily="34" charset="0"/>
            </a:endParaRPr>
          </a:p>
          <a:p>
            <a:pPr lvl="0"/>
            <a:endParaRPr lang="id-ID" sz="2800" b="1" dirty="0" smtClean="0">
              <a:solidFill>
                <a:schemeClr val="tx1"/>
              </a:solidFill>
              <a:latin typeface="Arial Black" panose="020B0A04020102020204" pitchFamily="34" charset="0"/>
            </a:endParaRPr>
          </a:p>
          <a:p>
            <a:pPr marL="514350" lvl="0" indent="-514350">
              <a:buAutoNum type="arabicParenR"/>
            </a:pPr>
            <a:endParaRPr lang="id-ID" sz="2800" b="1" dirty="0">
              <a:solidFill>
                <a:schemeClr val="tx1"/>
              </a:solidFill>
              <a:latin typeface="Arial Black" panose="020B0A04020102020204" pitchFamily="34" charset="0"/>
            </a:endParaRPr>
          </a:p>
        </p:txBody>
      </p:sp>
      <p:sp>
        <p:nvSpPr>
          <p:cNvPr id="5" name="Rectangle 4"/>
          <p:cNvSpPr/>
          <p:nvPr/>
        </p:nvSpPr>
        <p:spPr>
          <a:xfrm flipV="1">
            <a:off x="833376" y="312515"/>
            <a:ext cx="9317619" cy="67133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sp>
        <p:nvSpPr>
          <p:cNvPr id="8" name="TextBox 7"/>
          <p:cNvSpPr txBox="1"/>
          <p:nvPr/>
        </p:nvSpPr>
        <p:spPr>
          <a:xfrm>
            <a:off x="833376" y="463515"/>
            <a:ext cx="10408365" cy="461665"/>
          </a:xfrm>
          <a:prstGeom prst="rect">
            <a:avLst/>
          </a:prstGeom>
          <a:noFill/>
        </p:spPr>
        <p:txBody>
          <a:bodyPr wrap="square" rtlCol="0">
            <a:spAutoFit/>
          </a:bodyPr>
          <a:lstStyle/>
          <a:p>
            <a:r>
              <a:rPr lang="id-ID" sz="2400" dirty="0" smtClean="0">
                <a:latin typeface="Arial Black" panose="020B0A04020102020204" pitchFamily="34" charset="0"/>
              </a:rPr>
              <a:t>LARANGAN BAGI KEGIATAN PERBANKAN (lanjutan) </a:t>
            </a:r>
            <a:endParaRPr lang="id-ID" sz="2400" dirty="0">
              <a:latin typeface="Arial Black" panose="020B0A04020102020204" pitchFamily="34" charset="0"/>
            </a:endParaRPr>
          </a:p>
        </p:txBody>
      </p:sp>
    </p:spTree>
    <p:extLst>
      <p:ext uri="{BB962C8B-B14F-4D97-AF65-F5344CB8AC3E}">
        <p14:creationId xmlns:p14="http://schemas.microsoft.com/office/powerpoint/2010/main" val="2639779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a:solidFill>
                  <a:schemeClr val="tx1"/>
                </a:solidFill>
              </a:rPr>
              <a:t>5</a:t>
            </a:r>
          </a:p>
        </p:txBody>
      </p:sp>
      <p:sp>
        <p:nvSpPr>
          <p:cNvPr id="3" name="Subtitle 2"/>
          <p:cNvSpPr>
            <a:spLocks noGrp="1"/>
          </p:cNvSpPr>
          <p:nvPr>
            <p:ph type="subTitle" idx="1"/>
          </p:nvPr>
        </p:nvSpPr>
        <p:spPr/>
        <p:txBody>
          <a:bodyPr/>
          <a:lstStyle/>
          <a:p>
            <a:endParaRPr lang="id-ID"/>
          </a:p>
        </p:txBody>
      </p:sp>
      <p:sp>
        <p:nvSpPr>
          <p:cNvPr id="6" name="Round Diagonal Corner Rectangle 5"/>
          <p:cNvSpPr/>
          <p:nvPr/>
        </p:nvSpPr>
        <p:spPr>
          <a:xfrm>
            <a:off x="416690" y="138897"/>
            <a:ext cx="9873204" cy="6111432"/>
          </a:xfrm>
          <a:prstGeom prst="round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5475" lvl="0" indent="-625475"/>
            <a:r>
              <a:rPr lang="id-ID" sz="2400" dirty="0">
                <a:solidFill>
                  <a:schemeClr val="tx1"/>
                </a:solidFill>
                <a:latin typeface="Arial Black" panose="020B0A04020102020204" pitchFamily="34" charset="0"/>
              </a:rPr>
              <a:t> </a:t>
            </a:r>
            <a:r>
              <a:rPr lang="id-ID" sz="2400" dirty="0" smtClean="0">
                <a:solidFill>
                  <a:schemeClr val="tx1"/>
                </a:solidFill>
                <a:latin typeface="Arial Black" panose="020B0A04020102020204" pitchFamily="34" charset="0"/>
              </a:rPr>
              <a:t> </a:t>
            </a:r>
          </a:p>
          <a:p>
            <a:pPr marL="625475" lvl="0" indent="-625475"/>
            <a:endParaRPr lang="id-ID" sz="2400" dirty="0">
              <a:solidFill>
                <a:schemeClr val="tx1"/>
              </a:solidFill>
              <a:latin typeface="Arial Black" panose="020B0A04020102020204" pitchFamily="34" charset="0"/>
            </a:endParaRPr>
          </a:p>
          <a:p>
            <a:pPr marL="625475" lvl="0" indent="-625475"/>
            <a:endParaRPr lang="id-ID" sz="2400" dirty="0">
              <a:solidFill>
                <a:schemeClr val="tx1"/>
              </a:solidFill>
              <a:latin typeface="Arial Black" panose="020B0A04020102020204" pitchFamily="34" charset="0"/>
            </a:endParaRPr>
          </a:p>
          <a:p>
            <a:pPr marL="625475" lvl="0" indent="-625475">
              <a:tabLst>
                <a:tab pos="531813" algn="l"/>
              </a:tabLst>
            </a:pPr>
            <a:endParaRPr lang="id-ID" sz="2400" dirty="0">
              <a:solidFill>
                <a:schemeClr val="tx1"/>
              </a:solidFill>
              <a:latin typeface="Arial Black" panose="020B0A04020102020204" pitchFamily="34" charset="0"/>
            </a:endParaRPr>
          </a:p>
          <a:p>
            <a:pPr marL="625475" lvl="0" indent="-625475">
              <a:tabLst>
                <a:tab pos="531813" algn="l"/>
              </a:tabLst>
            </a:pPr>
            <a:endParaRPr lang="id-ID" sz="2400" dirty="0" smtClean="0">
              <a:solidFill>
                <a:schemeClr val="tx1"/>
              </a:solidFill>
              <a:latin typeface="Arial Black" panose="020B0A04020102020204" pitchFamily="34" charset="0"/>
            </a:endParaRPr>
          </a:p>
          <a:p>
            <a:pPr lvl="0">
              <a:tabLst>
                <a:tab pos="531813" algn="l"/>
              </a:tabLst>
            </a:pPr>
            <a:endParaRPr lang="id-ID" sz="2400" i="1" dirty="0" smtClean="0">
              <a:solidFill>
                <a:schemeClr val="tx1"/>
              </a:solidFill>
              <a:latin typeface="Bahnschrift SemiBold" panose="020B0502040204020203" pitchFamily="34" charset="0"/>
            </a:endParaRPr>
          </a:p>
          <a:p>
            <a:pPr lvl="0">
              <a:tabLst>
                <a:tab pos="531813" algn="l"/>
              </a:tabLst>
            </a:pPr>
            <a:endParaRPr lang="id-ID" sz="2400" dirty="0" smtClean="0">
              <a:solidFill>
                <a:schemeClr val="tx1"/>
              </a:solidFill>
              <a:latin typeface="Arial Black" panose="020B0A04020102020204" pitchFamily="34" charset="0"/>
            </a:endParaRPr>
          </a:p>
          <a:p>
            <a:pPr marL="625475" lvl="0" indent="-625475">
              <a:tabLst>
                <a:tab pos="531813" algn="l"/>
              </a:tabLst>
            </a:pPr>
            <a:endParaRPr lang="id-ID" sz="2400" dirty="0">
              <a:solidFill>
                <a:schemeClr val="tx1"/>
              </a:solidFill>
              <a:latin typeface="Arial Black" panose="020B0A04020102020204" pitchFamily="34" charset="0"/>
            </a:endParaRPr>
          </a:p>
          <a:p>
            <a:pPr lvl="0">
              <a:tabLst>
                <a:tab pos="531813" algn="l"/>
              </a:tabLst>
            </a:pPr>
            <a:endParaRPr lang="id-ID" sz="2400" dirty="0" smtClean="0">
              <a:solidFill>
                <a:schemeClr val="tx1"/>
              </a:solidFill>
              <a:latin typeface="Arial Black" panose="020B0A04020102020204" pitchFamily="34" charset="0"/>
            </a:endParaRPr>
          </a:p>
          <a:p>
            <a:pPr lvl="0"/>
            <a:endParaRPr lang="id-ID" sz="2400" dirty="0" smtClean="0">
              <a:solidFill>
                <a:schemeClr val="tx1"/>
              </a:solidFill>
              <a:latin typeface="Arial Black" panose="020B0A04020102020204" pitchFamily="34" charset="0"/>
            </a:endParaRPr>
          </a:p>
          <a:p>
            <a:pPr lvl="0"/>
            <a:endParaRPr lang="id-ID" sz="2400" dirty="0" smtClean="0">
              <a:solidFill>
                <a:schemeClr val="tx1"/>
              </a:solidFill>
              <a:latin typeface="Arial Black" panose="020B0A04020102020204" pitchFamily="34" charset="0"/>
            </a:endParaRPr>
          </a:p>
          <a:p>
            <a:pPr lvl="0"/>
            <a:endParaRPr lang="id-ID" sz="2400" dirty="0" smtClean="0">
              <a:solidFill>
                <a:schemeClr val="tx1"/>
              </a:solidFill>
              <a:latin typeface="Arial Black" panose="020B0A04020102020204" pitchFamily="34" charset="0"/>
            </a:endParaRPr>
          </a:p>
          <a:p>
            <a:pPr lvl="0"/>
            <a:endParaRPr lang="id-ID" sz="2400" dirty="0" smtClean="0">
              <a:solidFill>
                <a:schemeClr val="tx1"/>
              </a:solidFill>
              <a:latin typeface="Arial Black" panose="020B0A04020102020204" pitchFamily="34" charset="0"/>
            </a:endParaRPr>
          </a:p>
          <a:p>
            <a:pPr lvl="0"/>
            <a:endParaRPr lang="id-ID" sz="2400" dirty="0" smtClean="0">
              <a:solidFill>
                <a:schemeClr val="tx1"/>
              </a:solidFill>
              <a:latin typeface="Arial Black" panose="020B0A04020102020204" pitchFamily="34" charset="0"/>
            </a:endParaRPr>
          </a:p>
          <a:p>
            <a:pPr lvl="0"/>
            <a:endParaRPr lang="id-ID" sz="2400" dirty="0" smtClean="0">
              <a:solidFill>
                <a:schemeClr val="tx1"/>
              </a:solidFill>
              <a:latin typeface="Arial Black" panose="020B0A04020102020204" pitchFamily="34" charset="0"/>
            </a:endParaRPr>
          </a:p>
          <a:p>
            <a:pPr lvl="0" algn="ctr"/>
            <a:r>
              <a:rPr lang="id-ID" sz="3200" i="1" dirty="0" smtClean="0">
                <a:solidFill>
                  <a:schemeClr val="tx1"/>
                </a:solidFill>
                <a:latin typeface="Arial Black" panose="020B0A04020102020204" pitchFamily="34" charset="0"/>
              </a:rPr>
              <a:t>SEKIAN TERIMAKASIH</a:t>
            </a:r>
          </a:p>
          <a:p>
            <a:pPr lvl="0"/>
            <a:endParaRPr lang="id-ID" sz="2400" dirty="0">
              <a:solidFill>
                <a:schemeClr val="tx1"/>
              </a:solidFill>
              <a:latin typeface="Arial Black" panose="020B0A04020102020204" pitchFamily="34" charset="0"/>
            </a:endParaRPr>
          </a:p>
          <a:p>
            <a:pPr lvl="0"/>
            <a:endParaRPr lang="id-ID" sz="2400" dirty="0" smtClean="0">
              <a:solidFill>
                <a:schemeClr val="tx1"/>
              </a:solidFill>
              <a:latin typeface="Arial Black" panose="020B0A04020102020204" pitchFamily="34" charset="0"/>
            </a:endParaRPr>
          </a:p>
          <a:p>
            <a:pPr lvl="0"/>
            <a:endParaRPr lang="id-ID" sz="2400" dirty="0">
              <a:solidFill>
                <a:schemeClr val="tx1"/>
              </a:solidFill>
              <a:latin typeface="Arial Black" panose="020B0A04020102020204" pitchFamily="34" charset="0"/>
            </a:endParaRPr>
          </a:p>
          <a:p>
            <a:pPr lvl="0"/>
            <a:endParaRPr lang="id-ID" sz="2400" dirty="0" smtClean="0">
              <a:solidFill>
                <a:schemeClr val="tx1"/>
              </a:solidFill>
              <a:latin typeface="Arial Black" panose="020B0A04020102020204" pitchFamily="34" charset="0"/>
            </a:endParaRPr>
          </a:p>
          <a:p>
            <a:pPr lvl="0"/>
            <a:endParaRPr lang="id-ID" sz="2400" dirty="0">
              <a:solidFill>
                <a:schemeClr val="tx1"/>
              </a:solidFill>
              <a:latin typeface="Arial Black" panose="020B0A04020102020204" pitchFamily="34" charset="0"/>
            </a:endParaRPr>
          </a:p>
          <a:p>
            <a:pPr lvl="0"/>
            <a:endParaRPr lang="id-ID" sz="2400" dirty="0" smtClean="0">
              <a:solidFill>
                <a:schemeClr val="tx1"/>
              </a:solidFill>
              <a:latin typeface="Arial Black" panose="020B0A04020102020204" pitchFamily="34" charset="0"/>
            </a:endParaRPr>
          </a:p>
          <a:p>
            <a:pPr lvl="0"/>
            <a:endParaRPr lang="id-ID" sz="2400" dirty="0">
              <a:solidFill>
                <a:schemeClr val="tx1"/>
              </a:solidFill>
              <a:latin typeface="Arial Black" panose="020B0A04020102020204" pitchFamily="34" charset="0"/>
            </a:endParaRPr>
          </a:p>
          <a:p>
            <a:pPr lvl="0"/>
            <a:endParaRPr lang="id-ID" sz="2400" dirty="0" smtClean="0">
              <a:solidFill>
                <a:schemeClr val="tx1"/>
              </a:solidFill>
              <a:latin typeface="Arial Black" panose="020B0A04020102020204" pitchFamily="34" charset="0"/>
            </a:endParaRPr>
          </a:p>
          <a:p>
            <a:pPr lvl="0"/>
            <a:endParaRPr lang="id-ID" sz="2400" dirty="0">
              <a:solidFill>
                <a:schemeClr val="tx1"/>
              </a:solidFill>
              <a:latin typeface="Arial Black" panose="020B0A04020102020204" pitchFamily="34" charset="0"/>
            </a:endParaRPr>
          </a:p>
          <a:p>
            <a:pPr lvl="0"/>
            <a:endParaRPr lang="id-ID" sz="2400" dirty="0" smtClean="0">
              <a:solidFill>
                <a:schemeClr val="tx1"/>
              </a:solidFill>
              <a:latin typeface="Arial Black" panose="020B0A04020102020204" pitchFamily="34" charset="0"/>
            </a:endParaRPr>
          </a:p>
          <a:p>
            <a:pPr lvl="0"/>
            <a:endParaRPr lang="id-ID" sz="2400" dirty="0">
              <a:solidFill>
                <a:schemeClr val="tx1"/>
              </a:solidFill>
              <a:latin typeface="Arial Black" panose="020B0A04020102020204" pitchFamily="34" charset="0"/>
            </a:endParaRPr>
          </a:p>
          <a:p>
            <a:pPr lvl="0"/>
            <a:endParaRPr lang="id-ID" sz="2400" dirty="0" smtClean="0">
              <a:solidFill>
                <a:schemeClr val="tx1"/>
              </a:solidFill>
              <a:latin typeface="Arial Black" panose="020B0A04020102020204" pitchFamily="34" charset="0"/>
            </a:endParaRPr>
          </a:p>
          <a:p>
            <a:pPr lvl="0"/>
            <a:endParaRPr lang="id-ID" sz="2400" dirty="0">
              <a:solidFill>
                <a:schemeClr val="tx1"/>
              </a:solidFill>
              <a:latin typeface="Arial Black" panose="020B0A04020102020204" pitchFamily="34" charset="0"/>
            </a:endParaRPr>
          </a:p>
          <a:p>
            <a:pPr lvl="0"/>
            <a:endParaRPr lang="id-ID" sz="2400" dirty="0" smtClean="0">
              <a:solidFill>
                <a:schemeClr val="tx1"/>
              </a:solidFill>
              <a:latin typeface="Arial Black" panose="020B0A04020102020204" pitchFamily="34" charset="0"/>
            </a:endParaRPr>
          </a:p>
          <a:p>
            <a:pPr lvl="0"/>
            <a:endParaRPr lang="id-ID" sz="24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1389598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9650282"/>
            <a:ext cx="7766936" cy="1646302"/>
          </a:xfrm>
        </p:spPr>
        <p:txBody>
          <a:bodyPr/>
          <a:lstStyle/>
          <a:p>
            <a:pPr lvl="0" algn="l"/>
            <a:r>
              <a:rPr lang="id-ID" sz="2800" dirty="0"/>
              <a:t>Pengertian Sistem Keuangan dan Sistem Keuangan Indonesia</a:t>
            </a:r>
            <a:br>
              <a:rPr lang="id-ID" sz="2800" dirty="0"/>
            </a:br>
            <a:r>
              <a:rPr lang="id-ID" sz="2800" dirty="0"/>
              <a:t>Sistem Moneter Indonesia</a:t>
            </a:r>
            <a:br>
              <a:rPr lang="id-ID" sz="2800" dirty="0"/>
            </a:br>
            <a:r>
              <a:rPr lang="id-ID" sz="2800" dirty="0"/>
              <a:t>Sistem Perbankan Indonesia</a:t>
            </a:r>
            <a:br>
              <a:rPr lang="id-ID" sz="2800" dirty="0"/>
            </a:br>
            <a:r>
              <a:rPr lang="id-ID" sz="2800" dirty="0"/>
              <a:t>Bank Umum  dan Bank Perkreditan Rakyat</a:t>
            </a:r>
            <a:br>
              <a:rPr lang="id-ID" sz="2800" dirty="0"/>
            </a:br>
            <a:r>
              <a:rPr lang="id-ID" sz="2800" dirty="0"/>
              <a:t>Bank Konvensional dan Bank Syariah</a:t>
            </a:r>
          </a:p>
        </p:txBody>
      </p:sp>
      <p:sp>
        <p:nvSpPr>
          <p:cNvPr id="3" name="Subtitle 2"/>
          <p:cNvSpPr>
            <a:spLocks noGrp="1"/>
          </p:cNvSpPr>
          <p:nvPr>
            <p:ph type="subTitle" idx="1"/>
          </p:nvPr>
        </p:nvSpPr>
        <p:spPr/>
        <p:txBody>
          <a:bodyPr/>
          <a:lstStyle/>
          <a:p>
            <a:endParaRPr lang="id-ID"/>
          </a:p>
        </p:txBody>
      </p:sp>
      <p:sp>
        <p:nvSpPr>
          <p:cNvPr id="4" name="Rectangle 3"/>
          <p:cNvSpPr/>
          <p:nvPr/>
        </p:nvSpPr>
        <p:spPr>
          <a:xfrm>
            <a:off x="939704" y="331630"/>
            <a:ext cx="8727311" cy="82027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939704" y="560080"/>
            <a:ext cx="8440625" cy="523220"/>
          </a:xfrm>
          <a:prstGeom prst="rect">
            <a:avLst/>
          </a:prstGeom>
          <a:noFill/>
        </p:spPr>
        <p:txBody>
          <a:bodyPr wrap="square" rtlCol="0">
            <a:spAutoFit/>
          </a:bodyPr>
          <a:lstStyle/>
          <a:p>
            <a:pPr algn="ctr"/>
            <a:r>
              <a:rPr lang="id-ID" sz="2800" b="1" dirty="0" smtClean="0">
                <a:latin typeface="Arial Black" panose="020B0A04020102020204" pitchFamily="34" charset="0"/>
              </a:rPr>
              <a:t>1.  </a:t>
            </a:r>
            <a:r>
              <a:rPr lang="id-ID" sz="2000" b="1" dirty="0" smtClean="0">
                <a:latin typeface="Arial Black" panose="020B0A04020102020204" pitchFamily="34" charset="0"/>
              </a:rPr>
              <a:t>FUNGSI BANK SEBAGAI LEMBAGA INTERMEDIASI </a:t>
            </a:r>
          </a:p>
        </p:txBody>
      </p:sp>
      <p:sp>
        <p:nvSpPr>
          <p:cNvPr id="7" name="Rectangle 6"/>
          <p:cNvSpPr/>
          <p:nvPr/>
        </p:nvSpPr>
        <p:spPr>
          <a:xfrm>
            <a:off x="492366" y="1380351"/>
            <a:ext cx="9796337" cy="452944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buAutoNum type="alphaUcPeriod"/>
            </a:pPr>
            <a:r>
              <a:rPr lang="id-ID" sz="2400" b="1" dirty="0" smtClean="0">
                <a:solidFill>
                  <a:schemeClr val="tx1"/>
                </a:solidFill>
                <a:latin typeface="Arial Black" panose="020B0A04020102020204" pitchFamily="34" charset="0"/>
              </a:rPr>
              <a:t>PENGERTIAN BANK:</a:t>
            </a:r>
          </a:p>
          <a:p>
            <a:pPr marL="342900" lvl="0" indent="-342900">
              <a:buFontTx/>
              <a:buChar char="-"/>
            </a:pPr>
            <a:r>
              <a:rPr lang="id-ID" sz="2400" b="1" dirty="0" smtClean="0">
                <a:solidFill>
                  <a:schemeClr val="tx1"/>
                </a:solidFill>
                <a:latin typeface="Arial Black" panose="020B0A04020102020204" pitchFamily="34" charset="0"/>
              </a:rPr>
              <a:t>Badan usaha;</a:t>
            </a:r>
          </a:p>
          <a:p>
            <a:pPr marL="342900" lvl="0" indent="-342900">
              <a:buFontTx/>
              <a:buChar char="-"/>
            </a:pPr>
            <a:r>
              <a:rPr lang="id-ID" sz="2400" b="1" dirty="0" smtClean="0">
                <a:solidFill>
                  <a:schemeClr val="tx1"/>
                </a:solidFill>
                <a:latin typeface="Arial Black" panose="020B0A04020102020204" pitchFamily="34" charset="0"/>
              </a:rPr>
              <a:t>Menghimpun dana dari masyarakat dlm bentuk simpanan;</a:t>
            </a:r>
          </a:p>
          <a:p>
            <a:pPr marL="342900" lvl="0" indent="-342900">
              <a:buFontTx/>
              <a:buChar char="-"/>
            </a:pPr>
            <a:r>
              <a:rPr lang="id-ID" sz="2400" b="1" dirty="0" smtClean="0">
                <a:solidFill>
                  <a:schemeClr val="tx1"/>
                </a:solidFill>
                <a:latin typeface="Arial Black" panose="020B0A04020102020204" pitchFamily="34" charset="0"/>
              </a:rPr>
              <a:t>Dan menyalurkan kembali kpd masyarakat dlm btk kredit dan /atau bentuk lainnya dlm rangka meningkatkan taraf hidup rakyat banyak</a:t>
            </a:r>
          </a:p>
          <a:p>
            <a:pPr lvl="0"/>
            <a:endParaRPr lang="id-ID" sz="2400" b="1" dirty="0" smtClean="0">
              <a:solidFill>
                <a:schemeClr val="tx1"/>
              </a:solidFill>
              <a:latin typeface="Arial Black" panose="020B0A04020102020204" pitchFamily="34" charset="0"/>
            </a:endParaRPr>
          </a:p>
          <a:p>
            <a:pPr lvl="0"/>
            <a:r>
              <a:rPr lang="id-ID" sz="2400" b="1" dirty="0" smtClean="0">
                <a:solidFill>
                  <a:schemeClr val="tx1"/>
                </a:solidFill>
                <a:latin typeface="Arial Black" panose="020B0A04020102020204" pitchFamily="34" charset="0"/>
              </a:rPr>
              <a:t>B. FUNGSI INTERMEDIASI:</a:t>
            </a:r>
          </a:p>
          <a:p>
            <a:pPr lvl="0"/>
            <a:r>
              <a:rPr lang="id-ID" sz="2400" b="1" dirty="0" smtClean="0">
                <a:solidFill>
                  <a:schemeClr val="tx1"/>
                </a:solidFill>
                <a:latin typeface="Arial Black" panose="020B0A04020102020204" pitchFamily="34" charset="0"/>
              </a:rPr>
              <a:t>Artinya badan usaha yg memiliki fungsi menghimpun dan menyalurkan dana masyarakat</a:t>
            </a:r>
          </a:p>
          <a:p>
            <a:pPr lvl="0"/>
            <a:r>
              <a:rPr lang="id-ID" sz="2400" b="1" dirty="0" smtClean="0">
                <a:solidFill>
                  <a:schemeClr val="tx1"/>
                </a:solidFill>
                <a:latin typeface="Arial Black" panose="020B0A04020102020204" pitchFamily="34" charset="0"/>
              </a:rPr>
              <a:t> </a:t>
            </a:r>
            <a:endParaRPr lang="id-ID" sz="2400" b="1" dirty="0" smtClean="0">
              <a:solidFill>
                <a:schemeClr val="tx1">
                  <a:lumMod val="85000"/>
                  <a:lumOff val="15000"/>
                </a:schemeClr>
              </a:solidFill>
              <a:latin typeface="Arial Black" panose="020B0A04020102020204" pitchFamily="34" charset="0"/>
            </a:endParaRPr>
          </a:p>
        </p:txBody>
      </p:sp>
    </p:spTree>
    <p:extLst>
      <p:ext uri="{BB962C8B-B14F-4D97-AF65-F5344CB8AC3E}">
        <p14:creationId xmlns:p14="http://schemas.microsoft.com/office/powerpoint/2010/main" val="4126893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9650282"/>
            <a:ext cx="7766936" cy="1646302"/>
          </a:xfrm>
        </p:spPr>
        <p:txBody>
          <a:bodyPr/>
          <a:lstStyle/>
          <a:p>
            <a:pPr lvl="0" algn="l"/>
            <a:r>
              <a:rPr lang="id-ID" sz="2800" dirty="0"/>
              <a:t>Pengertian Sistem Keuangan dan Sistem Keuangan Indonesia</a:t>
            </a:r>
            <a:br>
              <a:rPr lang="id-ID" sz="2800" dirty="0"/>
            </a:br>
            <a:r>
              <a:rPr lang="id-ID" sz="2800" dirty="0"/>
              <a:t>Sistem Moneter Indonesia</a:t>
            </a:r>
            <a:br>
              <a:rPr lang="id-ID" sz="2800" dirty="0"/>
            </a:br>
            <a:r>
              <a:rPr lang="id-ID" sz="2800" dirty="0"/>
              <a:t>Sistem Perbankan Indonesia</a:t>
            </a:r>
            <a:br>
              <a:rPr lang="id-ID" sz="2800" dirty="0"/>
            </a:br>
            <a:r>
              <a:rPr lang="id-ID" sz="2800" dirty="0"/>
              <a:t>Bank Umum  dan Bank Perkreditan Rakyat</a:t>
            </a:r>
            <a:br>
              <a:rPr lang="id-ID" sz="2800" dirty="0"/>
            </a:br>
            <a:r>
              <a:rPr lang="id-ID" sz="2800" dirty="0"/>
              <a:t>Bank Konvensional dan Bank Syariah</a:t>
            </a:r>
          </a:p>
        </p:txBody>
      </p:sp>
      <p:sp>
        <p:nvSpPr>
          <p:cNvPr id="3" name="Subtitle 2"/>
          <p:cNvSpPr>
            <a:spLocks noGrp="1"/>
          </p:cNvSpPr>
          <p:nvPr>
            <p:ph type="subTitle" idx="1"/>
          </p:nvPr>
        </p:nvSpPr>
        <p:spPr/>
        <p:txBody>
          <a:bodyPr/>
          <a:lstStyle/>
          <a:p>
            <a:endParaRPr lang="id-ID"/>
          </a:p>
        </p:txBody>
      </p:sp>
      <p:sp>
        <p:nvSpPr>
          <p:cNvPr id="4" name="Rectangle 3"/>
          <p:cNvSpPr/>
          <p:nvPr/>
        </p:nvSpPr>
        <p:spPr>
          <a:xfrm>
            <a:off x="833378" y="464230"/>
            <a:ext cx="8640232" cy="75851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schemeClr val="tx1"/>
                </a:solidFill>
                <a:latin typeface="Arial Black" panose="020B0A04020102020204" pitchFamily="34" charset="0"/>
              </a:rPr>
              <a:t>2.  JENIS- JENIS LEMBAGA PERBANKAN</a:t>
            </a:r>
            <a:endParaRPr lang="id-ID" sz="2400" dirty="0">
              <a:solidFill>
                <a:schemeClr val="tx1"/>
              </a:solidFill>
              <a:latin typeface="Arial Black" panose="020B0A04020102020204" pitchFamily="34" charset="0"/>
            </a:endParaRPr>
          </a:p>
        </p:txBody>
      </p:sp>
      <p:sp>
        <p:nvSpPr>
          <p:cNvPr id="7" name="Rectangle 6"/>
          <p:cNvSpPr/>
          <p:nvPr/>
        </p:nvSpPr>
        <p:spPr>
          <a:xfrm>
            <a:off x="731725" y="1399357"/>
            <a:ext cx="9317620" cy="485097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sz="2800" b="1" dirty="0" smtClean="0">
                <a:solidFill>
                  <a:schemeClr val="tx1"/>
                </a:solidFill>
                <a:latin typeface="Arial Black" panose="020B0A04020102020204" pitchFamily="34" charset="0"/>
              </a:rPr>
              <a:t>   </a:t>
            </a:r>
            <a:r>
              <a:rPr lang="id-ID" sz="2400" b="1" dirty="0" smtClean="0">
                <a:solidFill>
                  <a:schemeClr val="tx1"/>
                </a:solidFill>
                <a:latin typeface="Arial Black" panose="020B0A04020102020204" pitchFamily="34" charset="0"/>
              </a:rPr>
              <a:t>  </a:t>
            </a:r>
          </a:p>
          <a:p>
            <a:pPr lvl="0"/>
            <a:r>
              <a:rPr lang="id-ID" sz="2400" b="1" dirty="0" smtClean="0">
                <a:solidFill>
                  <a:schemeClr val="tx1"/>
                </a:solidFill>
                <a:latin typeface="Arial Black" panose="020B0A04020102020204" pitchFamily="34" charset="0"/>
              </a:rPr>
              <a:t>JENIS BANK DILIHAT DARI FUNGSINYA:</a:t>
            </a:r>
          </a:p>
          <a:p>
            <a:pPr marL="457200" lvl="0" indent="-457200">
              <a:buAutoNum type="arabicParenR"/>
            </a:pPr>
            <a:r>
              <a:rPr lang="id-ID" sz="2400" b="1" dirty="0" smtClean="0">
                <a:solidFill>
                  <a:schemeClr val="tx1"/>
                </a:solidFill>
                <a:latin typeface="Arial Black" panose="020B0A04020102020204" pitchFamily="34" charset="0"/>
              </a:rPr>
              <a:t>Bank Umum:</a:t>
            </a:r>
          </a:p>
          <a:p>
            <a:pPr marL="342900" lvl="0" indent="-342900">
              <a:buFontTx/>
              <a:buChar char="-"/>
            </a:pPr>
            <a:r>
              <a:rPr lang="id-ID" sz="2400" b="1" dirty="0" smtClean="0">
                <a:solidFill>
                  <a:schemeClr val="tx1"/>
                </a:solidFill>
                <a:latin typeface="Arial Black" panose="020B0A04020102020204" pitchFamily="34" charset="0"/>
              </a:rPr>
              <a:t>Bank yg melaksanakan usaha secara konvensional dan/ atau berdasarkan prinsip syariah;</a:t>
            </a:r>
          </a:p>
          <a:p>
            <a:pPr marL="342900" lvl="0" indent="-342900">
              <a:buFontTx/>
              <a:buChar char="-"/>
            </a:pPr>
            <a:r>
              <a:rPr lang="id-ID" sz="2400" b="1" dirty="0" smtClean="0">
                <a:solidFill>
                  <a:schemeClr val="tx1"/>
                </a:solidFill>
                <a:latin typeface="Arial Black" panose="020B0A04020102020204" pitchFamily="34" charset="0"/>
              </a:rPr>
              <a:t>Dlm kegiatannya memberikan jasa dlm lalu lintas pembayaran&gt;&gt;&gt; BU sbg pencipta uang giral</a:t>
            </a:r>
          </a:p>
          <a:p>
            <a:pPr lvl="0"/>
            <a:endParaRPr lang="id-ID" sz="2400" b="1" dirty="0" smtClean="0">
              <a:solidFill>
                <a:schemeClr val="tx1"/>
              </a:solidFill>
              <a:latin typeface="Arial Black" panose="020B0A04020102020204" pitchFamily="34" charset="0"/>
            </a:endParaRPr>
          </a:p>
          <a:p>
            <a:pPr lvl="0"/>
            <a:r>
              <a:rPr lang="id-ID" sz="2400" b="1" dirty="0" smtClean="0">
                <a:solidFill>
                  <a:schemeClr val="tx1"/>
                </a:solidFill>
                <a:latin typeface="Arial Black" panose="020B0A04020102020204" pitchFamily="34" charset="0"/>
              </a:rPr>
              <a:t>2)  Bank Perkreditan Rakyat:</a:t>
            </a:r>
          </a:p>
          <a:p>
            <a:pPr marL="342900" lvl="0" indent="-342900">
              <a:buFontTx/>
              <a:buChar char="-"/>
            </a:pPr>
            <a:r>
              <a:rPr lang="id-ID" sz="2400" b="1" dirty="0" smtClean="0">
                <a:solidFill>
                  <a:schemeClr val="tx1"/>
                </a:solidFill>
                <a:latin typeface="Arial Black" panose="020B0A04020102020204" pitchFamily="34" charset="0"/>
              </a:rPr>
              <a:t>Bank </a:t>
            </a:r>
            <a:r>
              <a:rPr lang="id-ID" sz="2400" b="1" dirty="0">
                <a:solidFill>
                  <a:schemeClr val="tx1"/>
                </a:solidFill>
                <a:latin typeface="Arial Black" panose="020B0A04020102020204" pitchFamily="34" charset="0"/>
              </a:rPr>
              <a:t>yg melaksanakan usaha secara konvensional dan/ atau berdasarkan prinsip </a:t>
            </a:r>
            <a:r>
              <a:rPr lang="id-ID" sz="2400" b="1" dirty="0" smtClean="0">
                <a:solidFill>
                  <a:schemeClr val="tx1"/>
                </a:solidFill>
                <a:latin typeface="Arial Black" panose="020B0A04020102020204" pitchFamily="34" charset="0"/>
              </a:rPr>
              <a:t>syariah;</a:t>
            </a:r>
          </a:p>
          <a:p>
            <a:pPr marL="342900" lvl="0" indent="-342900">
              <a:buFontTx/>
              <a:buChar char="-"/>
            </a:pPr>
            <a:r>
              <a:rPr lang="id-ID" sz="2400" b="1" dirty="0" smtClean="0">
                <a:solidFill>
                  <a:schemeClr val="tx1"/>
                </a:solidFill>
                <a:latin typeface="Arial Black" panose="020B0A04020102020204" pitchFamily="34" charset="0"/>
              </a:rPr>
              <a:t>Dlm kegiatannya tidak memberikan jasa dlm lalu lintas pembayaran</a:t>
            </a:r>
          </a:p>
          <a:p>
            <a:pPr lvl="0"/>
            <a:endParaRPr lang="id-ID" sz="2800" b="1" dirty="0" smtClean="0">
              <a:solidFill>
                <a:schemeClr val="tx1"/>
              </a:solidFill>
              <a:latin typeface="Arial Black" panose="020B0A04020102020204" pitchFamily="34" charset="0"/>
            </a:endParaRPr>
          </a:p>
          <a:p>
            <a:pPr lvl="0"/>
            <a:endParaRPr lang="id-ID" sz="2800" b="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81077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9650282"/>
            <a:ext cx="7766936" cy="1646302"/>
          </a:xfrm>
        </p:spPr>
        <p:txBody>
          <a:bodyPr/>
          <a:lstStyle/>
          <a:p>
            <a:pPr lvl="0" algn="l"/>
            <a:r>
              <a:rPr lang="id-ID" sz="2800" dirty="0"/>
              <a:t>Pengertian Sistem Keuangan dan Sistem Keuangan Indonesia</a:t>
            </a:r>
            <a:br>
              <a:rPr lang="id-ID" sz="2800" dirty="0"/>
            </a:br>
            <a:r>
              <a:rPr lang="id-ID" sz="2800" dirty="0"/>
              <a:t>Sistem Moneter Indonesia</a:t>
            </a:r>
            <a:br>
              <a:rPr lang="id-ID" sz="2800" dirty="0"/>
            </a:br>
            <a:r>
              <a:rPr lang="id-ID" sz="2800" dirty="0"/>
              <a:t>Sistem Perbankan Indonesia</a:t>
            </a:r>
            <a:br>
              <a:rPr lang="id-ID" sz="2800" dirty="0"/>
            </a:br>
            <a:r>
              <a:rPr lang="id-ID" sz="2800" dirty="0"/>
              <a:t>Bank Umum  dan Bank Perkreditan Rakyat</a:t>
            </a:r>
            <a:br>
              <a:rPr lang="id-ID" sz="2800" dirty="0"/>
            </a:br>
            <a:r>
              <a:rPr lang="id-ID" sz="2800" dirty="0"/>
              <a:t>Bank Konvensional dan Bank Syariah</a:t>
            </a:r>
          </a:p>
        </p:txBody>
      </p:sp>
      <p:sp>
        <p:nvSpPr>
          <p:cNvPr id="3" name="Subtitle 2"/>
          <p:cNvSpPr>
            <a:spLocks noGrp="1"/>
          </p:cNvSpPr>
          <p:nvPr>
            <p:ph type="subTitle" idx="1"/>
          </p:nvPr>
        </p:nvSpPr>
        <p:spPr/>
        <p:txBody>
          <a:bodyPr/>
          <a:lstStyle/>
          <a:p>
            <a:endParaRPr lang="id-ID"/>
          </a:p>
        </p:txBody>
      </p:sp>
      <p:sp>
        <p:nvSpPr>
          <p:cNvPr id="4" name="Rectangle 3"/>
          <p:cNvSpPr/>
          <p:nvPr/>
        </p:nvSpPr>
        <p:spPr>
          <a:xfrm>
            <a:off x="833378" y="464230"/>
            <a:ext cx="9317620" cy="75851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schemeClr val="tx1"/>
                </a:solidFill>
                <a:latin typeface="Arial Black" panose="020B0A04020102020204" pitchFamily="34" charset="0"/>
              </a:rPr>
              <a:t>JENIS- JENIS LEMBAGA PERBANKAN (lanjutan)</a:t>
            </a:r>
            <a:endParaRPr lang="id-ID" sz="2400" dirty="0">
              <a:solidFill>
                <a:schemeClr val="tx1"/>
              </a:solidFill>
              <a:latin typeface="Arial Black" panose="020B0A04020102020204" pitchFamily="34" charset="0"/>
            </a:endParaRPr>
          </a:p>
        </p:txBody>
      </p:sp>
      <p:sp>
        <p:nvSpPr>
          <p:cNvPr id="7" name="Rectangle 6"/>
          <p:cNvSpPr/>
          <p:nvPr/>
        </p:nvSpPr>
        <p:spPr>
          <a:xfrm>
            <a:off x="833378" y="1333408"/>
            <a:ext cx="9317620" cy="485097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sz="2800" b="1" dirty="0" smtClean="0">
                <a:solidFill>
                  <a:schemeClr val="tx1"/>
                </a:solidFill>
                <a:latin typeface="Arial Black" panose="020B0A04020102020204" pitchFamily="34" charset="0"/>
              </a:rPr>
              <a:t>   </a:t>
            </a:r>
            <a:r>
              <a:rPr lang="id-ID" sz="2400" b="1" dirty="0" smtClean="0">
                <a:solidFill>
                  <a:schemeClr val="tx1"/>
                </a:solidFill>
                <a:latin typeface="Arial Black" panose="020B0A04020102020204" pitchFamily="34" charset="0"/>
              </a:rPr>
              <a:t>  </a:t>
            </a:r>
          </a:p>
          <a:p>
            <a:pPr lvl="0"/>
            <a:r>
              <a:rPr lang="id-ID" sz="2400" b="1" dirty="0" smtClean="0">
                <a:solidFill>
                  <a:schemeClr val="tx1"/>
                </a:solidFill>
                <a:latin typeface="Arial Black" panose="020B0A04020102020204" pitchFamily="34" charset="0"/>
              </a:rPr>
              <a:t> </a:t>
            </a:r>
          </a:p>
          <a:p>
            <a:pPr lvl="0"/>
            <a:endParaRPr lang="id-ID" sz="2400" b="1" dirty="0">
              <a:solidFill>
                <a:schemeClr val="tx1"/>
              </a:solidFill>
              <a:latin typeface="Arial Black" panose="020B0A04020102020204" pitchFamily="34" charset="0"/>
            </a:endParaRPr>
          </a:p>
          <a:p>
            <a:pPr lvl="0"/>
            <a:r>
              <a:rPr lang="id-ID" sz="2400" b="1" dirty="0" smtClean="0">
                <a:solidFill>
                  <a:schemeClr val="tx1"/>
                </a:solidFill>
                <a:latin typeface="Arial Black" panose="020B0A04020102020204" pitchFamily="34" charset="0"/>
              </a:rPr>
              <a:t>B.  JENIS BANK MENURUT BENTUK BADAN USAHA:</a:t>
            </a:r>
          </a:p>
          <a:p>
            <a:pPr marL="457200" lvl="0" indent="-457200">
              <a:buAutoNum type="arabicParenR"/>
            </a:pPr>
            <a:r>
              <a:rPr lang="id-ID" sz="2400" b="1" dirty="0" smtClean="0">
                <a:solidFill>
                  <a:schemeClr val="tx1"/>
                </a:solidFill>
                <a:latin typeface="Arial Black" panose="020B0A04020102020204" pitchFamily="34" charset="0"/>
              </a:rPr>
              <a:t>Bentuk Hukum Bank Umum:</a:t>
            </a:r>
          </a:p>
          <a:p>
            <a:pPr marL="457200" lvl="0" indent="-457200">
              <a:buAutoNum type="alphaLcPeriod"/>
            </a:pPr>
            <a:r>
              <a:rPr lang="id-ID" sz="2400" b="1" dirty="0" smtClean="0">
                <a:solidFill>
                  <a:schemeClr val="tx1"/>
                </a:solidFill>
                <a:latin typeface="Arial Black" panose="020B0A04020102020204" pitchFamily="34" charset="0"/>
              </a:rPr>
              <a:t>Perseroan Terbatas</a:t>
            </a:r>
          </a:p>
          <a:p>
            <a:pPr marL="457200" lvl="0" indent="-457200">
              <a:buAutoNum type="alphaLcPeriod"/>
            </a:pPr>
            <a:r>
              <a:rPr lang="id-ID" sz="2400" b="1" dirty="0" smtClean="0">
                <a:solidFill>
                  <a:schemeClr val="tx1"/>
                </a:solidFill>
                <a:latin typeface="Arial Black" panose="020B0A04020102020204" pitchFamily="34" charset="0"/>
              </a:rPr>
              <a:t>Koperasi</a:t>
            </a:r>
          </a:p>
          <a:p>
            <a:pPr marL="457200" lvl="0" indent="-457200">
              <a:buAutoNum type="alphaLcPeriod"/>
            </a:pPr>
            <a:r>
              <a:rPr lang="id-ID" sz="2400" b="1" dirty="0" smtClean="0">
                <a:solidFill>
                  <a:schemeClr val="tx1"/>
                </a:solidFill>
                <a:latin typeface="Arial Black" panose="020B0A04020102020204" pitchFamily="34" charset="0"/>
              </a:rPr>
              <a:t>Perusahaan Daerah</a:t>
            </a:r>
          </a:p>
          <a:p>
            <a:pPr lvl="0"/>
            <a:endParaRPr lang="id-ID" sz="2400" b="1" dirty="0">
              <a:solidFill>
                <a:schemeClr val="tx1"/>
              </a:solidFill>
              <a:latin typeface="Arial Black" panose="020B0A04020102020204" pitchFamily="34" charset="0"/>
            </a:endParaRPr>
          </a:p>
          <a:p>
            <a:pPr marL="457200" lvl="0" indent="-457200">
              <a:buAutoNum type="arabicParenR" startAt="2"/>
            </a:pPr>
            <a:r>
              <a:rPr lang="id-ID" sz="2400" b="1" dirty="0" smtClean="0">
                <a:solidFill>
                  <a:schemeClr val="tx1"/>
                </a:solidFill>
                <a:latin typeface="Arial Black" panose="020B0A04020102020204" pitchFamily="34" charset="0"/>
              </a:rPr>
              <a:t>Bentuk Hukum BPR:</a:t>
            </a:r>
          </a:p>
          <a:p>
            <a:pPr marL="457200" lvl="0" indent="-457200">
              <a:buAutoNum type="alphaLcPeriod"/>
            </a:pPr>
            <a:r>
              <a:rPr lang="id-ID" sz="2400" b="1" dirty="0" smtClean="0">
                <a:solidFill>
                  <a:schemeClr val="tx1"/>
                </a:solidFill>
                <a:latin typeface="Arial Black" panose="020B0A04020102020204" pitchFamily="34" charset="0"/>
              </a:rPr>
              <a:t>Perusahaan Daerah </a:t>
            </a:r>
          </a:p>
          <a:p>
            <a:pPr marL="457200" lvl="0" indent="-457200">
              <a:buAutoNum type="alphaLcPeriod"/>
            </a:pPr>
            <a:r>
              <a:rPr lang="id-ID" sz="2400" b="1" dirty="0" smtClean="0">
                <a:solidFill>
                  <a:schemeClr val="tx1"/>
                </a:solidFill>
                <a:latin typeface="Arial Black" panose="020B0A04020102020204" pitchFamily="34" charset="0"/>
              </a:rPr>
              <a:t>Koperasi</a:t>
            </a:r>
          </a:p>
          <a:p>
            <a:pPr marL="457200" lvl="0" indent="-457200">
              <a:buAutoNum type="alphaLcPeriod"/>
            </a:pPr>
            <a:r>
              <a:rPr lang="id-ID" sz="2400" b="1" dirty="0" smtClean="0">
                <a:solidFill>
                  <a:schemeClr val="tx1"/>
                </a:solidFill>
                <a:latin typeface="Arial Black" panose="020B0A04020102020204" pitchFamily="34" charset="0"/>
              </a:rPr>
              <a:t>Perseroan Terbatas</a:t>
            </a:r>
          </a:p>
          <a:p>
            <a:pPr marL="457200" lvl="0" indent="-457200">
              <a:buAutoNum type="alphaLcPeriod"/>
            </a:pPr>
            <a:r>
              <a:rPr lang="id-ID" sz="2400" b="1" dirty="0" smtClean="0">
                <a:solidFill>
                  <a:schemeClr val="tx1"/>
                </a:solidFill>
                <a:latin typeface="Arial Black" panose="020B0A04020102020204" pitchFamily="34" charset="0"/>
              </a:rPr>
              <a:t>Atau bentuk lain yang ditetapkan dengan Peraturan Pemerintah</a:t>
            </a:r>
          </a:p>
          <a:p>
            <a:pPr lvl="0"/>
            <a:endParaRPr lang="id-ID" sz="2400" b="1" dirty="0" smtClean="0">
              <a:solidFill>
                <a:schemeClr val="tx1"/>
              </a:solidFill>
              <a:latin typeface="Arial Black" panose="020B0A04020102020204" pitchFamily="34" charset="0"/>
            </a:endParaRPr>
          </a:p>
          <a:p>
            <a:pPr lvl="0"/>
            <a:endParaRPr lang="id-ID" sz="2800" b="1" dirty="0" smtClean="0">
              <a:solidFill>
                <a:schemeClr val="tx1"/>
              </a:solidFill>
              <a:latin typeface="Arial Black" panose="020B0A04020102020204" pitchFamily="34" charset="0"/>
            </a:endParaRPr>
          </a:p>
          <a:p>
            <a:pPr lvl="0"/>
            <a:endParaRPr lang="id-ID" sz="2800" b="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12740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9650282"/>
            <a:ext cx="7766936" cy="1646302"/>
          </a:xfrm>
        </p:spPr>
        <p:txBody>
          <a:bodyPr/>
          <a:lstStyle/>
          <a:p>
            <a:pPr lvl="0" algn="l"/>
            <a:r>
              <a:rPr lang="id-ID" sz="2800" dirty="0"/>
              <a:t>Pengertian Sistem Keuangan dan Sistem Keuangan Indonesia</a:t>
            </a:r>
            <a:br>
              <a:rPr lang="id-ID" sz="2800" dirty="0"/>
            </a:br>
            <a:r>
              <a:rPr lang="id-ID" sz="2800" dirty="0"/>
              <a:t>Sistem Moneter Indonesia</a:t>
            </a:r>
            <a:br>
              <a:rPr lang="id-ID" sz="2800" dirty="0"/>
            </a:br>
            <a:r>
              <a:rPr lang="id-ID" sz="2800" dirty="0"/>
              <a:t>Sistem Perbankan Indonesia</a:t>
            </a:r>
            <a:br>
              <a:rPr lang="id-ID" sz="2800" dirty="0"/>
            </a:br>
            <a:r>
              <a:rPr lang="id-ID" sz="2800" dirty="0"/>
              <a:t>Bank Umum  dan Bank Perkreditan Rakyat</a:t>
            </a:r>
            <a:br>
              <a:rPr lang="id-ID" sz="2800" dirty="0"/>
            </a:br>
            <a:r>
              <a:rPr lang="id-ID" sz="2800" dirty="0"/>
              <a:t>Bank Konvensional dan Bank Syariah</a:t>
            </a:r>
          </a:p>
        </p:txBody>
      </p:sp>
      <p:sp>
        <p:nvSpPr>
          <p:cNvPr id="3" name="Subtitle 2"/>
          <p:cNvSpPr>
            <a:spLocks noGrp="1"/>
          </p:cNvSpPr>
          <p:nvPr>
            <p:ph type="subTitle" idx="1"/>
          </p:nvPr>
        </p:nvSpPr>
        <p:spPr/>
        <p:txBody>
          <a:bodyPr/>
          <a:lstStyle/>
          <a:p>
            <a:endParaRPr lang="id-ID"/>
          </a:p>
        </p:txBody>
      </p:sp>
      <p:sp>
        <p:nvSpPr>
          <p:cNvPr id="4" name="Rectangle 3"/>
          <p:cNvSpPr/>
          <p:nvPr/>
        </p:nvSpPr>
        <p:spPr>
          <a:xfrm>
            <a:off x="833377" y="464230"/>
            <a:ext cx="9213447" cy="75851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schemeClr val="tx1"/>
                </a:solidFill>
                <a:latin typeface="Arial Black" panose="020B0A04020102020204" pitchFamily="34" charset="0"/>
              </a:rPr>
              <a:t>JENIS- JENIS LEMBAGA PERBANKAN (lanjutan)</a:t>
            </a:r>
            <a:endParaRPr lang="id-ID" sz="2400" dirty="0">
              <a:solidFill>
                <a:schemeClr val="tx1"/>
              </a:solidFill>
              <a:latin typeface="Arial Black" panose="020B0A04020102020204" pitchFamily="34" charset="0"/>
            </a:endParaRPr>
          </a:p>
        </p:txBody>
      </p:sp>
      <p:sp>
        <p:nvSpPr>
          <p:cNvPr id="7" name="Rectangle 6"/>
          <p:cNvSpPr/>
          <p:nvPr/>
        </p:nvSpPr>
        <p:spPr>
          <a:xfrm>
            <a:off x="781290" y="1356557"/>
            <a:ext cx="9317620" cy="485097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sz="2800" b="1" dirty="0" smtClean="0">
                <a:solidFill>
                  <a:schemeClr val="tx1"/>
                </a:solidFill>
                <a:latin typeface="Arial Black" panose="020B0A04020102020204" pitchFamily="34" charset="0"/>
              </a:rPr>
              <a:t>   </a:t>
            </a:r>
            <a:r>
              <a:rPr lang="id-ID" sz="2400" b="1" dirty="0" smtClean="0">
                <a:solidFill>
                  <a:schemeClr val="tx1"/>
                </a:solidFill>
                <a:latin typeface="Arial Black" panose="020B0A04020102020204" pitchFamily="34" charset="0"/>
              </a:rPr>
              <a:t>  </a:t>
            </a:r>
          </a:p>
          <a:p>
            <a:pPr lvl="0"/>
            <a:r>
              <a:rPr lang="id-ID" sz="2400" b="1" dirty="0" smtClean="0">
                <a:solidFill>
                  <a:schemeClr val="tx1"/>
                </a:solidFill>
                <a:latin typeface="Arial Black" panose="020B0A04020102020204" pitchFamily="34" charset="0"/>
              </a:rPr>
              <a:t> </a:t>
            </a:r>
          </a:p>
          <a:p>
            <a:pPr lvl="0"/>
            <a:endParaRPr lang="id-ID" sz="2400" b="1" dirty="0">
              <a:solidFill>
                <a:schemeClr val="tx1"/>
              </a:solidFill>
              <a:latin typeface="Arial Black" panose="020B0A04020102020204" pitchFamily="34" charset="0"/>
            </a:endParaRPr>
          </a:p>
          <a:p>
            <a:pPr lvl="0"/>
            <a:r>
              <a:rPr lang="id-ID" sz="2400" b="1" dirty="0" smtClean="0">
                <a:solidFill>
                  <a:schemeClr val="tx1"/>
                </a:solidFill>
                <a:latin typeface="Arial Black" panose="020B0A04020102020204" pitchFamily="34" charset="0"/>
              </a:rPr>
              <a:t>C. JENIS BANK MENURUT KEGIATAN USAHA:</a:t>
            </a:r>
          </a:p>
          <a:p>
            <a:pPr lvl="0"/>
            <a:endParaRPr lang="id-ID" sz="2400" b="1" dirty="0" smtClean="0">
              <a:solidFill>
                <a:schemeClr val="tx1"/>
              </a:solidFill>
              <a:latin typeface="Arial Black" panose="020B0A04020102020204" pitchFamily="34" charset="0"/>
            </a:endParaRPr>
          </a:p>
          <a:p>
            <a:pPr marL="457200" lvl="0" indent="-457200">
              <a:buAutoNum type="arabicParenR"/>
            </a:pPr>
            <a:r>
              <a:rPr lang="id-ID" sz="2400" b="1" dirty="0" smtClean="0">
                <a:solidFill>
                  <a:schemeClr val="tx1"/>
                </a:solidFill>
                <a:latin typeface="Arial Black" panose="020B0A04020102020204" pitchFamily="34" charset="0"/>
              </a:rPr>
              <a:t>Bank Konvensional :  BU dan BPR</a:t>
            </a:r>
          </a:p>
          <a:p>
            <a:pPr marL="457200" lvl="0" indent="-457200">
              <a:buAutoNum type="arabicParenR"/>
            </a:pPr>
            <a:r>
              <a:rPr lang="id-ID" sz="2400" b="1" dirty="0" smtClean="0">
                <a:solidFill>
                  <a:schemeClr val="tx1"/>
                </a:solidFill>
                <a:latin typeface="Arial Black" panose="020B0A04020102020204" pitchFamily="34" charset="0"/>
              </a:rPr>
              <a:t>Bank Syariah : BU Syariah  dan Bank Pembiayaan Rakyat Syariah</a:t>
            </a:r>
          </a:p>
          <a:p>
            <a:pPr marL="457200" lvl="0" indent="-457200">
              <a:buAutoNum type="arabicParenR"/>
            </a:pPr>
            <a:r>
              <a:rPr lang="id-ID" sz="2400" b="1" dirty="0" smtClean="0">
                <a:solidFill>
                  <a:schemeClr val="tx1"/>
                </a:solidFill>
                <a:latin typeface="Arial Black" panose="020B0A04020102020204" pitchFamily="34" charset="0"/>
              </a:rPr>
              <a:t>Badan Usaha Syariah (UUS), yaitu:</a:t>
            </a:r>
          </a:p>
          <a:p>
            <a:pPr marL="342900" lvl="0" indent="-342900">
              <a:buFontTx/>
              <a:buChar char="-"/>
            </a:pPr>
            <a:r>
              <a:rPr lang="id-ID" sz="2400" b="1" dirty="0" smtClean="0">
                <a:solidFill>
                  <a:schemeClr val="tx1"/>
                </a:solidFill>
                <a:latin typeface="Arial Black" panose="020B0A04020102020204" pitchFamily="34" charset="0"/>
              </a:rPr>
              <a:t>Unit kerja dari Bank Umum Konvensional yg melaksanakan kegiatan berdasarkan prinsip syariah;</a:t>
            </a:r>
          </a:p>
          <a:p>
            <a:pPr marL="342900" lvl="0" indent="-342900">
              <a:buFontTx/>
              <a:buChar char="-"/>
            </a:pPr>
            <a:r>
              <a:rPr lang="id-ID" sz="2400" b="1" dirty="0" smtClean="0">
                <a:solidFill>
                  <a:schemeClr val="tx1"/>
                </a:solidFill>
                <a:latin typeface="Arial Black" panose="020B0A04020102020204" pitchFamily="34" charset="0"/>
              </a:rPr>
              <a:t>Unit kerja dari Bank Umum Konvensional di luar negeri dan mempunyai cabang pembantu syariah</a:t>
            </a:r>
          </a:p>
          <a:p>
            <a:pPr lvl="0"/>
            <a:endParaRPr lang="id-ID" sz="2400" b="1" dirty="0" smtClean="0">
              <a:solidFill>
                <a:schemeClr val="tx1"/>
              </a:solidFill>
              <a:latin typeface="Arial Black" panose="020B0A04020102020204" pitchFamily="34" charset="0"/>
            </a:endParaRPr>
          </a:p>
          <a:p>
            <a:pPr lvl="0"/>
            <a:endParaRPr lang="id-ID" sz="2400" b="1" dirty="0" smtClean="0">
              <a:solidFill>
                <a:schemeClr val="tx1"/>
              </a:solidFill>
              <a:latin typeface="Arial Black" panose="020B0A04020102020204" pitchFamily="34" charset="0"/>
            </a:endParaRPr>
          </a:p>
          <a:p>
            <a:pPr lvl="0"/>
            <a:endParaRPr lang="id-ID" sz="2800" b="1" dirty="0" smtClean="0">
              <a:solidFill>
                <a:schemeClr val="tx1"/>
              </a:solidFill>
              <a:latin typeface="Arial Black" panose="020B0A04020102020204" pitchFamily="34" charset="0"/>
            </a:endParaRPr>
          </a:p>
          <a:p>
            <a:pPr lvl="0"/>
            <a:endParaRPr lang="id-ID" sz="2800" b="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2239662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9650282"/>
            <a:ext cx="7766936" cy="1646302"/>
          </a:xfrm>
        </p:spPr>
        <p:txBody>
          <a:bodyPr/>
          <a:lstStyle/>
          <a:p>
            <a:pPr lvl="0" algn="l"/>
            <a:r>
              <a:rPr lang="id-ID" sz="2800" dirty="0"/>
              <a:t>Pengertian Sistem Keuangan dan Sistem Keuangan Indonesia</a:t>
            </a:r>
            <a:br>
              <a:rPr lang="id-ID" sz="2800" dirty="0"/>
            </a:br>
            <a:r>
              <a:rPr lang="id-ID" sz="2800" dirty="0"/>
              <a:t>Sistem Moneter Indonesia</a:t>
            </a:r>
            <a:br>
              <a:rPr lang="id-ID" sz="2800" dirty="0"/>
            </a:br>
            <a:r>
              <a:rPr lang="id-ID" sz="2800" dirty="0"/>
              <a:t>Sistem Perbankan Indonesia</a:t>
            </a:r>
            <a:br>
              <a:rPr lang="id-ID" sz="2800" dirty="0"/>
            </a:br>
            <a:r>
              <a:rPr lang="id-ID" sz="2800" dirty="0"/>
              <a:t>Bank Umum  dan Bank Perkreditan Rakyat</a:t>
            </a:r>
            <a:br>
              <a:rPr lang="id-ID" sz="2800" dirty="0"/>
            </a:br>
            <a:r>
              <a:rPr lang="id-ID" sz="2800" dirty="0"/>
              <a:t>Bank Konvensional dan Bank Syariah</a:t>
            </a:r>
          </a:p>
        </p:txBody>
      </p:sp>
      <p:sp>
        <p:nvSpPr>
          <p:cNvPr id="3" name="Subtitle 2"/>
          <p:cNvSpPr>
            <a:spLocks noGrp="1"/>
          </p:cNvSpPr>
          <p:nvPr>
            <p:ph type="subTitle" idx="1"/>
          </p:nvPr>
        </p:nvSpPr>
        <p:spPr/>
        <p:txBody>
          <a:bodyPr/>
          <a:lstStyle/>
          <a:p>
            <a:endParaRPr lang="id-ID"/>
          </a:p>
        </p:txBody>
      </p:sp>
      <p:sp>
        <p:nvSpPr>
          <p:cNvPr id="4" name="Rectangle 3"/>
          <p:cNvSpPr/>
          <p:nvPr/>
        </p:nvSpPr>
        <p:spPr>
          <a:xfrm>
            <a:off x="833377" y="230314"/>
            <a:ext cx="9317619" cy="84613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solidFill>
                <a:latin typeface="Arial Black" panose="020B0A04020102020204" pitchFamily="34" charset="0"/>
              </a:rPr>
              <a:t>3</a:t>
            </a:r>
            <a:r>
              <a:rPr lang="id-ID" sz="2400" dirty="0" smtClean="0">
                <a:solidFill>
                  <a:schemeClr val="tx1"/>
                </a:solidFill>
                <a:latin typeface="Arial Black" panose="020B0A04020102020204" pitchFamily="34" charset="0"/>
              </a:rPr>
              <a:t>. KEGIATAN BANK UMUM KONVENSIONAL</a:t>
            </a:r>
            <a:endParaRPr lang="id-ID" sz="2400" dirty="0">
              <a:solidFill>
                <a:schemeClr val="tx1"/>
              </a:solidFill>
              <a:latin typeface="Arial Black" panose="020B0A04020102020204" pitchFamily="34" charset="0"/>
            </a:endParaRPr>
          </a:p>
        </p:txBody>
      </p:sp>
      <p:sp>
        <p:nvSpPr>
          <p:cNvPr id="7" name="Rectangle 6"/>
          <p:cNvSpPr/>
          <p:nvPr/>
        </p:nvSpPr>
        <p:spPr>
          <a:xfrm>
            <a:off x="833376" y="1232110"/>
            <a:ext cx="9317619" cy="537703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id-ID" sz="2800" b="1" dirty="0" smtClean="0">
              <a:solidFill>
                <a:schemeClr val="tx1"/>
              </a:solidFill>
              <a:latin typeface="Arial Black" panose="020B0A04020102020204" pitchFamily="34" charset="0"/>
            </a:endParaRPr>
          </a:p>
          <a:p>
            <a:pPr marL="712788" lvl="0" indent="-712788">
              <a:buAutoNum type="alphaLcPeriod"/>
            </a:pPr>
            <a:endParaRPr lang="id-ID" sz="2400" b="1" dirty="0" smtClean="0">
              <a:solidFill>
                <a:schemeClr val="tx1"/>
              </a:solidFill>
              <a:latin typeface="Arial Black" panose="020B0A04020102020204" pitchFamily="34" charset="0"/>
            </a:endParaRPr>
          </a:p>
          <a:p>
            <a:pPr marL="712788" lvl="0" indent="-712788">
              <a:buAutoNum type="alphaLcPeriod"/>
            </a:pPr>
            <a:endParaRPr lang="id-ID" sz="2400" b="1" dirty="0">
              <a:solidFill>
                <a:schemeClr val="tx1"/>
              </a:solidFill>
              <a:latin typeface="Arial Black" panose="020B0A04020102020204" pitchFamily="34" charset="0"/>
            </a:endParaRPr>
          </a:p>
          <a:p>
            <a:pPr lvl="0"/>
            <a:endParaRPr lang="id-ID" sz="2400" b="1" dirty="0" smtClean="0">
              <a:solidFill>
                <a:schemeClr val="tx1"/>
              </a:solidFill>
              <a:latin typeface="Arial Black" panose="020B0A04020102020204" pitchFamily="34" charset="0"/>
            </a:endParaRPr>
          </a:p>
          <a:p>
            <a:pPr lvl="0"/>
            <a:r>
              <a:rPr lang="id-ID" sz="2400" b="1" dirty="0" smtClean="0">
                <a:solidFill>
                  <a:schemeClr val="tx1"/>
                </a:solidFill>
                <a:latin typeface="Arial Black" panose="020B0A04020102020204" pitchFamily="34" charset="0"/>
              </a:rPr>
              <a:t> </a:t>
            </a:r>
            <a:endParaRPr lang="id-ID" sz="2400" b="1" dirty="0">
              <a:solidFill>
                <a:schemeClr val="tx1"/>
              </a:solidFill>
              <a:latin typeface="Arial Black" panose="020B0A04020102020204" pitchFamily="34" charset="0"/>
            </a:endParaRPr>
          </a:p>
          <a:p>
            <a:pPr marL="712788" lvl="0" indent="-712788">
              <a:buAutoNum type="alphaLcPeriod"/>
            </a:pPr>
            <a:endParaRPr lang="id-ID" sz="2400" b="1" dirty="0" smtClean="0">
              <a:solidFill>
                <a:schemeClr val="tx1"/>
              </a:solidFill>
              <a:latin typeface="Arial Black" panose="020B0A04020102020204" pitchFamily="34" charset="0"/>
            </a:endParaRPr>
          </a:p>
          <a:p>
            <a:pPr lvl="0"/>
            <a:r>
              <a:rPr lang="id-ID" sz="2400" b="1" dirty="0" smtClean="0">
                <a:solidFill>
                  <a:schemeClr val="tx1"/>
                </a:solidFill>
                <a:latin typeface="Arial Black" panose="020B0A04020102020204" pitchFamily="34" charset="0"/>
              </a:rPr>
              <a:t>Ps.6 UUP No.7/1992 jo UUP No.10/1998:</a:t>
            </a:r>
          </a:p>
          <a:p>
            <a:pPr marL="712788" lvl="0" indent="-712788">
              <a:buAutoNum type="alphaLcPeriod"/>
            </a:pPr>
            <a:r>
              <a:rPr lang="id-ID" sz="2400" b="1" dirty="0" smtClean="0">
                <a:solidFill>
                  <a:schemeClr val="tx1"/>
                </a:solidFill>
                <a:latin typeface="Arial Black" panose="020B0A04020102020204" pitchFamily="34" charset="0"/>
              </a:rPr>
              <a:t>Menghimpun dana dari masyarakat;</a:t>
            </a:r>
          </a:p>
          <a:p>
            <a:pPr marL="712788" lvl="0" indent="-712788">
              <a:buAutoNum type="alphaLcPeriod"/>
            </a:pPr>
            <a:r>
              <a:rPr lang="id-ID" sz="2400" b="1" dirty="0" smtClean="0">
                <a:solidFill>
                  <a:schemeClr val="tx1"/>
                </a:solidFill>
                <a:latin typeface="Arial Black" panose="020B0A04020102020204" pitchFamily="34" charset="0"/>
              </a:rPr>
              <a:t>Memberikan kredit;</a:t>
            </a:r>
          </a:p>
          <a:p>
            <a:pPr marL="712788" lvl="0" indent="-712788">
              <a:buAutoNum type="alphaLcPeriod"/>
            </a:pPr>
            <a:r>
              <a:rPr lang="id-ID" sz="2400" b="1" dirty="0" smtClean="0">
                <a:solidFill>
                  <a:schemeClr val="tx1"/>
                </a:solidFill>
                <a:latin typeface="Arial Black" panose="020B0A04020102020204" pitchFamily="34" charset="0"/>
              </a:rPr>
              <a:t>Menerbitkan surat pengakuan hutang</a:t>
            </a:r>
          </a:p>
          <a:p>
            <a:pPr marL="712788" lvl="0" indent="-712788">
              <a:buAutoNum type="alphaLcPeriod"/>
            </a:pPr>
            <a:r>
              <a:rPr lang="id-ID" sz="2400" b="1" dirty="0" smtClean="0">
                <a:solidFill>
                  <a:schemeClr val="tx1"/>
                </a:solidFill>
                <a:latin typeface="Arial Black" panose="020B0A04020102020204" pitchFamily="34" charset="0"/>
              </a:rPr>
              <a:t>Membeli, menjual dan menjamin atas resiko sendiri maupun utk kepentingan dan atas perintah nasabahnya: </a:t>
            </a:r>
          </a:p>
          <a:p>
            <a:pPr marL="342900" lvl="0" indent="-342900">
              <a:buFontTx/>
              <a:buChar char="-"/>
            </a:pPr>
            <a:r>
              <a:rPr lang="id-ID" sz="2400" b="1" dirty="0" smtClean="0">
                <a:solidFill>
                  <a:schemeClr val="tx1"/>
                </a:solidFill>
                <a:latin typeface="Arial Black" panose="020B0A04020102020204" pitchFamily="34" charset="0"/>
              </a:rPr>
              <a:t>surat wesel</a:t>
            </a:r>
          </a:p>
          <a:p>
            <a:pPr marL="342900" lvl="0" indent="-342900">
              <a:buFontTx/>
              <a:buChar char="-"/>
            </a:pPr>
            <a:r>
              <a:rPr lang="id-ID" sz="2400" b="1" dirty="0" smtClean="0">
                <a:solidFill>
                  <a:schemeClr val="tx1"/>
                </a:solidFill>
                <a:latin typeface="Arial Black" panose="020B0A04020102020204" pitchFamily="34" charset="0"/>
              </a:rPr>
              <a:t>surat pengakuan hutang</a:t>
            </a:r>
          </a:p>
          <a:p>
            <a:pPr marL="342900" lvl="0" indent="-342900">
              <a:buFontTx/>
              <a:buChar char="-"/>
            </a:pPr>
            <a:r>
              <a:rPr lang="id-ID" sz="2400" b="1" dirty="0" smtClean="0">
                <a:solidFill>
                  <a:schemeClr val="tx1"/>
                </a:solidFill>
                <a:latin typeface="Arial Black" panose="020B0A04020102020204" pitchFamily="34" charset="0"/>
              </a:rPr>
              <a:t>surat perbendaharaan negara dan surat jaminan negara</a:t>
            </a:r>
          </a:p>
          <a:p>
            <a:pPr marL="342900" lvl="0" indent="-342900">
              <a:buFontTx/>
              <a:buChar char="-"/>
            </a:pPr>
            <a:r>
              <a:rPr lang="id-ID" sz="2400" b="1" dirty="0" smtClean="0">
                <a:solidFill>
                  <a:schemeClr val="tx1"/>
                </a:solidFill>
                <a:latin typeface="Arial Black" panose="020B0A04020102020204" pitchFamily="34" charset="0"/>
              </a:rPr>
              <a:t>Sertifikat Bank Indonesia</a:t>
            </a:r>
          </a:p>
          <a:p>
            <a:pPr marL="342900" lvl="0" indent="-342900">
              <a:buFontTx/>
              <a:buChar char="-"/>
            </a:pPr>
            <a:r>
              <a:rPr lang="id-ID" sz="2400" b="1" dirty="0" smtClean="0">
                <a:solidFill>
                  <a:schemeClr val="tx1"/>
                </a:solidFill>
                <a:latin typeface="Arial Black" panose="020B0A04020102020204" pitchFamily="34" charset="0"/>
              </a:rPr>
              <a:t>Surat dagang berjangka waktu sampai dg 1 th</a:t>
            </a:r>
          </a:p>
          <a:p>
            <a:pPr lvl="0"/>
            <a:endParaRPr lang="id-ID" sz="2400" b="1" dirty="0" smtClean="0">
              <a:solidFill>
                <a:schemeClr val="tx1"/>
              </a:solidFill>
              <a:latin typeface="Arial Black" panose="020B0A04020102020204" pitchFamily="34" charset="0"/>
            </a:endParaRPr>
          </a:p>
          <a:p>
            <a:pPr marL="712788" lvl="0" indent="-712788"/>
            <a:endParaRPr lang="id-ID" sz="2400" b="1" dirty="0" smtClean="0">
              <a:solidFill>
                <a:schemeClr val="tx1"/>
              </a:solidFill>
              <a:latin typeface="Arial Black" panose="020B0A04020102020204" pitchFamily="34" charset="0"/>
            </a:endParaRPr>
          </a:p>
          <a:p>
            <a:pPr marL="712788" lvl="0" indent="-712788"/>
            <a:endParaRPr lang="id-ID" sz="2800" b="1" dirty="0" smtClean="0">
              <a:solidFill>
                <a:schemeClr val="tx1"/>
              </a:solidFill>
              <a:latin typeface="Arial Black" panose="020B0A04020102020204" pitchFamily="34" charset="0"/>
            </a:endParaRPr>
          </a:p>
          <a:p>
            <a:pPr lvl="0"/>
            <a:endParaRPr lang="id-ID" sz="2800" b="1" dirty="0">
              <a:solidFill>
                <a:schemeClr val="tx1"/>
              </a:solidFill>
              <a:latin typeface="Arial Black" panose="020B0A04020102020204" pitchFamily="34" charset="0"/>
            </a:endParaRPr>
          </a:p>
          <a:p>
            <a:pPr marL="514350" lvl="0" indent="-514350">
              <a:buAutoNum type="arabicParenR"/>
            </a:pPr>
            <a:endParaRPr lang="id-ID" sz="2800" b="1" dirty="0" smtClean="0">
              <a:solidFill>
                <a:schemeClr val="tx1"/>
              </a:solidFill>
              <a:latin typeface="Arial Black" panose="020B0A04020102020204" pitchFamily="34" charset="0"/>
            </a:endParaRPr>
          </a:p>
          <a:p>
            <a:pPr marL="514350" lvl="0" indent="-514350">
              <a:buAutoNum type="arabicParenR"/>
            </a:pPr>
            <a:endParaRPr lang="id-ID" sz="2800" b="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748423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9650282"/>
            <a:ext cx="7766936" cy="1646302"/>
          </a:xfrm>
        </p:spPr>
        <p:txBody>
          <a:bodyPr/>
          <a:lstStyle/>
          <a:p>
            <a:pPr lvl="0" algn="l"/>
            <a:r>
              <a:rPr lang="id-ID" sz="2800" dirty="0"/>
              <a:t>Pengertian Sistem Keuangan dan Sistem Keuangan Indonesia</a:t>
            </a:r>
            <a:br>
              <a:rPr lang="id-ID" sz="2800" dirty="0"/>
            </a:br>
            <a:r>
              <a:rPr lang="id-ID" sz="2800" dirty="0"/>
              <a:t>Sistem Moneter Indonesia</a:t>
            </a:r>
            <a:br>
              <a:rPr lang="id-ID" sz="2800" dirty="0"/>
            </a:br>
            <a:r>
              <a:rPr lang="id-ID" sz="2800" dirty="0"/>
              <a:t>Sistem Perbankan Indonesia</a:t>
            </a:r>
            <a:br>
              <a:rPr lang="id-ID" sz="2800" dirty="0"/>
            </a:br>
            <a:r>
              <a:rPr lang="id-ID" sz="2800" dirty="0"/>
              <a:t>Bank Umum  dan Bank Perkreditan Rakyat</a:t>
            </a:r>
            <a:br>
              <a:rPr lang="id-ID" sz="2800" dirty="0"/>
            </a:br>
            <a:r>
              <a:rPr lang="id-ID" sz="2800" dirty="0"/>
              <a:t>Bank Konvensional dan Bank Syariah</a:t>
            </a:r>
          </a:p>
        </p:txBody>
      </p:sp>
      <p:sp>
        <p:nvSpPr>
          <p:cNvPr id="3" name="Subtitle 2"/>
          <p:cNvSpPr>
            <a:spLocks noGrp="1"/>
          </p:cNvSpPr>
          <p:nvPr>
            <p:ph type="subTitle" idx="1"/>
          </p:nvPr>
        </p:nvSpPr>
        <p:spPr/>
        <p:txBody>
          <a:bodyPr/>
          <a:lstStyle/>
          <a:p>
            <a:endParaRPr lang="id-ID"/>
          </a:p>
        </p:txBody>
      </p:sp>
      <p:sp>
        <p:nvSpPr>
          <p:cNvPr id="7" name="Rectangle 6"/>
          <p:cNvSpPr/>
          <p:nvPr/>
        </p:nvSpPr>
        <p:spPr>
          <a:xfrm>
            <a:off x="833377" y="983848"/>
            <a:ext cx="9317620" cy="553269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sz="2800" dirty="0" smtClean="0"/>
              <a:t>Meminda</a:t>
            </a:r>
          </a:p>
          <a:p>
            <a:pPr lvl="0"/>
            <a:endParaRPr lang="id-ID" sz="2800" dirty="0"/>
          </a:p>
          <a:p>
            <a:pPr lvl="0"/>
            <a:endParaRPr lang="id-ID" sz="2800" dirty="0" smtClean="0"/>
          </a:p>
          <a:p>
            <a:pPr lvl="0"/>
            <a:endParaRPr lang="id-ID" sz="2800" dirty="0"/>
          </a:p>
          <a:p>
            <a:pPr lvl="0"/>
            <a:endParaRPr lang="id-ID" sz="2800" dirty="0" smtClean="0"/>
          </a:p>
          <a:p>
            <a:pPr lvl="0"/>
            <a:endParaRPr lang="id-ID" sz="2800" dirty="0"/>
          </a:p>
          <a:p>
            <a:pPr lvl="0"/>
            <a:endParaRPr lang="id-ID" sz="2800" dirty="0" smtClean="0"/>
          </a:p>
          <a:p>
            <a:pPr lvl="0"/>
            <a:endParaRPr lang="id-ID" sz="2800" dirty="0"/>
          </a:p>
          <a:p>
            <a:pPr lvl="0"/>
            <a:endParaRPr lang="id-ID" sz="2800" dirty="0" smtClean="0"/>
          </a:p>
          <a:p>
            <a:pPr lvl="0"/>
            <a:endParaRPr lang="id-ID" sz="2800" dirty="0"/>
          </a:p>
          <a:p>
            <a:pPr marL="514350" lvl="0" indent="-514350">
              <a:buAutoNum type="alphaLcPeriod" startAt="5"/>
            </a:pPr>
            <a:r>
              <a:rPr lang="id-ID" sz="2400" dirty="0" smtClean="0">
                <a:solidFill>
                  <a:schemeClr val="tx1"/>
                </a:solidFill>
                <a:latin typeface="Arial Black" panose="020B0A04020102020204" pitchFamily="34" charset="0"/>
              </a:rPr>
              <a:t>memindahkan </a:t>
            </a:r>
            <a:r>
              <a:rPr lang="id-ID" sz="2400" dirty="0">
                <a:solidFill>
                  <a:schemeClr val="tx1"/>
                </a:solidFill>
                <a:latin typeface="Arial Black" panose="020B0A04020102020204" pitchFamily="34" charset="0"/>
              </a:rPr>
              <a:t>uang baik untuk kepentingan sendiri maupun untuk kepentingan nasabah; </a:t>
            </a:r>
            <a:endParaRPr lang="id-ID" sz="2400" dirty="0" smtClean="0">
              <a:solidFill>
                <a:schemeClr val="tx1"/>
              </a:solidFill>
              <a:latin typeface="Arial Black" panose="020B0A04020102020204" pitchFamily="34" charset="0"/>
            </a:endParaRPr>
          </a:p>
          <a:p>
            <a:pPr marL="514350" lvl="0" indent="-514350">
              <a:buAutoNum type="alphaLcPeriod" startAt="5"/>
            </a:pPr>
            <a:r>
              <a:rPr lang="id-ID" sz="2400" dirty="0" smtClean="0">
                <a:solidFill>
                  <a:schemeClr val="tx1"/>
                </a:solidFill>
                <a:latin typeface="Arial Black" panose="020B0A04020102020204" pitchFamily="34" charset="0"/>
              </a:rPr>
              <a:t>f</a:t>
            </a:r>
            <a:r>
              <a:rPr lang="id-ID" sz="2400" dirty="0">
                <a:solidFill>
                  <a:schemeClr val="tx1"/>
                </a:solidFill>
                <a:latin typeface="Arial Black" panose="020B0A04020102020204" pitchFamily="34" charset="0"/>
              </a:rPr>
              <a:t>. menempatkan dana pada, meminjam dana dari, atau meminjamkan dana kepada bank lain, baik dengan menggunakan surat, sarana telekomunikasi maupun dengan wesel unjuk, cek atau sarana lainnya; </a:t>
            </a:r>
            <a:endParaRPr lang="id-ID" sz="2400" dirty="0" smtClean="0">
              <a:solidFill>
                <a:schemeClr val="tx1"/>
              </a:solidFill>
              <a:latin typeface="Arial Black" panose="020B0A04020102020204" pitchFamily="34" charset="0"/>
            </a:endParaRPr>
          </a:p>
          <a:p>
            <a:pPr marL="514350" lvl="0" indent="-514350">
              <a:buAutoNum type="alphaLcPeriod" startAt="5"/>
            </a:pPr>
            <a:r>
              <a:rPr lang="id-ID" sz="2400" dirty="0" smtClean="0">
                <a:solidFill>
                  <a:schemeClr val="tx1"/>
                </a:solidFill>
                <a:latin typeface="Arial Black" panose="020B0A04020102020204" pitchFamily="34" charset="0"/>
              </a:rPr>
              <a:t> </a:t>
            </a:r>
            <a:r>
              <a:rPr lang="id-ID" sz="2400" dirty="0">
                <a:solidFill>
                  <a:schemeClr val="tx1"/>
                </a:solidFill>
                <a:latin typeface="Arial Black" panose="020B0A04020102020204" pitchFamily="34" charset="0"/>
              </a:rPr>
              <a:t>menerima pembayaran dari tagihan atas surat berharga dan melakukan perhitungan dengan atau antar pihak ketiga</a:t>
            </a:r>
            <a:r>
              <a:rPr lang="id-ID" sz="2400" dirty="0" smtClean="0">
                <a:solidFill>
                  <a:schemeClr val="tx1"/>
                </a:solidFill>
                <a:latin typeface="Arial Black" panose="020B0A04020102020204" pitchFamily="34" charset="0"/>
              </a:rPr>
              <a:t>;</a:t>
            </a:r>
          </a:p>
          <a:p>
            <a:pPr marL="514350" lvl="0" indent="-514350">
              <a:buAutoNum type="alphaLcPeriod" startAt="5"/>
            </a:pPr>
            <a:r>
              <a:rPr lang="id-ID" sz="2400" dirty="0" smtClean="0">
                <a:solidFill>
                  <a:schemeClr val="tx1"/>
                </a:solidFill>
                <a:latin typeface="Arial Black" panose="020B0A04020102020204" pitchFamily="34" charset="0"/>
              </a:rPr>
              <a:t>menyediakan </a:t>
            </a:r>
            <a:r>
              <a:rPr lang="id-ID" sz="2400" dirty="0">
                <a:solidFill>
                  <a:schemeClr val="tx1"/>
                </a:solidFill>
                <a:latin typeface="Arial Black" panose="020B0A04020102020204" pitchFamily="34" charset="0"/>
              </a:rPr>
              <a:t>tempat untuk menyimpan barang dan surat berharga; </a:t>
            </a:r>
            <a:endParaRPr lang="id-ID" sz="2400" dirty="0" smtClean="0">
              <a:solidFill>
                <a:schemeClr val="tx1"/>
              </a:solidFill>
              <a:latin typeface="Arial Black" panose="020B0A04020102020204" pitchFamily="34" charset="0"/>
            </a:endParaRPr>
          </a:p>
          <a:p>
            <a:pPr marL="514350" lvl="0" indent="-514350">
              <a:buAutoNum type="alphaLcPeriod" startAt="5"/>
            </a:pPr>
            <a:r>
              <a:rPr lang="id-ID" sz="2400" dirty="0" smtClean="0">
                <a:solidFill>
                  <a:schemeClr val="tx1"/>
                </a:solidFill>
                <a:latin typeface="Arial Black" panose="020B0A04020102020204" pitchFamily="34" charset="0"/>
              </a:rPr>
              <a:t> </a:t>
            </a:r>
            <a:r>
              <a:rPr lang="id-ID" sz="2400" dirty="0">
                <a:solidFill>
                  <a:schemeClr val="tx1"/>
                </a:solidFill>
                <a:latin typeface="Arial Black" panose="020B0A04020102020204" pitchFamily="34" charset="0"/>
              </a:rPr>
              <a:t>melakukan kegiatan penitipan untuk kepentingan pihak lain berdasarkan suatu kontrak; </a:t>
            </a:r>
            <a:endParaRPr lang="id-ID" sz="2400" b="1" dirty="0" smtClean="0">
              <a:solidFill>
                <a:schemeClr val="tx1"/>
              </a:solidFill>
              <a:latin typeface="Arial Black" panose="020B0A04020102020204" pitchFamily="34" charset="0"/>
            </a:endParaRPr>
          </a:p>
          <a:p>
            <a:pPr lvl="0"/>
            <a:endParaRPr lang="id-ID" sz="2400" b="1" dirty="0">
              <a:solidFill>
                <a:schemeClr val="tx1"/>
              </a:solidFill>
              <a:latin typeface="Arial Black" panose="020B0A04020102020204" pitchFamily="34" charset="0"/>
            </a:endParaRPr>
          </a:p>
          <a:p>
            <a:pPr marL="712788" lvl="0" indent="-712788">
              <a:buAutoNum type="alphaLcPeriod"/>
            </a:pPr>
            <a:endParaRPr lang="id-ID" sz="2400" b="1" dirty="0" smtClean="0">
              <a:solidFill>
                <a:schemeClr val="tx1"/>
              </a:solidFill>
              <a:latin typeface="Arial Black" panose="020B0A04020102020204" pitchFamily="34" charset="0"/>
            </a:endParaRPr>
          </a:p>
          <a:p>
            <a:pPr marL="712788" lvl="0" indent="-712788">
              <a:buAutoNum type="alphaLcPeriod"/>
            </a:pPr>
            <a:endParaRPr lang="id-ID" sz="2400" b="1" dirty="0" smtClean="0">
              <a:solidFill>
                <a:schemeClr val="tx1"/>
              </a:solidFill>
              <a:latin typeface="Arial Black" panose="020B0A04020102020204" pitchFamily="34" charset="0"/>
            </a:endParaRPr>
          </a:p>
          <a:p>
            <a:pPr marL="712788" lvl="0" indent="-712788">
              <a:buAutoNum type="alphaLcPeriod"/>
            </a:pPr>
            <a:endParaRPr lang="id-ID" sz="2400" b="1" dirty="0">
              <a:solidFill>
                <a:schemeClr val="tx1"/>
              </a:solidFill>
              <a:latin typeface="Arial Black" panose="020B0A04020102020204" pitchFamily="34" charset="0"/>
            </a:endParaRPr>
          </a:p>
          <a:p>
            <a:pPr marL="712788" lvl="0" indent="-712788">
              <a:buAutoNum type="alphaLcPeriod"/>
            </a:pPr>
            <a:endParaRPr lang="id-ID" sz="2400" b="1" dirty="0">
              <a:solidFill>
                <a:schemeClr val="tx1"/>
              </a:solidFill>
              <a:latin typeface="Arial Black" panose="020B0A04020102020204" pitchFamily="34" charset="0"/>
            </a:endParaRPr>
          </a:p>
          <a:p>
            <a:pPr marL="712788" lvl="0" indent="-712788">
              <a:buAutoNum type="alphaLcPeriod"/>
            </a:pPr>
            <a:endParaRPr lang="id-ID" sz="2400" b="1" dirty="0" smtClean="0">
              <a:solidFill>
                <a:schemeClr val="tx1"/>
              </a:solidFill>
              <a:latin typeface="Arial Black" panose="020B0A04020102020204" pitchFamily="34" charset="0"/>
            </a:endParaRPr>
          </a:p>
          <a:p>
            <a:pPr lvl="0"/>
            <a:endParaRPr lang="id-ID" sz="2400" b="1" dirty="0" smtClean="0">
              <a:solidFill>
                <a:schemeClr val="tx1"/>
              </a:solidFill>
              <a:latin typeface="Arial Black" panose="020B0A04020102020204" pitchFamily="34" charset="0"/>
            </a:endParaRPr>
          </a:p>
          <a:p>
            <a:pPr marL="712788" lvl="0" indent="-712788"/>
            <a:endParaRPr lang="id-ID" sz="2400" b="1" dirty="0" smtClean="0">
              <a:solidFill>
                <a:schemeClr val="tx1"/>
              </a:solidFill>
              <a:latin typeface="Arial Black" panose="020B0A04020102020204" pitchFamily="34" charset="0"/>
            </a:endParaRPr>
          </a:p>
          <a:p>
            <a:pPr marL="712788" lvl="0" indent="-712788"/>
            <a:endParaRPr lang="id-ID" sz="2800" b="1" dirty="0" smtClean="0">
              <a:solidFill>
                <a:schemeClr val="tx1"/>
              </a:solidFill>
              <a:latin typeface="Arial Black" panose="020B0A04020102020204" pitchFamily="34" charset="0"/>
            </a:endParaRPr>
          </a:p>
          <a:p>
            <a:pPr lvl="0"/>
            <a:endParaRPr lang="id-ID" sz="2800" b="1" dirty="0">
              <a:solidFill>
                <a:schemeClr val="tx1"/>
              </a:solidFill>
              <a:latin typeface="Arial Black" panose="020B0A04020102020204" pitchFamily="34" charset="0"/>
            </a:endParaRPr>
          </a:p>
          <a:p>
            <a:pPr marL="514350" lvl="0" indent="-514350">
              <a:buAutoNum type="arabicParenR"/>
            </a:pPr>
            <a:endParaRPr lang="id-ID" sz="2800" b="1" dirty="0" smtClean="0">
              <a:solidFill>
                <a:schemeClr val="tx1"/>
              </a:solidFill>
              <a:latin typeface="Arial Black" panose="020B0A04020102020204" pitchFamily="34" charset="0"/>
            </a:endParaRPr>
          </a:p>
          <a:p>
            <a:pPr marL="514350" lvl="0" indent="-514350">
              <a:buAutoNum type="arabicParenR"/>
            </a:pPr>
            <a:endParaRPr lang="id-ID" sz="2800" b="1" dirty="0">
              <a:solidFill>
                <a:schemeClr val="tx1"/>
              </a:solidFill>
              <a:latin typeface="Arial Black" panose="020B0A04020102020204" pitchFamily="34" charset="0"/>
            </a:endParaRPr>
          </a:p>
        </p:txBody>
      </p:sp>
      <p:sp>
        <p:nvSpPr>
          <p:cNvPr id="5" name="TextBox 4"/>
          <p:cNvSpPr txBox="1"/>
          <p:nvPr/>
        </p:nvSpPr>
        <p:spPr>
          <a:xfrm>
            <a:off x="833377" y="277897"/>
            <a:ext cx="9317620" cy="461665"/>
          </a:xfrm>
          <a:prstGeom prst="rect">
            <a:avLst/>
          </a:prstGeom>
          <a:noFill/>
        </p:spPr>
        <p:txBody>
          <a:bodyPr wrap="square" rtlCol="0">
            <a:spAutoFit/>
          </a:bodyPr>
          <a:lstStyle/>
          <a:p>
            <a:r>
              <a:rPr lang="id-ID" sz="2400" dirty="0" smtClean="0">
                <a:latin typeface="Arial Black" panose="020B0A04020102020204" pitchFamily="34" charset="0"/>
              </a:rPr>
              <a:t>Kegiatan Bank Umum Konvensional ( Laqnjutan)&gt;&gt;&gt;&gt;</a:t>
            </a:r>
            <a:endParaRPr lang="id-ID" sz="2400" dirty="0">
              <a:latin typeface="Arial Black" panose="020B0A04020102020204" pitchFamily="34" charset="0"/>
            </a:endParaRPr>
          </a:p>
        </p:txBody>
      </p:sp>
    </p:spTree>
    <p:extLst>
      <p:ext uri="{BB962C8B-B14F-4D97-AF65-F5344CB8AC3E}">
        <p14:creationId xmlns:p14="http://schemas.microsoft.com/office/powerpoint/2010/main" val="473850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9650282"/>
            <a:ext cx="7766936" cy="1646302"/>
          </a:xfrm>
        </p:spPr>
        <p:txBody>
          <a:bodyPr/>
          <a:lstStyle/>
          <a:p>
            <a:pPr lvl="0" algn="l"/>
            <a:r>
              <a:rPr lang="id-ID" sz="2800" dirty="0"/>
              <a:t>Pengertian Sistem Keuangan dan Sistem Keuangan Indonesia</a:t>
            </a:r>
            <a:br>
              <a:rPr lang="id-ID" sz="2800" dirty="0"/>
            </a:br>
            <a:r>
              <a:rPr lang="id-ID" sz="2800" dirty="0"/>
              <a:t>Sistem Moneter Indonesia</a:t>
            </a:r>
            <a:br>
              <a:rPr lang="id-ID" sz="2800" dirty="0"/>
            </a:br>
            <a:r>
              <a:rPr lang="id-ID" sz="2800" dirty="0"/>
              <a:t>Sistem Perbankan Indonesia</a:t>
            </a:r>
            <a:br>
              <a:rPr lang="id-ID" sz="2800" dirty="0"/>
            </a:br>
            <a:r>
              <a:rPr lang="id-ID" sz="2800" dirty="0"/>
              <a:t>Bank Umum  dan Bank Perkreditan Rakyat</a:t>
            </a:r>
            <a:br>
              <a:rPr lang="id-ID" sz="2800" dirty="0"/>
            </a:br>
            <a:r>
              <a:rPr lang="id-ID" sz="2800" dirty="0"/>
              <a:t>Bank Konvensional dan Bank Syariah</a:t>
            </a:r>
          </a:p>
        </p:txBody>
      </p:sp>
      <p:sp>
        <p:nvSpPr>
          <p:cNvPr id="3" name="Subtitle 2"/>
          <p:cNvSpPr>
            <a:spLocks noGrp="1"/>
          </p:cNvSpPr>
          <p:nvPr>
            <p:ph type="subTitle" idx="1"/>
          </p:nvPr>
        </p:nvSpPr>
        <p:spPr/>
        <p:txBody>
          <a:bodyPr/>
          <a:lstStyle/>
          <a:p>
            <a:endParaRPr lang="id-ID"/>
          </a:p>
        </p:txBody>
      </p:sp>
      <p:sp>
        <p:nvSpPr>
          <p:cNvPr id="7" name="Rectangle 6"/>
          <p:cNvSpPr/>
          <p:nvPr/>
        </p:nvSpPr>
        <p:spPr>
          <a:xfrm>
            <a:off x="833377" y="983848"/>
            <a:ext cx="9317620" cy="553269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sz="2800" dirty="0" smtClean="0"/>
              <a:t>Meminda</a:t>
            </a:r>
          </a:p>
          <a:p>
            <a:pPr lvl="0"/>
            <a:endParaRPr lang="id-ID" sz="2800" dirty="0"/>
          </a:p>
          <a:p>
            <a:pPr lvl="0"/>
            <a:endParaRPr lang="id-ID" sz="2800" dirty="0" smtClean="0"/>
          </a:p>
          <a:p>
            <a:pPr lvl="0"/>
            <a:endParaRPr lang="id-ID" sz="2800" dirty="0"/>
          </a:p>
          <a:p>
            <a:pPr lvl="0"/>
            <a:endParaRPr lang="id-ID" sz="2800" dirty="0" smtClean="0"/>
          </a:p>
          <a:p>
            <a:pPr lvl="0"/>
            <a:endParaRPr lang="id-ID" sz="2800" dirty="0"/>
          </a:p>
          <a:p>
            <a:pPr lvl="0"/>
            <a:endParaRPr lang="id-ID" sz="2800" dirty="0" smtClean="0"/>
          </a:p>
          <a:p>
            <a:pPr lvl="0"/>
            <a:endParaRPr lang="id-ID" sz="2800" dirty="0"/>
          </a:p>
          <a:p>
            <a:pPr lvl="0"/>
            <a:endParaRPr lang="id-ID" sz="2800" dirty="0" smtClean="0"/>
          </a:p>
          <a:p>
            <a:pPr lvl="0"/>
            <a:endParaRPr lang="id-ID" sz="2800" dirty="0"/>
          </a:p>
          <a:p>
            <a:pPr marL="457200" lvl="0" indent="-457200">
              <a:buAutoNum type="alphaLcPeriod" startAt="10"/>
            </a:pPr>
            <a:r>
              <a:rPr lang="id-ID" sz="2400" dirty="0" smtClean="0">
                <a:solidFill>
                  <a:schemeClr val="tx1"/>
                </a:solidFill>
                <a:latin typeface="Arial Black" panose="020B0A04020102020204" pitchFamily="34" charset="0"/>
              </a:rPr>
              <a:t>melakukan </a:t>
            </a:r>
            <a:r>
              <a:rPr lang="id-ID" sz="2400" dirty="0">
                <a:solidFill>
                  <a:schemeClr val="tx1"/>
                </a:solidFill>
                <a:latin typeface="Arial Black" panose="020B0A04020102020204" pitchFamily="34" charset="0"/>
              </a:rPr>
              <a:t>penempatan dana dari nasabah kepada nasabah lainnya dalam bentuk surat berharga yang tidak tercatat di bursa efek; </a:t>
            </a:r>
          </a:p>
          <a:p>
            <a:pPr marL="457200" lvl="0" indent="-457200">
              <a:buAutoNum type="alphaLcPeriod" startAt="11"/>
            </a:pPr>
            <a:r>
              <a:rPr lang="id-ID" sz="2400" dirty="0" smtClean="0">
                <a:solidFill>
                  <a:schemeClr val="tx1"/>
                </a:solidFill>
                <a:latin typeface="Arial Black" panose="020B0A04020102020204" pitchFamily="34" charset="0"/>
              </a:rPr>
              <a:t>dihapus ;</a:t>
            </a:r>
          </a:p>
          <a:p>
            <a:pPr marL="457200" lvl="0" indent="-457200">
              <a:buAutoNum type="alphaLcPeriod" startAt="11"/>
            </a:pPr>
            <a:r>
              <a:rPr lang="id-ID" sz="2400" dirty="0" smtClean="0">
                <a:solidFill>
                  <a:schemeClr val="tx1"/>
                </a:solidFill>
                <a:latin typeface="Arial Black" panose="020B0A04020102020204" pitchFamily="34" charset="0"/>
              </a:rPr>
              <a:t> </a:t>
            </a:r>
            <a:r>
              <a:rPr lang="id-ID" sz="2400" dirty="0">
                <a:solidFill>
                  <a:schemeClr val="tx1"/>
                </a:solidFill>
                <a:latin typeface="Arial Black" panose="020B0A04020102020204" pitchFamily="34" charset="0"/>
              </a:rPr>
              <a:t>melakukan kegiatan anjak piutang, usaha kartu kredit dan kegiatan wali amanat; </a:t>
            </a:r>
            <a:endParaRPr lang="id-ID" sz="2400" dirty="0" smtClean="0">
              <a:solidFill>
                <a:schemeClr val="tx1"/>
              </a:solidFill>
              <a:latin typeface="Arial Black" panose="020B0A04020102020204" pitchFamily="34" charset="0"/>
            </a:endParaRPr>
          </a:p>
          <a:p>
            <a:pPr marL="457200" lvl="0" indent="-457200">
              <a:buAutoNum type="alphaLcPeriod" startAt="11"/>
            </a:pPr>
            <a:r>
              <a:rPr lang="id-ID" sz="2400" dirty="0" smtClean="0">
                <a:solidFill>
                  <a:schemeClr val="tx1"/>
                </a:solidFill>
                <a:latin typeface="Arial Black" panose="020B0A04020102020204" pitchFamily="34" charset="0"/>
              </a:rPr>
              <a:t> </a:t>
            </a:r>
            <a:r>
              <a:rPr lang="id-ID" sz="2400" dirty="0">
                <a:solidFill>
                  <a:schemeClr val="tx1"/>
                </a:solidFill>
                <a:latin typeface="Arial Black" panose="020B0A04020102020204" pitchFamily="34" charset="0"/>
              </a:rPr>
              <a:t>menyediakan pembiayaan dan atau melakukan kegiatan lain berdasarkan Prinsip Syariah, sesuai dengan ketentuan yang ditetapkan oleh Bank Indonesia</a:t>
            </a:r>
            <a:r>
              <a:rPr lang="id-ID" sz="2400" dirty="0" smtClean="0">
                <a:solidFill>
                  <a:schemeClr val="tx1"/>
                </a:solidFill>
                <a:latin typeface="Arial Black" panose="020B0A04020102020204" pitchFamily="34" charset="0"/>
              </a:rPr>
              <a:t>;</a:t>
            </a:r>
          </a:p>
          <a:p>
            <a:pPr marL="457200" lvl="0" indent="-457200">
              <a:buAutoNum type="alphaLcPeriod" startAt="11"/>
            </a:pPr>
            <a:r>
              <a:rPr lang="id-ID" sz="2400" dirty="0" smtClean="0">
                <a:solidFill>
                  <a:schemeClr val="tx1"/>
                </a:solidFill>
                <a:latin typeface="Arial Black" panose="020B0A04020102020204" pitchFamily="34" charset="0"/>
              </a:rPr>
              <a:t> melakukan </a:t>
            </a:r>
            <a:r>
              <a:rPr lang="id-ID" sz="2400" dirty="0">
                <a:solidFill>
                  <a:schemeClr val="tx1"/>
                </a:solidFill>
                <a:latin typeface="Arial Black" panose="020B0A04020102020204" pitchFamily="34" charset="0"/>
              </a:rPr>
              <a:t>kegiatan lain yang lazim dilakukan oleh bank sepanjang tidak bertentangan dengan undang-undang ini dan peraturan perundang-undangan yang berlaku</a:t>
            </a:r>
            <a:r>
              <a:rPr lang="id-ID" sz="2400" dirty="0" smtClean="0">
                <a:solidFill>
                  <a:schemeClr val="tx1"/>
                </a:solidFill>
                <a:latin typeface="Arial Black" panose="020B0A04020102020204" pitchFamily="34" charset="0"/>
              </a:rPr>
              <a:t>.</a:t>
            </a:r>
            <a:endParaRPr lang="id-ID" sz="2400" b="1" dirty="0" smtClean="0">
              <a:solidFill>
                <a:schemeClr val="tx1"/>
              </a:solidFill>
              <a:latin typeface="Arial Black" panose="020B0A04020102020204" pitchFamily="34" charset="0"/>
            </a:endParaRPr>
          </a:p>
          <a:p>
            <a:pPr marL="712788" lvl="0" indent="-712788">
              <a:buAutoNum type="alphaLcPeriod"/>
            </a:pPr>
            <a:endParaRPr lang="id-ID" sz="2400" b="1" dirty="0" smtClean="0">
              <a:solidFill>
                <a:schemeClr val="tx1"/>
              </a:solidFill>
              <a:latin typeface="Arial Black" panose="020B0A04020102020204" pitchFamily="34" charset="0"/>
            </a:endParaRPr>
          </a:p>
          <a:p>
            <a:pPr marL="712788" lvl="0" indent="-712788">
              <a:buAutoNum type="alphaLcPeriod"/>
            </a:pPr>
            <a:endParaRPr lang="id-ID" sz="2400" b="1" dirty="0">
              <a:solidFill>
                <a:schemeClr val="tx1"/>
              </a:solidFill>
              <a:latin typeface="Arial Black" panose="020B0A04020102020204" pitchFamily="34" charset="0"/>
            </a:endParaRPr>
          </a:p>
          <a:p>
            <a:pPr marL="712788" lvl="0" indent="-712788">
              <a:buAutoNum type="alphaLcPeriod"/>
            </a:pPr>
            <a:endParaRPr lang="id-ID" sz="2400" b="1" dirty="0">
              <a:solidFill>
                <a:schemeClr val="tx1"/>
              </a:solidFill>
              <a:latin typeface="Arial Black" panose="020B0A04020102020204" pitchFamily="34" charset="0"/>
            </a:endParaRPr>
          </a:p>
          <a:p>
            <a:pPr marL="712788" lvl="0" indent="-712788">
              <a:buAutoNum type="alphaLcPeriod"/>
            </a:pPr>
            <a:endParaRPr lang="id-ID" sz="2400" b="1" dirty="0" smtClean="0">
              <a:solidFill>
                <a:schemeClr val="tx1"/>
              </a:solidFill>
              <a:latin typeface="Arial Black" panose="020B0A04020102020204" pitchFamily="34" charset="0"/>
            </a:endParaRPr>
          </a:p>
          <a:p>
            <a:pPr lvl="0"/>
            <a:endParaRPr lang="id-ID" sz="2400" b="1" dirty="0" smtClean="0">
              <a:solidFill>
                <a:schemeClr val="tx1"/>
              </a:solidFill>
              <a:latin typeface="Arial Black" panose="020B0A04020102020204" pitchFamily="34" charset="0"/>
            </a:endParaRPr>
          </a:p>
          <a:p>
            <a:pPr marL="712788" lvl="0" indent="-712788"/>
            <a:endParaRPr lang="id-ID" sz="2400" b="1" dirty="0" smtClean="0">
              <a:solidFill>
                <a:schemeClr val="tx1"/>
              </a:solidFill>
              <a:latin typeface="Arial Black" panose="020B0A04020102020204" pitchFamily="34" charset="0"/>
            </a:endParaRPr>
          </a:p>
          <a:p>
            <a:pPr marL="712788" lvl="0" indent="-712788"/>
            <a:endParaRPr lang="id-ID" sz="2800" b="1" dirty="0" smtClean="0">
              <a:solidFill>
                <a:schemeClr val="tx1"/>
              </a:solidFill>
              <a:latin typeface="Arial Black" panose="020B0A04020102020204" pitchFamily="34" charset="0"/>
            </a:endParaRPr>
          </a:p>
          <a:p>
            <a:pPr lvl="0"/>
            <a:endParaRPr lang="id-ID" sz="2800" b="1" dirty="0">
              <a:solidFill>
                <a:schemeClr val="tx1"/>
              </a:solidFill>
              <a:latin typeface="Arial Black" panose="020B0A04020102020204" pitchFamily="34" charset="0"/>
            </a:endParaRPr>
          </a:p>
          <a:p>
            <a:pPr marL="514350" lvl="0" indent="-514350">
              <a:buAutoNum type="arabicParenR"/>
            </a:pPr>
            <a:endParaRPr lang="id-ID" sz="2800" b="1" dirty="0" smtClean="0">
              <a:solidFill>
                <a:schemeClr val="tx1"/>
              </a:solidFill>
              <a:latin typeface="Arial Black" panose="020B0A04020102020204" pitchFamily="34" charset="0"/>
            </a:endParaRPr>
          </a:p>
          <a:p>
            <a:pPr marL="514350" lvl="0" indent="-514350">
              <a:buAutoNum type="arabicParenR"/>
            </a:pPr>
            <a:endParaRPr lang="id-ID" sz="2800" b="1" dirty="0">
              <a:solidFill>
                <a:schemeClr val="tx1"/>
              </a:solidFill>
              <a:latin typeface="Arial Black" panose="020B0A04020102020204" pitchFamily="34" charset="0"/>
            </a:endParaRPr>
          </a:p>
        </p:txBody>
      </p:sp>
      <p:sp>
        <p:nvSpPr>
          <p:cNvPr id="5" name="TextBox 4"/>
          <p:cNvSpPr txBox="1"/>
          <p:nvPr/>
        </p:nvSpPr>
        <p:spPr>
          <a:xfrm>
            <a:off x="833377" y="277897"/>
            <a:ext cx="9317620" cy="461665"/>
          </a:xfrm>
          <a:prstGeom prst="rect">
            <a:avLst/>
          </a:prstGeom>
          <a:noFill/>
        </p:spPr>
        <p:txBody>
          <a:bodyPr wrap="square" rtlCol="0">
            <a:spAutoFit/>
          </a:bodyPr>
          <a:lstStyle/>
          <a:p>
            <a:r>
              <a:rPr lang="id-ID" sz="2400" dirty="0" smtClean="0">
                <a:latin typeface="Arial Black" panose="020B0A04020102020204" pitchFamily="34" charset="0"/>
              </a:rPr>
              <a:t>Kegiatan Bank Umum Konvensional ( Lanjutan)&gt;&gt;&gt;&gt;</a:t>
            </a:r>
            <a:endParaRPr lang="id-ID" sz="2400" dirty="0">
              <a:latin typeface="Arial Black" panose="020B0A04020102020204" pitchFamily="34" charset="0"/>
            </a:endParaRPr>
          </a:p>
        </p:txBody>
      </p:sp>
    </p:spTree>
    <p:extLst>
      <p:ext uri="{BB962C8B-B14F-4D97-AF65-F5344CB8AC3E}">
        <p14:creationId xmlns:p14="http://schemas.microsoft.com/office/powerpoint/2010/main" val="1402649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9650282"/>
            <a:ext cx="7766936" cy="1646302"/>
          </a:xfrm>
        </p:spPr>
        <p:txBody>
          <a:bodyPr/>
          <a:lstStyle/>
          <a:p>
            <a:pPr lvl="0" algn="l"/>
            <a:r>
              <a:rPr lang="id-ID" sz="2800" dirty="0"/>
              <a:t>Pengertian Sistem Keuangan dan Sistem Keuangan Indonesia</a:t>
            </a:r>
            <a:br>
              <a:rPr lang="id-ID" sz="2800" dirty="0"/>
            </a:br>
            <a:r>
              <a:rPr lang="id-ID" sz="2800" dirty="0"/>
              <a:t>Sistem Moneter Indonesia</a:t>
            </a:r>
            <a:br>
              <a:rPr lang="id-ID" sz="2800" dirty="0"/>
            </a:br>
            <a:r>
              <a:rPr lang="id-ID" sz="2800" dirty="0"/>
              <a:t>Sistem Perbankan Indonesia</a:t>
            </a:r>
            <a:br>
              <a:rPr lang="id-ID" sz="2800" dirty="0"/>
            </a:br>
            <a:r>
              <a:rPr lang="id-ID" sz="2800" dirty="0"/>
              <a:t>Bank Umum  dan Bank Perkreditan Rakyat</a:t>
            </a:r>
            <a:br>
              <a:rPr lang="id-ID" sz="2800" dirty="0"/>
            </a:br>
            <a:r>
              <a:rPr lang="id-ID" sz="2800" dirty="0"/>
              <a:t>Bank Konvensional dan Bank Syariah</a:t>
            </a:r>
          </a:p>
        </p:txBody>
      </p:sp>
      <p:sp>
        <p:nvSpPr>
          <p:cNvPr id="3" name="Subtitle 2"/>
          <p:cNvSpPr>
            <a:spLocks noGrp="1"/>
          </p:cNvSpPr>
          <p:nvPr>
            <p:ph type="subTitle" idx="1"/>
          </p:nvPr>
        </p:nvSpPr>
        <p:spPr/>
        <p:txBody>
          <a:bodyPr/>
          <a:lstStyle/>
          <a:p>
            <a:endParaRPr lang="id-ID"/>
          </a:p>
        </p:txBody>
      </p:sp>
      <p:sp>
        <p:nvSpPr>
          <p:cNvPr id="7" name="Rectangle 6"/>
          <p:cNvSpPr/>
          <p:nvPr/>
        </p:nvSpPr>
        <p:spPr>
          <a:xfrm>
            <a:off x="833376" y="868101"/>
            <a:ext cx="9977377" cy="585679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sz="2800" dirty="0" smtClean="0"/>
              <a:t>Meminda</a:t>
            </a:r>
          </a:p>
          <a:p>
            <a:pPr lvl="0"/>
            <a:endParaRPr lang="id-ID" sz="2800" dirty="0"/>
          </a:p>
          <a:p>
            <a:pPr lvl="0"/>
            <a:endParaRPr lang="id-ID" sz="2800" dirty="0" smtClean="0"/>
          </a:p>
          <a:p>
            <a:pPr lvl="0"/>
            <a:endParaRPr lang="id-ID" sz="2800" dirty="0"/>
          </a:p>
          <a:p>
            <a:pPr lvl="0"/>
            <a:endParaRPr lang="id-ID" sz="2800" dirty="0" smtClean="0"/>
          </a:p>
          <a:p>
            <a:pPr lvl="0"/>
            <a:endParaRPr lang="id-ID" sz="2800" dirty="0" smtClean="0"/>
          </a:p>
          <a:p>
            <a:pPr lvl="0"/>
            <a:r>
              <a:rPr lang="id-ID" sz="2400" dirty="0" smtClean="0">
                <a:solidFill>
                  <a:schemeClr val="tx1"/>
                </a:solidFill>
                <a:latin typeface="Arial Black" panose="020B0A04020102020204" pitchFamily="34" charset="0"/>
              </a:rPr>
              <a:t>Selain </a:t>
            </a:r>
            <a:r>
              <a:rPr lang="id-ID" sz="2400" dirty="0">
                <a:solidFill>
                  <a:schemeClr val="tx1"/>
                </a:solidFill>
                <a:latin typeface="Arial Black" panose="020B0A04020102020204" pitchFamily="34" charset="0"/>
              </a:rPr>
              <a:t>melakukan kegiatan usaha sebagaimana dimaksud dalam Pasal 6, Bank Umum dapat pula : </a:t>
            </a:r>
            <a:endParaRPr lang="id-ID" sz="2400" dirty="0" smtClean="0">
              <a:solidFill>
                <a:schemeClr val="tx1"/>
              </a:solidFill>
              <a:latin typeface="Arial Black" panose="020B0A04020102020204" pitchFamily="34" charset="0"/>
            </a:endParaRPr>
          </a:p>
          <a:p>
            <a:pPr marL="457200" lvl="0" indent="-457200">
              <a:buAutoNum type="alphaLcPeriod"/>
            </a:pPr>
            <a:r>
              <a:rPr lang="id-ID" sz="2000" dirty="0" smtClean="0">
                <a:solidFill>
                  <a:schemeClr val="tx1"/>
                </a:solidFill>
                <a:latin typeface="Arial Black" panose="020B0A04020102020204" pitchFamily="34" charset="0"/>
              </a:rPr>
              <a:t>melakukan </a:t>
            </a:r>
            <a:r>
              <a:rPr lang="id-ID" sz="2000" dirty="0">
                <a:solidFill>
                  <a:schemeClr val="tx1"/>
                </a:solidFill>
                <a:latin typeface="Arial Black" panose="020B0A04020102020204" pitchFamily="34" charset="0"/>
              </a:rPr>
              <a:t>kegiatan dalam valuta asing dengan memenuhi ketentuan yang ditetapkan oleh Bank Indonesia; </a:t>
            </a:r>
            <a:endParaRPr lang="id-ID" sz="2000" dirty="0" smtClean="0">
              <a:solidFill>
                <a:schemeClr val="tx1"/>
              </a:solidFill>
              <a:latin typeface="Arial Black" panose="020B0A04020102020204" pitchFamily="34" charset="0"/>
            </a:endParaRPr>
          </a:p>
          <a:p>
            <a:pPr marL="457200" lvl="0" indent="-457200">
              <a:buAutoNum type="alphaLcPeriod"/>
            </a:pPr>
            <a:r>
              <a:rPr lang="id-ID" sz="2000" dirty="0" smtClean="0">
                <a:solidFill>
                  <a:schemeClr val="tx1"/>
                </a:solidFill>
                <a:latin typeface="Arial Black" panose="020B0A04020102020204" pitchFamily="34" charset="0"/>
              </a:rPr>
              <a:t>melakukan </a:t>
            </a:r>
            <a:r>
              <a:rPr lang="id-ID" sz="2000" dirty="0">
                <a:solidFill>
                  <a:schemeClr val="tx1"/>
                </a:solidFill>
                <a:latin typeface="Arial Black" panose="020B0A04020102020204" pitchFamily="34" charset="0"/>
              </a:rPr>
              <a:t>kegiatan penyertaan modal pada bank atau perusahaan lain di bidang keuangan, seperti sewa guna usaha, modal ventura, perusahaan efek, asuransi, serta lembaga kliring penyelesaian dan penyimpanan, dengan memenuhi ketentuan yang ditetapkan oleh Bank Indonesia; </a:t>
            </a:r>
            <a:endParaRPr lang="id-ID" sz="2000" dirty="0" smtClean="0">
              <a:solidFill>
                <a:schemeClr val="tx1"/>
              </a:solidFill>
              <a:latin typeface="Arial Black" panose="020B0A04020102020204" pitchFamily="34" charset="0"/>
            </a:endParaRPr>
          </a:p>
          <a:p>
            <a:pPr marL="457200" lvl="0" indent="-457200">
              <a:buAutoNum type="alphaLcPeriod"/>
            </a:pPr>
            <a:r>
              <a:rPr lang="id-ID" sz="2000" dirty="0">
                <a:solidFill>
                  <a:schemeClr val="tx1"/>
                </a:solidFill>
                <a:latin typeface="Arial Black" panose="020B0A04020102020204" pitchFamily="34" charset="0"/>
              </a:rPr>
              <a:t>melakukan kegiatan penyertaan modal sementara untuk mengatasi akibat kegagalan kredit atau kegagalan pembiayaan berdasarkan Prinsip Syariah, dengan syarat harus menarik kembali penyertaannya, dengan memenuhi ketentuan yang ditetapkan oleh Bank Indonesia; dan </a:t>
            </a:r>
            <a:endParaRPr lang="id-ID" sz="2000" dirty="0" smtClean="0">
              <a:solidFill>
                <a:schemeClr val="tx1"/>
              </a:solidFill>
              <a:latin typeface="Arial Black" panose="020B0A04020102020204" pitchFamily="34" charset="0"/>
            </a:endParaRPr>
          </a:p>
          <a:p>
            <a:pPr marL="457200" lvl="0" indent="-457200">
              <a:buAutoNum type="alphaLcPeriod"/>
            </a:pPr>
            <a:r>
              <a:rPr lang="id-ID" sz="2000" dirty="0" smtClean="0">
                <a:solidFill>
                  <a:schemeClr val="tx1"/>
                </a:solidFill>
                <a:latin typeface="Arial Black" panose="020B0A04020102020204" pitchFamily="34" charset="0"/>
              </a:rPr>
              <a:t>bertindak </a:t>
            </a:r>
            <a:r>
              <a:rPr lang="id-ID" sz="2000" dirty="0">
                <a:solidFill>
                  <a:schemeClr val="tx1"/>
                </a:solidFill>
                <a:latin typeface="Arial Black" panose="020B0A04020102020204" pitchFamily="34" charset="0"/>
              </a:rPr>
              <a:t>sebagai pendiri dana pensiun dan pengurus dana pensiun sesuai dengan ketentuan dalam peraturan perundang-undangan dana pensiun yang berlaku. P</a:t>
            </a:r>
          </a:p>
          <a:p>
            <a:pPr lvl="0"/>
            <a:endParaRPr lang="id-ID" sz="2800" dirty="0" smtClean="0"/>
          </a:p>
          <a:p>
            <a:pPr lvl="0"/>
            <a:endParaRPr lang="id-ID" sz="2800" dirty="0"/>
          </a:p>
          <a:p>
            <a:pPr lvl="0"/>
            <a:endParaRPr lang="id-ID" sz="2400" b="1" dirty="0" smtClean="0">
              <a:solidFill>
                <a:schemeClr val="tx1"/>
              </a:solidFill>
              <a:latin typeface="Arial Black" panose="020B0A04020102020204" pitchFamily="34" charset="0"/>
            </a:endParaRPr>
          </a:p>
          <a:p>
            <a:pPr marL="712788" lvl="0" indent="-712788">
              <a:buAutoNum type="alphaLcPeriod"/>
            </a:pPr>
            <a:endParaRPr lang="id-ID" sz="2400" b="1" dirty="0">
              <a:solidFill>
                <a:schemeClr val="tx1"/>
              </a:solidFill>
              <a:latin typeface="Arial Black" panose="020B0A04020102020204" pitchFamily="34" charset="0"/>
            </a:endParaRPr>
          </a:p>
          <a:p>
            <a:pPr marL="712788" lvl="0" indent="-712788">
              <a:buAutoNum type="alphaLcPeriod"/>
            </a:pPr>
            <a:endParaRPr lang="id-ID" sz="2400" b="1" dirty="0">
              <a:solidFill>
                <a:schemeClr val="tx1"/>
              </a:solidFill>
              <a:latin typeface="Arial Black" panose="020B0A04020102020204" pitchFamily="34" charset="0"/>
            </a:endParaRPr>
          </a:p>
          <a:p>
            <a:pPr marL="712788" lvl="0" indent="-712788">
              <a:buAutoNum type="alphaLcPeriod"/>
            </a:pPr>
            <a:endParaRPr lang="id-ID" sz="2400" b="1" dirty="0" smtClean="0">
              <a:solidFill>
                <a:schemeClr val="tx1"/>
              </a:solidFill>
              <a:latin typeface="Arial Black" panose="020B0A04020102020204" pitchFamily="34" charset="0"/>
            </a:endParaRPr>
          </a:p>
          <a:p>
            <a:pPr marL="514350" lvl="0" indent="-514350">
              <a:buAutoNum type="arabicParenR"/>
            </a:pPr>
            <a:endParaRPr lang="id-ID" sz="2800" b="1" dirty="0">
              <a:solidFill>
                <a:schemeClr val="tx1"/>
              </a:solidFill>
              <a:latin typeface="Arial Black" panose="020B0A04020102020204" pitchFamily="34" charset="0"/>
            </a:endParaRPr>
          </a:p>
        </p:txBody>
      </p:sp>
      <p:sp>
        <p:nvSpPr>
          <p:cNvPr id="5" name="TextBox 4"/>
          <p:cNvSpPr txBox="1"/>
          <p:nvPr/>
        </p:nvSpPr>
        <p:spPr>
          <a:xfrm>
            <a:off x="833376" y="277897"/>
            <a:ext cx="10150999" cy="461665"/>
          </a:xfrm>
          <a:prstGeom prst="rect">
            <a:avLst/>
          </a:prstGeom>
          <a:noFill/>
        </p:spPr>
        <p:txBody>
          <a:bodyPr wrap="square" rtlCol="0">
            <a:spAutoFit/>
          </a:bodyPr>
          <a:lstStyle/>
          <a:p>
            <a:r>
              <a:rPr lang="id-ID" sz="2400" dirty="0" smtClean="0">
                <a:latin typeface="Arial Black" panose="020B0A04020102020204" pitchFamily="34" charset="0"/>
              </a:rPr>
              <a:t>Kegiatan Bank Umum Konvensional (Lanjutan) &gt;&gt;PS.7</a:t>
            </a:r>
            <a:endParaRPr lang="id-ID" sz="2400" dirty="0">
              <a:latin typeface="Arial Black" panose="020B0A04020102020204" pitchFamily="34" charset="0"/>
            </a:endParaRPr>
          </a:p>
        </p:txBody>
      </p:sp>
    </p:spTree>
    <p:extLst>
      <p:ext uri="{BB962C8B-B14F-4D97-AF65-F5344CB8AC3E}">
        <p14:creationId xmlns:p14="http://schemas.microsoft.com/office/powerpoint/2010/main" val="25631250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2009</TotalTime>
  <Words>1352</Words>
  <Application>Microsoft Office PowerPoint</Application>
  <PresentationFormat>Widescreen</PresentationFormat>
  <Paragraphs>408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Black</vt:lpstr>
      <vt:lpstr>Bahnschrift SemiBold</vt:lpstr>
      <vt:lpstr>Garamond</vt:lpstr>
      <vt:lpstr>Organic</vt:lpstr>
      <vt:lpstr>Pengertian Sistem Keuangan dan Sistem Keuangan Indonesia Sistem Moneter Indonesia Sistem Perbankan Indonesia Bank Umum  dan Bank Perkreditan Rakyat Bank Konvensional dan Bank Syariah</vt:lpstr>
      <vt:lpstr>Pengertian Sistem Keuangan dan Sistem Keuangan Indonesia Sistem Moneter Indonesia Sistem Perbankan Indonesia Bank Umum  dan Bank Perkreditan Rakyat Bank Konvensional dan Bank Syariah</vt:lpstr>
      <vt:lpstr>Pengertian Sistem Keuangan dan Sistem Keuangan Indonesia Sistem Moneter Indonesia Sistem Perbankan Indonesia Bank Umum  dan Bank Perkreditan Rakyat Bank Konvensional dan Bank Syariah</vt:lpstr>
      <vt:lpstr>Pengertian Sistem Keuangan dan Sistem Keuangan Indonesia Sistem Moneter Indonesia Sistem Perbankan Indonesia Bank Umum  dan Bank Perkreditan Rakyat Bank Konvensional dan Bank Syariah</vt:lpstr>
      <vt:lpstr>Pengertian Sistem Keuangan dan Sistem Keuangan Indonesia Sistem Moneter Indonesia Sistem Perbankan Indonesia Bank Umum  dan Bank Perkreditan Rakyat Bank Konvensional dan Bank Syariah</vt:lpstr>
      <vt:lpstr>Pengertian Sistem Keuangan dan Sistem Keuangan Indonesia Sistem Moneter Indonesia Sistem Perbankan Indonesia Bank Umum  dan Bank Perkreditan Rakyat Bank Konvensional dan Bank Syariah</vt:lpstr>
      <vt:lpstr>Pengertian Sistem Keuangan dan Sistem Keuangan Indonesia Sistem Moneter Indonesia Sistem Perbankan Indonesia Bank Umum  dan Bank Perkreditan Rakyat Bank Konvensional dan Bank Syariah</vt:lpstr>
      <vt:lpstr>Pengertian Sistem Keuangan dan Sistem Keuangan Indonesia Sistem Moneter Indonesia Sistem Perbankan Indonesia Bank Umum  dan Bank Perkreditan Rakyat Bank Konvensional dan Bank Syariah</vt:lpstr>
      <vt:lpstr>Pengertian Sistem Keuangan dan Sistem Keuangan Indonesia Sistem Moneter Indonesia Sistem Perbankan Indonesia Bank Umum  dan Bank Perkreditan Rakyat Bank Konvensional dan Bank Syariah</vt:lpstr>
      <vt:lpstr>Pengertian Sistem Keuangan dan Sistem Keuangan Indonesia Sistem Moneter Indonesia Sistem Perbankan Indonesia Bank Umum  dan Bank Perkreditan Rakyat Bank Konvensional dan Bank Syariah</vt:lpstr>
      <vt:lpstr>PowerPoint Presentation</vt:lpstr>
      <vt:lpstr>Pengertian Sistem Keuangan dan Sistem Keuangan Indonesia Sistem Moneter Indonesia Sistem Perbankan Indonesia Bank Umum  dan Bank Perkreditan Rakyat Bank Konvensional dan Bank Syariah</vt:lpstr>
      <vt:lpstr>Pengertian Sistem Keuangan dan Sistem Keuangan Indonesia Sistem Moneter Indonesia Sistem Perbankan Indonesia Bank Umum  dan Bank Perkreditan Rakyat Bank Konvensional dan Bank Syariah</vt:lpstr>
      <vt:lpstr>Pengertian Sistem Keuangan dan Sistem Keuangan Indonesia Sistem Moneter Indonesia Sistem Perbankan Indonesia Bank Umum  dan Bank Perkreditan Rakyat Bank Konvensional dan Bank Syariah</vt:lpstr>
      <vt:lpstr>PowerPoint Presentation</vt:lpstr>
      <vt:lpstr>Pengertian Sistem Keuangan dan Sistem Keuangan Indonesia Sistem Moneter Indonesia Sistem Perbankan Indonesia Bank Umum  dan Bank Perkreditan Rakyat Bank Konvensional dan Bank Syariah</vt:lpstr>
      <vt:lpstr>5</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81</cp:revision>
  <dcterms:created xsi:type="dcterms:W3CDTF">2020-08-04T13:01:11Z</dcterms:created>
  <dcterms:modified xsi:type="dcterms:W3CDTF">2020-09-15T15:23:55Z</dcterms:modified>
</cp:coreProperties>
</file>