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7" r:id="rId4"/>
    <p:sldId id="270" r:id="rId5"/>
    <p:sldId id="258" r:id="rId6"/>
    <p:sldId id="265" r:id="rId7"/>
    <p:sldId id="266" r:id="rId8"/>
    <p:sldId id="267" r:id="rId9"/>
    <p:sldId id="268" r:id="rId10"/>
    <p:sldId id="269" r:id="rId11"/>
    <p:sldId id="271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7" autoAdjust="0"/>
    <p:restoredTop sz="94660"/>
  </p:normalViewPr>
  <p:slideViewPr>
    <p:cSldViewPr>
      <p:cViewPr varScale="1">
        <p:scale>
          <a:sx n="51" d="100"/>
          <a:sy n="51" d="100"/>
        </p:scale>
        <p:origin x="55" y="46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273A8A7-C564-4DD0-8595-43D115067217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B82F9F7-D7F5-4CD2-9982-36EAC329723B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A8A7-C564-4DD0-8595-43D115067217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F9F7-D7F5-4CD2-9982-36EAC32972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A8A7-C564-4DD0-8595-43D115067217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F9F7-D7F5-4CD2-9982-36EAC32972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A8A7-C564-4DD0-8595-43D115067217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F9F7-D7F5-4CD2-9982-36EAC32972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A8A7-C564-4DD0-8595-43D115067217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F9F7-D7F5-4CD2-9982-36EAC32972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A8A7-C564-4DD0-8595-43D115067217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F9F7-D7F5-4CD2-9982-36EAC329723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A8A7-C564-4DD0-8595-43D115067217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F9F7-D7F5-4CD2-9982-36EAC32972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A8A7-C564-4DD0-8595-43D115067217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F9F7-D7F5-4CD2-9982-36EAC32972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A8A7-C564-4DD0-8595-43D115067217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F9F7-D7F5-4CD2-9982-36EAC32972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A8A7-C564-4DD0-8595-43D115067217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F9F7-D7F5-4CD2-9982-36EAC329723B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A8A7-C564-4DD0-8595-43D115067217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F9F7-D7F5-4CD2-9982-36EAC32972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273A8A7-C564-4DD0-8595-43D115067217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B82F9F7-D7F5-4CD2-9982-36EAC329723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944216"/>
          </a:xfrm>
        </p:spPr>
        <p:txBody>
          <a:bodyPr>
            <a:normAutofit fontScale="90000"/>
          </a:bodyPr>
          <a:lstStyle/>
          <a:p>
            <a:r>
              <a:rPr lang="en-US" sz="5400" b="1" dirty="0" err="1"/>
              <a:t>Keputusan</a:t>
            </a:r>
            <a:r>
              <a:rPr lang="en-US" sz="5400" b="1" dirty="0"/>
              <a:t> </a:t>
            </a:r>
            <a:r>
              <a:rPr lang="en-US" sz="5400" b="1" dirty="0" err="1"/>
              <a:t>Struktur</a:t>
            </a:r>
            <a:r>
              <a:rPr lang="en-US" sz="5400" b="1" dirty="0"/>
              <a:t> </a:t>
            </a:r>
            <a:r>
              <a:rPr lang="en-US" sz="5400" b="1" dirty="0" err="1"/>
              <a:t>Gaji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2810386-C0D2-463D-A2B3-627F694E8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1540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05192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Faktor</a:t>
            </a:r>
            <a:r>
              <a:rPr lang="en-US" b="1" dirty="0"/>
              <a:t> </a:t>
            </a:r>
            <a:r>
              <a:rPr lang="en-US" b="1" dirty="0" err="1"/>
              <a:t>Penting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Penentuan</a:t>
            </a:r>
            <a:r>
              <a:rPr lang="en-US" b="1" dirty="0"/>
              <a:t> </a:t>
            </a:r>
            <a:r>
              <a:rPr lang="en-US" b="1" dirty="0" err="1"/>
              <a:t>Gaji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564904"/>
            <a:ext cx="6777317" cy="3267725"/>
          </a:xfrm>
        </p:spPr>
        <p:txBody>
          <a:bodyPr/>
          <a:lstStyle/>
          <a:p>
            <a:r>
              <a:rPr lang="en-US" dirty="0" err="1"/>
              <a:t>Pendidikan</a:t>
            </a:r>
            <a:endParaRPr lang="en-US" dirty="0"/>
          </a:p>
          <a:p>
            <a:r>
              <a:rPr lang="en-US" dirty="0" err="1"/>
              <a:t>Pengalaman</a:t>
            </a:r>
            <a:endParaRPr lang="en-US" dirty="0"/>
          </a:p>
          <a:p>
            <a:r>
              <a:rPr lang="en-US" dirty="0" err="1"/>
              <a:t>Tanggungan</a:t>
            </a:r>
            <a:r>
              <a:rPr lang="en-US" dirty="0"/>
              <a:t> </a:t>
            </a:r>
            <a:r>
              <a:rPr lang="en-US" dirty="0" err="1"/>
              <a:t>kemampuan</a:t>
            </a:r>
            <a:endParaRPr lang="en-US" dirty="0"/>
          </a:p>
          <a:p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Pekerjaan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259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46523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METODE PENILAIAN PEKERJAAN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636912"/>
            <a:ext cx="6777317" cy="3600400"/>
          </a:xfrm>
        </p:spPr>
        <p:txBody>
          <a:bodyPr/>
          <a:lstStyle/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Pemeringkatan</a:t>
            </a:r>
            <a:r>
              <a:rPr lang="en-US" dirty="0"/>
              <a:t> (Job Ranking)</a:t>
            </a:r>
          </a:p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Pengelompokan</a:t>
            </a:r>
            <a:r>
              <a:rPr lang="en-US" dirty="0"/>
              <a:t> (Job Grading)</a:t>
            </a:r>
          </a:p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Faktor</a:t>
            </a:r>
            <a:endParaRPr lang="en-US" dirty="0"/>
          </a:p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Poin</a:t>
            </a:r>
            <a:r>
              <a:rPr lang="en-US" dirty="0"/>
              <a:t> (Point System)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631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Tantangan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Penentuan</a:t>
            </a:r>
            <a:r>
              <a:rPr lang="en-US" b="1" dirty="0"/>
              <a:t> </a:t>
            </a:r>
            <a:r>
              <a:rPr lang="en-US" b="1" dirty="0" err="1"/>
              <a:t>Gaji</a:t>
            </a:r>
            <a:r>
              <a:rPr lang="en-US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Tingkat </a:t>
            </a:r>
            <a:r>
              <a:rPr lang="en-US" dirty="0" err="1"/>
              <a:t>Gaji</a:t>
            </a:r>
            <a:r>
              <a:rPr lang="en-US" dirty="0"/>
              <a:t> yang </a:t>
            </a:r>
            <a:r>
              <a:rPr lang="en-US" dirty="0" err="1"/>
              <a:t>Lazim</a:t>
            </a:r>
            <a:endParaRPr lang="en-US" dirty="0"/>
          </a:p>
          <a:p>
            <a:r>
              <a:rPr lang="en-US" dirty="0" err="1"/>
              <a:t>Serikat</a:t>
            </a:r>
            <a:r>
              <a:rPr lang="en-US" dirty="0"/>
              <a:t> </a:t>
            </a:r>
            <a:r>
              <a:rPr lang="en-US" dirty="0" err="1"/>
              <a:t>Buruh</a:t>
            </a:r>
            <a:endParaRPr lang="en-US" dirty="0"/>
          </a:p>
          <a:p>
            <a:r>
              <a:rPr lang="en-US" dirty="0" err="1"/>
              <a:t>Pemerintah</a:t>
            </a:r>
            <a:r>
              <a:rPr lang="en-US" dirty="0"/>
              <a:t> </a:t>
            </a:r>
          </a:p>
          <a:p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Penggajian</a:t>
            </a:r>
            <a:endParaRPr lang="en-US" dirty="0"/>
          </a:p>
          <a:p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endParaRPr lang="en-US" dirty="0"/>
          </a:p>
          <a:p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Sebanding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yang </a:t>
            </a:r>
            <a:r>
              <a:rPr lang="en-US" dirty="0" err="1"/>
              <a:t>sama</a:t>
            </a:r>
            <a:endParaRPr lang="en-US" dirty="0"/>
          </a:p>
          <a:p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30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648072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Kompensasi</a:t>
            </a:r>
            <a:r>
              <a:rPr lang="en-US" b="1" dirty="0"/>
              <a:t> </a:t>
            </a:r>
            <a:r>
              <a:rPr lang="en-US" b="1" dirty="0" err="1"/>
              <a:t>Karyawan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Kompensasi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semua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pendapatan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berbentuk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langsung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langsung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diterima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karyawan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imbalan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perusahaan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Kompensasi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Karyawan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semua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imbalan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karyawan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imbal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pekerjaan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mereka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210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72008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Beberapa</a:t>
            </a:r>
            <a:r>
              <a:rPr lang="en-US" b="1" dirty="0"/>
              <a:t> </a:t>
            </a:r>
            <a:r>
              <a:rPr lang="en-US" b="1" dirty="0" err="1"/>
              <a:t>Konsep</a:t>
            </a:r>
            <a:r>
              <a:rPr lang="en-US" b="1" dirty="0"/>
              <a:t> </a:t>
            </a:r>
            <a:r>
              <a:rPr lang="en-US" b="1" dirty="0" err="1"/>
              <a:t>Kompensasi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73655"/>
            <a:ext cx="6777317" cy="404763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err="1"/>
              <a:t>Gaji</a:t>
            </a:r>
            <a:endParaRPr lang="en-US" b="1" dirty="0"/>
          </a:p>
          <a:p>
            <a:pPr marL="0" indent="0">
              <a:buNone/>
            </a:pPr>
            <a:r>
              <a:rPr lang="en-US" dirty="0" err="1"/>
              <a:t>Balas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yang </a:t>
            </a:r>
            <a:r>
              <a:rPr lang="en-US" dirty="0" err="1"/>
              <a:t>dibayar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periodik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tetap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Balas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konsekuensi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kedudukannya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yang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sumbangan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endParaRPr lang="en-US" dirty="0"/>
          </a:p>
          <a:p>
            <a:r>
              <a:rPr lang="en-US" b="1" dirty="0" err="1"/>
              <a:t>Upah</a:t>
            </a:r>
            <a:endParaRPr lang="en-US" b="1" dirty="0"/>
          </a:p>
          <a:p>
            <a:pPr marL="0" indent="0">
              <a:buNone/>
            </a:pPr>
            <a:r>
              <a:rPr lang="en-US" dirty="0" err="1"/>
              <a:t>Balas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yang </a:t>
            </a:r>
            <a:r>
              <a:rPr lang="en-US" dirty="0" err="1"/>
              <a:t>dibayarkan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pekerja</a:t>
            </a:r>
            <a:r>
              <a:rPr lang="en-US" dirty="0"/>
              <a:t> </a:t>
            </a:r>
            <a:r>
              <a:rPr lang="en-US" dirty="0" err="1"/>
              <a:t>harian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berpedoman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yang </a:t>
            </a:r>
            <a:r>
              <a:rPr lang="en-US" dirty="0" err="1"/>
              <a:t>disepakatiImbalan</a:t>
            </a:r>
            <a:r>
              <a:rPr lang="en-US" dirty="0"/>
              <a:t> </a:t>
            </a:r>
            <a:r>
              <a:rPr lang="en-US" dirty="0" err="1"/>
              <a:t>finansial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yang </a:t>
            </a:r>
            <a:r>
              <a:rPr lang="en-US" dirty="0" err="1"/>
              <a:t>dibayarkan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jam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banyaknya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969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365504"/>
            <a:ext cx="7024744" cy="805160"/>
          </a:xfrm>
        </p:spPr>
        <p:txBody>
          <a:bodyPr>
            <a:noAutofit/>
          </a:bodyPr>
          <a:lstStyle/>
          <a:p>
            <a:r>
              <a:rPr lang="nn-NO" sz="3200" b="1" dirty="0"/>
              <a:t>Dua Tipe Perbandingan Gaji Yang Relevan</a:t>
            </a:r>
            <a:br>
              <a:rPr lang="nn-NO" sz="3200" b="1" dirty="0"/>
            </a:b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060848"/>
            <a:ext cx="6777317" cy="3771781"/>
          </a:xfrm>
        </p:spPr>
        <p:txBody>
          <a:bodyPr>
            <a:normAutofit/>
          </a:bodyPr>
          <a:lstStyle/>
          <a:p>
            <a:r>
              <a:rPr lang="en-US" dirty="0" err="1"/>
              <a:t>Pertama</a:t>
            </a:r>
            <a:r>
              <a:rPr lang="en-US" dirty="0"/>
              <a:t>, 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gaji</a:t>
            </a:r>
            <a:r>
              <a:rPr lang="en-US" dirty="0"/>
              <a:t> </a:t>
            </a:r>
            <a:r>
              <a:rPr lang="en-US" dirty="0" err="1"/>
              <a:t>ekuitas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 </a:t>
            </a:r>
            <a:r>
              <a:rPr lang="en-US" dirty="0" err="1"/>
              <a:t>memfokuskan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di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di </a:t>
            </a:r>
            <a:r>
              <a:rPr lang="en-US" dirty="0" err="1"/>
              <a:t>organisasi</a:t>
            </a:r>
            <a:r>
              <a:rPr lang="en-US" dirty="0"/>
              <a:t> lain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.</a:t>
            </a:r>
          </a:p>
          <a:p>
            <a:r>
              <a:rPr lang="en-US" dirty="0" err="1"/>
              <a:t>Kedua</a:t>
            </a:r>
            <a:r>
              <a:rPr lang="en-US" dirty="0"/>
              <a:t>, 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gaji</a:t>
            </a:r>
            <a:r>
              <a:rPr lang="en-US" dirty="0"/>
              <a:t> </a:t>
            </a:r>
            <a:r>
              <a:rPr lang="en-US" dirty="0" err="1"/>
              <a:t>ekuitas</a:t>
            </a:r>
            <a:r>
              <a:rPr lang="en-US" dirty="0"/>
              <a:t> internal </a:t>
            </a:r>
            <a:r>
              <a:rPr lang="en-US" dirty="0" err="1"/>
              <a:t>memfokuskan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didapatkan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lain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79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1008112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Pemberian</a:t>
            </a:r>
            <a:r>
              <a:rPr lang="en-US" b="1" dirty="0"/>
              <a:t> </a:t>
            </a:r>
            <a:r>
              <a:rPr lang="en-US" b="1" dirty="0" err="1"/>
              <a:t>Imbalan</a:t>
            </a:r>
            <a:r>
              <a:rPr lang="en-US" b="1" dirty="0"/>
              <a:t>/</a:t>
            </a:r>
            <a:r>
              <a:rPr lang="en-US" b="1" dirty="0" err="1"/>
              <a:t>Kompensasi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mengarahkan</a:t>
            </a:r>
            <a:r>
              <a:rPr lang="en-US" dirty="0"/>
              <a:t>,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mengawasi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karyawan</a:t>
            </a:r>
            <a:endParaRPr lang="en-US" dirty="0"/>
          </a:p>
          <a:p>
            <a:r>
              <a:rPr lang="en-US" dirty="0" err="1"/>
              <a:t>Hasil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yang </a:t>
            </a:r>
            <a:r>
              <a:rPr lang="en-US" dirty="0" err="1"/>
              <a:t>tertarik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termotivasi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sebaik-baiknya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en-US" dirty="0"/>
          </a:p>
          <a:p>
            <a:r>
              <a:rPr lang="en-US" dirty="0" err="1"/>
              <a:t>Menjalin</a:t>
            </a:r>
            <a:r>
              <a:rPr lang="en-US" dirty="0"/>
              <a:t>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/>
              <a:t>kerjasama</a:t>
            </a:r>
            <a:r>
              <a:rPr lang="en-US" dirty="0"/>
              <a:t> formal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karyawan</a:t>
            </a:r>
            <a:endParaRPr lang="en-US" dirty="0"/>
          </a:p>
          <a:p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kepuasaan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en-US" dirty="0"/>
          </a:p>
          <a:p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keefektifan</a:t>
            </a:r>
            <a:r>
              <a:rPr lang="en-US" dirty="0"/>
              <a:t> </a:t>
            </a:r>
            <a:r>
              <a:rPr lang="en-US" dirty="0" err="1"/>
              <a:t>pengadaan</a:t>
            </a:r>
            <a:r>
              <a:rPr lang="en-US" dirty="0"/>
              <a:t> </a:t>
            </a:r>
            <a:r>
              <a:rPr lang="en-US" dirty="0" err="1"/>
              <a:t>karyawan</a:t>
            </a:r>
            <a:endParaRPr lang="en-US" dirty="0"/>
          </a:p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Memotivasi</a:t>
            </a:r>
            <a:r>
              <a:rPr lang="en-US" dirty="0"/>
              <a:t> </a:t>
            </a:r>
            <a:r>
              <a:rPr lang="en-US" dirty="0" err="1"/>
              <a:t>karyawan</a:t>
            </a:r>
            <a:endParaRPr lang="en-US" dirty="0"/>
          </a:p>
          <a:p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stabilitas</a:t>
            </a:r>
            <a:r>
              <a:rPr lang="en-US" dirty="0"/>
              <a:t> </a:t>
            </a:r>
            <a:r>
              <a:rPr lang="en-US" dirty="0" err="1"/>
              <a:t>karyawan</a:t>
            </a:r>
            <a:endParaRPr lang="en-US" dirty="0"/>
          </a:p>
          <a:p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disiplin</a:t>
            </a:r>
            <a:endParaRPr lang="en-US" dirty="0"/>
          </a:p>
          <a:p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serikat</a:t>
            </a:r>
            <a:r>
              <a:rPr lang="en-US" dirty="0"/>
              <a:t> </a:t>
            </a:r>
            <a:r>
              <a:rPr lang="en-US" dirty="0" err="1"/>
              <a:t>buruh</a:t>
            </a:r>
            <a:endParaRPr lang="en-US" dirty="0"/>
          </a:p>
          <a:p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</a:t>
            </a:r>
            <a:r>
              <a:rPr lang="en-US" dirty="0" err="1"/>
              <a:t>pemerintah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188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504056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r>
              <a:rPr lang="en-US" sz="3600" b="1" dirty="0"/>
              <a:t>LANGKAH - LANGKAH DALAM</a:t>
            </a:r>
            <a:br>
              <a:rPr lang="en-US" sz="3600" b="1" dirty="0"/>
            </a:br>
            <a:r>
              <a:rPr lang="en-US" sz="3600" b="1" dirty="0"/>
              <a:t>PENENTUAN GAJI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20480"/>
          </a:xfrm>
        </p:spPr>
        <p:txBody>
          <a:bodyPr>
            <a:normAutofit/>
          </a:bodyPr>
          <a:lstStyle/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Jabatan</a:t>
            </a:r>
            <a:r>
              <a:rPr lang="en-US" dirty="0"/>
              <a:t>/</a:t>
            </a:r>
            <a:r>
              <a:rPr lang="en-US" dirty="0" err="1"/>
              <a:t>Tugas</a:t>
            </a:r>
            <a:endParaRPr lang="en-US" dirty="0"/>
          </a:p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jabatan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tugas-tugas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persyaratan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supaya</a:t>
            </a:r>
            <a:r>
              <a:rPr lang="en-US" dirty="0"/>
              <a:t>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uraian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, </a:t>
            </a:r>
            <a:r>
              <a:rPr lang="en-US" dirty="0" err="1"/>
              <a:t>spesifikasi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landasan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mengevaluasi</a:t>
            </a:r>
            <a:r>
              <a:rPr lang="en-US" dirty="0"/>
              <a:t> </a:t>
            </a:r>
            <a:r>
              <a:rPr lang="en-US" dirty="0" err="1"/>
              <a:t>jabatan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278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512168"/>
          </a:xfrm>
        </p:spPr>
        <p:txBody>
          <a:bodyPr>
            <a:noAutofit/>
          </a:bodyPr>
          <a:lstStyle/>
          <a:p>
            <a:r>
              <a:rPr lang="en-US" sz="3600" b="1" dirty="0" err="1"/>
              <a:t>Evaluasi</a:t>
            </a:r>
            <a:r>
              <a:rPr lang="en-US" sz="3600" b="1" dirty="0"/>
              <a:t> </a:t>
            </a:r>
            <a:r>
              <a:rPr lang="en-US" sz="3600" b="1" dirty="0" err="1"/>
              <a:t>Jabatan</a:t>
            </a:r>
            <a:r>
              <a:rPr lang="en-US" sz="3600" b="1" dirty="0"/>
              <a:t>/</a:t>
            </a:r>
            <a:r>
              <a:rPr lang="en-US" sz="3600" b="1" dirty="0" err="1"/>
              <a:t>Tugas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520"/>
          </a:xfrm>
        </p:spPr>
        <p:txBody>
          <a:bodyPr>
            <a:normAutofit/>
          </a:bodyPr>
          <a:lstStyle/>
          <a:p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jabatan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proses </a:t>
            </a:r>
            <a:r>
              <a:rPr lang="en-US" dirty="0" err="1"/>
              <a:t>sistematis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lain. Proses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mengusahakan</a:t>
            </a:r>
            <a:r>
              <a:rPr lang="en-US" dirty="0"/>
              <a:t> </a:t>
            </a:r>
            <a:r>
              <a:rPr lang="en-US" dirty="0" err="1"/>
              <a:t>tercapainya</a:t>
            </a:r>
            <a:r>
              <a:rPr lang="en-US" dirty="0"/>
              <a:t> internal equity 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gaji</a:t>
            </a:r>
            <a:r>
              <a:rPr lang="en-US" dirty="0"/>
              <a:t>.</a:t>
            </a:r>
          </a:p>
          <a:p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mempertimbangkan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faktor-faktor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,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,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177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864096"/>
          </a:xfrm>
        </p:spPr>
        <p:txBody>
          <a:bodyPr>
            <a:noAutofit/>
          </a:bodyPr>
          <a:lstStyle/>
          <a:p>
            <a:r>
              <a:rPr lang="en-US" sz="3600" b="1" dirty="0" err="1"/>
              <a:t>Melakukan</a:t>
            </a:r>
            <a:r>
              <a:rPr lang="en-US" sz="3600" b="1" dirty="0"/>
              <a:t> </a:t>
            </a:r>
            <a:r>
              <a:rPr lang="en-US" sz="3600" b="1" dirty="0" err="1"/>
              <a:t>Survei</a:t>
            </a:r>
            <a:r>
              <a:rPr lang="en-US" sz="3600" b="1" dirty="0"/>
              <a:t> </a:t>
            </a:r>
            <a:r>
              <a:rPr lang="en-US" sz="3600" b="1" dirty="0" err="1"/>
              <a:t>Gaji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r>
              <a:rPr lang="en-US" dirty="0" err="1"/>
              <a:t>Survei</a:t>
            </a:r>
            <a:r>
              <a:rPr lang="en-US" dirty="0"/>
              <a:t> </a:t>
            </a:r>
            <a:r>
              <a:rPr lang="en-US" dirty="0" err="1"/>
              <a:t>gaji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gaji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perusahaan-perusahaan</a:t>
            </a:r>
            <a:r>
              <a:rPr lang="en-US" dirty="0"/>
              <a:t> yang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jabatan</a:t>
            </a:r>
            <a:r>
              <a:rPr lang="en-US" dirty="0"/>
              <a:t> yang </a:t>
            </a:r>
            <a:r>
              <a:rPr lang="en-US" dirty="0" err="1"/>
              <a:t>sejenis</a:t>
            </a:r>
            <a:r>
              <a:rPr lang="en-US" dirty="0"/>
              <a:t>.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mengusahakan</a:t>
            </a:r>
            <a:r>
              <a:rPr lang="en-US" dirty="0"/>
              <a:t> </a:t>
            </a:r>
            <a:r>
              <a:rPr lang="en-US" dirty="0" err="1"/>
              <a:t>keadilan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gaji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481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80120"/>
          </a:xfrm>
        </p:spPr>
        <p:txBody>
          <a:bodyPr>
            <a:noAutofit/>
          </a:bodyPr>
          <a:lstStyle/>
          <a:p>
            <a:r>
              <a:rPr lang="en-US" sz="3600" b="1" dirty="0" err="1"/>
              <a:t>Menentukan</a:t>
            </a:r>
            <a:r>
              <a:rPr lang="en-US" sz="3600" b="1" dirty="0"/>
              <a:t> Tingkat </a:t>
            </a:r>
            <a:r>
              <a:rPr lang="en-US" sz="3600" b="1" dirty="0" err="1"/>
              <a:t>Gaji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jabatan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keadilan</a:t>
            </a:r>
            <a:r>
              <a:rPr lang="en-US" dirty="0"/>
              <a:t> internal yang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rangking</a:t>
            </a:r>
            <a:r>
              <a:rPr lang="en-US" dirty="0"/>
              <a:t> </a:t>
            </a:r>
            <a:r>
              <a:rPr lang="en-US" dirty="0" err="1"/>
              <a:t>jabatan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survei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gaji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dipasar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gaji</a:t>
            </a:r>
            <a:r>
              <a:rPr lang="en-US" dirty="0"/>
              <a:t>.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poin</a:t>
            </a:r>
            <a:r>
              <a:rPr lang="en-US" dirty="0"/>
              <a:t>, </a:t>
            </a:r>
            <a:r>
              <a:rPr lang="en-US" dirty="0" err="1"/>
              <a:t>faktor-faktor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poinnya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jabatan-jabatan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pasarnya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survei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. </a:t>
            </a:r>
            <a:r>
              <a:rPr lang="en-US" dirty="0" err="1"/>
              <a:t>Selanjutnya</a:t>
            </a:r>
            <a:r>
              <a:rPr lang="en-US" dirty="0"/>
              <a:t>,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poin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jabatan</a:t>
            </a:r>
            <a:r>
              <a:rPr lang="en-US" dirty="0"/>
              <a:t> (job description, job specification, </a:t>
            </a:r>
            <a:r>
              <a:rPr lang="en-US" dirty="0" err="1"/>
              <a:t>dan</a:t>
            </a:r>
            <a:r>
              <a:rPr lang="en-US" dirty="0"/>
              <a:t> job performance standard),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poinya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79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574</Words>
  <Application>Microsoft Office PowerPoint</Application>
  <PresentationFormat>On-screen Show (4:3)</PresentationFormat>
  <Paragraphs>52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Century Gothic</vt:lpstr>
      <vt:lpstr>Wingdings 2</vt:lpstr>
      <vt:lpstr>Austin</vt:lpstr>
      <vt:lpstr>Keputusan Struktur Gaji </vt:lpstr>
      <vt:lpstr>Kompensasi Karyawan</vt:lpstr>
      <vt:lpstr>Beberapa Konsep Kompensasi</vt:lpstr>
      <vt:lpstr>Dua Tipe Perbandingan Gaji Yang Relevan </vt:lpstr>
      <vt:lpstr>Tujuan Pemberian Imbalan/Kompensasi</vt:lpstr>
      <vt:lpstr>         LANGKAH - LANGKAH DALAM PENENTUAN GAJI </vt:lpstr>
      <vt:lpstr>Evaluasi Jabatan/Tugas </vt:lpstr>
      <vt:lpstr>Melakukan Survei Gaji </vt:lpstr>
      <vt:lpstr>Menentukan Tingkat Gaji </vt:lpstr>
      <vt:lpstr>Faktor Penting Dalam Penentuan Gaji</vt:lpstr>
      <vt:lpstr>METODE PENILAIAN PEKERJAAN </vt:lpstr>
      <vt:lpstr>Tantangan Dalam Penentuan Gaji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fuji haryati</cp:lastModifiedBy>
  <cp:revision>9</cp:revision>
  <dcterms:created xsi:type="dcterms:W3CDTF">2021-06-02T16:52:13Z</dcterms:created>
  <dcterms:modified xsi:type="dcterms:W3CDTF">2022-04-21T03:17:16Z</dcterms:modified>
</cp:coreProperties>
</file>