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81" r:id="rId14"/>
    <p:sldId id="282" r:id="rId15"/>
    <p:sldId id="266" r:id="rId16"/>
    <p:sldId id="267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1D34-BBD8-4B5C-8C7F-21AA0383C53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41A0-E50A-4AD4-9A37-6C1BC3D9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1D34-BBD8-4B5C-8C7F-21AA0383C53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41A0-E50A-4AD4-9A37-6C1BC3D9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1D34-BBD8-4B5C-8C7F-21AA0383C53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41A0-E50A-4AD4-9A37-6C1BC3D9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1D34-BBD8-4B5C-8C7F-21AA0383C53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41A0-E50A-4AD4-9A37-6C1BC3D9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1D34-BBD8-4B5C-8C7F-21AA0383C53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41A0-E50A-4AD4-9A37-6C1BC3D9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1D34-BBD8-4B5C-8C7F-21AA0383C53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41A0-E50A-4AD4-9A37-6C1BC3D9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1D34-BBD8-4B5C-8C7F-21AA0383C53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41A0-E50A-4AD4-9A37-6C1BC3D9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1D34-BBD8-4B5C-8C7F-21AA0383C53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41A0-E50A-4AD4-9A37-6C1BC3D9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1D34-BBD8-4B5C-8C7F-21AA0383C53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41A0-E50A-4AD4-9A37-6C1BC3D9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1D34-BBD8-4B5C-8C7F-21AA0383C53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41A0-E50A-4AD4-9A37-6C1BC3D9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1D34-BBD8-4B5C-8C7F-21AA0383C53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41A0-E50A-4AD4-9A37-6C1BC3D9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71D34-BBD8-4B5C-8C7F-21AA0383C53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741A0-E50A-4AD4-9A37-6C1BC3D932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8B270-4261-4D5D-B2D2-A52F776C3551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11188" y="476250"/>
            <a:ext cx="7921625" cy="584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latin typeface="Arial" charset="0"/>
                <a:cs typeface="Arial" charset="0"/>
              </a:rPr>
              <a:t>Zona</a:t>
            </a:r>
            <a:r>
              <a:rPr lang="en-US" sz="3200" b="1" dirty="0"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latin typeface="Arial" charset="0"/>
                <a:cs typeface="Arial" charset="0"/>
              </a:rPr>
              <a:t>Interaksi</a:t>
            </a:r>
            <a:r>
              <a:rPr lang="en-US" sz="3200" b="1" dirty="0">
                <a:latin typeface="Arial" charset="0"/>
                <a:cs typeface="Arial" charset="0"/>
              </a:rPr>
              <a:t> Kota-</a:t>
            </a:r>
            <a:r>
              <a:rPr lang="en-US" sz="3200" b="1" dirty="0" err="1">
                <a:latin typeface="Arial" charset="0"/>
                <a:cs typeface="Arial" charset="0"/>
              </a:rPr>
              <a:t>Desa</a:t>
            </a:r>
            <a:endParaRPr lang="en-US" sz="32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dirty="0" err="1">
                <a:latin typeface="Arial" charset="0"/>
                <a:cs typeface="Arial" charset="0"/>
              </a:rPr>
              <a:t>Menurut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Bintarto</a:t>
            </a:r>
            <a:r>
              <a:rPr lang="en-US" dirty="0">
                <a:latin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cs typeface="Arial" charset="0"/>
              </a:rPr>
              <a:t>zona-zona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interaksi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antara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wilayah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perkotaan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perdesaan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membentuk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pola-pola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konsentrik</a:t>
            </a:r>
            <a:r>
              <a:rPr lang="en-US" dirty="0">
                <a:latin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cs typeface="Arial" charset="0"/>
              </a:rPr>
              <a:t>yaitu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sebagai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berikut</a:t>
            </a:r>
            <a:r>
              <a:rPr lang="en-US" dirty="0">
                <a:latin typeface="Arial" charset="0"/>
                <a:cs typeface="Arial" charset="0"/>
              </a:rPr>
              <a:t>:</a:t>
            </a:r>
          </a:p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b="1" dirty="0">
                <a:latin typeface="Arial" charset="0"/>
                <a:cs typeface="Arial" charset="0"/>
              </a:rPr>
              <a:t>Rural (</a:t>
            </a:r>
            <a:r>
              <a:rPr lang="en-US" b="1" dirty="0" err="1">
                <a:latin typeface="Arial" charset="0"/>
                <a:cs typeface="Arial" charset="0"/>
              </a:rPr>
              <a:t>daerah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cs typeface="Arial" charset="0"/>
              </a:rPr>
              <a:t>perdesaan</a:t>
            </a:r>
            <a:r>
              <a:rPr lang="en-US" b="1" dirty="0">
                <a:latin typeface="Arial" charset="0"/>
                <a:cs typeface="Arial" charset="0"/>
              </a:rPr>
              <a:t>)</a:t>
            </a:r>
            <a:r>
              <a:rPr lang="en-US" dirty="0">
                <a:latin typeface="Arial" charset="0"/>
                <a:cs typeface="Arial" charset="0"/>
              </a:rPr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b="1" dirty="0">
                <a:latin typeface="Arial" charset="0"/>
                <a:cs typeface="Arial" charset="0"/>
              </a:rPr>
              <a:t>Rural urban fringe (</a:t>
            </a:r>
            <a:r>
              <a:rPr lang="en-US" b="1" dirty="0" err="1">
                <a:latin typeface="Arial" charset="0"/>
                <a:cs typeface="Arial" charset="0"/>
              </a:rPr>
              <a:t>jalur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cs typeface="Arial" charset="0"/>
              </a:rPr>
              <a:t>batas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cs typeface="Arial" charset="0"/>
              </a:rPr>
              <a:t>desa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cs typeface="Arial" charset="0"/>
              </a:rPr>
              <a:t>dan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cs typeface="Arial" charset="0"/>
              </a:rPr>
              <a:t>kota</a:t>
            </a:r>
            <a:r>
              <a:rPr lang="en-US" b="1" dirty="0">
                <a:latin typeface="Arial" charset="0"/>
                <a:cs typeface="Arial" charset="0"/>
              </a:rPr>
              <a:t>),</a:t>
            </a:r>
            <a:r>
              <a:rPr lang="en-US" dirty="0">
                <a:latin typeface="Arial" charset="0"/>
                <a:cs typeface="Arial" charset="0"/>
              </a:rPr>
              <a:t> </a:t>
            </a:r>
            <a:r>
              <a:rPr lang="en-US" dirty="0" err="1">
                <a:latin typeface="Arial" charset="0"/>
                <a:cs typeface="Arial" charset="0"/>
              </a:rPr>
              <a:t>adalah</a:t>
            </a:r>
            <a:r>
              <a:rPr lang="en-US" dirty="0">
                <a:latin typeface="Arial" charset="0"/>
                <a:cs typeface="Arial" charset="0"/>
              </a:rPr>
              <a:t> </a:t>
            </a:r>
            <a:r>
              <a:rPr lang="en-US" dirty="0" err="1">
                <a:latin typeface="Arial" charset="0"/>
                <a:cs typeface="Arial" charset="0"/>
              </a:rPr>
              <a:t>suatu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wilayah</a:t>
            </a:r>
            <a:r>
              <a:rPr lang="en-US" dirty="0">
                <a:latin typeface="Arial" charset="0"/>
                <a:cs typeface="Arial" charset="0"/>
              </a:rPr>
              <a:t> yang </a:t>
            </a:r>
            <a:r>
              <a:rPr lang="en-US" dirty="0" err="1">
                <a:latin typeface="Arial" charset="0"/>
                <a:cs typeface="Arial" charset="0"/>
              </a:rPr>
              <a:t>terletak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antara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kota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desa</a:t>
            </a:r>
            <a:r>
              <a:rPr lang="en-US" dirty="0">
                <a:latin typeface="Arial" charset="0"/>
                <a:cs typeface="Arial" charset="0"/>
              </a:rPr>
              <a:t> yang </a:t>
            </a:r>
            <a:r>
              <a:rPr lang="en-US" dirty="0" err="1">
                <a:latin typeface="Arial" charset="0"/>
                <a:cs typeface="Arial" charset="0"/>
              </a:rPr>
              <a:t>ditandai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dengan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pola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penggunaan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lahan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campuran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antara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sektor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pertanian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nonpertanian</a:t>
            </a:r>
            <a:r>
              <a:rPr lang="en-US" dirty="0">
                <a:latin typeface="Arial" charset="0"/>
                <a:cs typeface="Arial" charset="0"/>
              </a:rPr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b="1" dirty="0">
                <a:latin typeface="Arial" charset="0"/>
                <a:cs typeface="Arial" charset="0"/>
              </a:rPr>
              <a:t>Urban fringe (</a:t>
            </a:r>
            <a:r>
              <a:rPr lang="en-US" b="1" dirty="0" err="1">
                <a:latin typeface="Arial" charset="0"/>
                <a:cs typeface="Arial" charset="0"/>
              </a:rPr>
              <a:t>jalur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cs typeface="Arial" charset="0"/>
              </a:rPr>
              <a:t>tepi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cs typeface="Arial" charset="0"/>
              </a:rPr>
              <a:t>daerah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cs typeface="Arial" charset="0"/>
              </a:rPr>
              <a:t>perkotaan</a:t>
            </a:r>
            <a:r>
              <a:rPr lang="en-US" b="1" dirty="0">
                <a:latin typeface="Arial" charset="0"/>
                <a:cs typeface="Arial" charset="0"/>
              </a:rPr>
              <a:t> paling </a:t>
            </a:r>
            <a:r>
              <a:rPr lang="en-US" b="1" dirty="0" err="1">
                <a:latin typeface="Arial" charset="0"/>
                <a:cs typeface="Arial" charset="0"/>
              </a:rPr>
              <a:t>luar</a:t>
            </a:r>
            <a:r>
              <a:rPr lang="en-US" b="1" dirty="0">
                <a:latin typeface="Arial" charset="0"/>
                <a:cs typeface="Arial" charset="0"/>
              </a:rPr>
              <a:t>)</a:t>
            </a:r>
            <a:r>
              <a:rPr lang="en-US" dirty="0">
                <a:latin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cs typeface="Arial" charset="0"/>
              </a:rPr>
              <a:t>adalah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semua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batas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wilayah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terluar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suatu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kota</a:t>
            </a:r>
            <a:r>
              <a:rPr lang="en-US" dirty="0">
                <a:latin typeface="Arial" charset="0"/>
                <a:cs typeface="Arial" charset="0"/>
              </a:rPr>
              <a:t>. Wilayah </a:t>
            </a:r>
            <a:r>
              <a:rPr lang="en-US" dirty="0" err="1">
                <a:latin typeface="Arial" charset="0"/>
                <a:cs typeface="Arial" charset="0"/>
              </a:rPr>
              <a:t>ini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ditandai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dengan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sifat-sifatnya</a:t>
            </a:r>
            <a:r>
              <a:rPr lang="en-US" dirty="0">
                <a:latin typeface="Arial" charset="0"/>
                <a:cs typeface="Arial" charset="0"/>
              </a:rPr>
              <a:t> yang </a:t>
            </a:r>
            <a:r>
              <a:rPr lang="en-US" dirty="0" err="1">
                <a:latin typeface="Arial" charset="0"/>
                <a:cs typeface="Arial" charset="0"/>
              </a:rPr>
              <a:t>mirip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dengan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wilayah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kota</a:t>
            </a:r>
            <a:r>
              <a:rPr lang="en-US" dirty="0">
                <a:latin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cs typeface="Arial" charset="0"/>
              </a:rPr>
              <a:t>kecuali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dengan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wilayah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pusat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kota</a:t>
            </a:r>
            <a:r>
              <a:rPr lang="en-US" dirty="0">
                <a:latin typeface="Arial" charset="0"/>
                <a:cs typeface="Arial" charset="0"/>
              </a:rPr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b="1" dirty="0">
                <a:latin typeface="Arial" charset="0"/>
                <a:cs typeface="Arial" charset="0"/>
              </a:rPr>
              <a:t>Suburban fringe (</a:t>
            </a:r>
            <a:r>
              <a:rPr lang="en-US" b="1" dirty="0" err="1">
                <a:latin typeface="Arial" charset="0"/>
                <a:cs typeface="Arial" charset="0"/>
              </a:rPr>
              <a:t>jalur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cs typeface="Arial" charset="0"/>
              </a:rPr>
              <a:t>tepi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cs typeface="Arial" charset="0"/>
              </a:rPr>
              <a:t>subdaerah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cs typeface="Arial" charset="0"/>
              </a:rPr>
              <a:t>perkotaan</a:t>
            </a:r>
            <a:r>
              <a:rPr lang="en-US" b="1" dirty="0">
                <a:latin typeface="Arial" charset="0"/>
                <a:cs typeface="Arial" charset="0"/>
              </a:rPr>
              <a:t>)</a:t>
            </a:r>
            <a:r>
              <a:rPr lang="en-US" dirty="0">
                <a:latin typeface="Arial" charset="0"/>
                <a:cs typeface="Arial" charset="0"/>
              </a:rPr>
              <a:t>, </a:t>
            </a:r>
            <a:r>
              <a:rPr lang="en-US" dirty="0" err="1">
                <a:latin typeface="Arial" charset="0"/>
                <a:cs typeface="Arial" charset="0"/>
              </a:rPr>
              <a:t>adalah</a:t>
            </a:r>
            <a:r>
              <a:rPr lang="en-US" dirty="0">
                <a:latin typeface="Arial" charset="0"/>
                <a:cs typeface="Arial" charset="0"/>
              </a:rPr>
              <a:t> </a:t>
            </a:r>
            <a:r>
              <a:rPr lang="en-US" dirty="0" err="1">
                <a:latin typeface="Arial" charset="0"/>
                <a:cs typeface="Arial" charset="0"/>
              </a:rPr>
              <a:t>suatu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wilayah</a:t>
            </a:r>
            <a:r>
              <a:rPr lang="en-US" dirty="0">
                <a:latin typeface="Arial" charset="0"/>
                <a:cs typeface="Arial" charset="0"/>
              </a:rPr>
              <a:t> yang </a:t>
            </a:r>
            <a:r>
              <a:rPr lang="en-US" dirty="0" err="1">
                <a:latin typeface="Arial" charset="0"/>
                <a:cs typeface="Arial" charset="0"/>
              </a:rPr>
              <a:t>melingkari</a:t>
            </a:r>
            <a:r>
              <a:rPr lang="en-US" dirty="0">
                <a:latin typeface="Arial" charset="0"/>
                <a:cs typeface="Arial" charset="0"/>
              </a:rPr>
              <a:t> sub-urban, </a:t>
            </a:r>
            <a:r>
              <a:rPr lang="en-US" dirty="0" err="1">
                <a:latin typeface="Arial" charset="0"/>
                <a:cs typeface="Arial" charset="0"/>
              </a:rPr>
              <a:t>atau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peralihan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antara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kota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desa</a:t>
            </a:r>
            <a:r>
              <a:rPr lang="en-US" dirty="0">
                <a:latin typeface="Arial" charset="0"/>
                <a:cs typeface="Arial" charset="0"/>
              </a:rPr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b="1" dirty="0">
                <a:latin typeface="Arial" charset="0"/>
                <a:cs typeface="Arial" charset="0"/>
              </a:rPr>
              <a:t>Suburban (sub </a:t>
            </a:r>
            <a:r>
              <a:rPr lang="en-US" b="1" dirty="0" err="1">
                <a:latin typeface="Arial" charset="0"/>
                <a:cs typeface="Arial" charset="0"/>
              </a:rPr>
              <a:t>daerah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cs typeface="Arial" charset="0"/>
              </a:rPr>
              <a:t>perkotaan</a:t>
            </a:r>
            <a:r>
              <a:rPr lang="en-US" b="1" dirty="0">
                <a:latin typeface="Arial" charset="0"/>
                <a:cs typeface="Arial" charset="0"/>
              </a:rPr>
              <a:t>),</a:t>
            </a:r>
            <a:r>
              <a:rPr lang="en-US" dirty="0">
                <a:latin typeface="Arial" charset="0"/>
                <a:cs typeface="Arial" charset="0"/>
              </a:rPr>
              <a:t> </a:t>
            </a:r>
            <a:r>
              <a:rPr lang="en-US" dirty="0" err="1">
                <a:latin typeface="Arial" charset="0"/>
                <a:cs typeface="Arial" charset="0"/>
              </a:rPr>
              <a:t>adalah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suatu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wilayah</a:t>
            </a:r>
            <a:r>
              <a:rPr lang="en-US" dirty="0">
                <a:latin typeface="Arial" charset="0"/>
                <a:cs typeface="Arial" charset="0"/>
              </a:rPr>
              <a:t> yang </a:t>
            </a:r>
            <a:r>
              <a:rPr lang="en-US" dirty="0" err="1">
                <a:latin typeface="Arial" charset="0"/>
                <a:cs typeface="Arial" charset="0"/>
              </a:rPr>
              <a:t>lokasinya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berdekatan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dengan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pusat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kota</a:t>
            </a:r>
            <a:r>
              <a:rPr lang="en-US" dirty="0">
                <a:latin typeface="Arial" charset="0"/>
                <a:cs typeface="Arial" charset="0"/>
              </a:rPr>
              <a:t>. Wilayah </a:t>
            </a:r>
            <a:r>
              <a:rPr lang="en-US" dirty="0" err="1">
                <a:latin typeface="Arial" charset="0"/>
                <a:cs typeface="Arial" charset="0"/>
              </a:rPr>
              <a:t>ini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merupakan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tempat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tinggal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para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penglaju</a:t>
            </a:r>
            <a:r>
              <a:rPr lang="en-US" dirty="0">
                <a:latin typeface="Arial" charset="0"/>
                <a:cs typeface="Arial" charset="0"/>
              </a:rPr>
              <a:t> (</a:t>
            </a:r>
            <a:r>
              <a:rPr lang="en-US" dirty="0" err="1">
                <a:latin typeface="Arial" charset="0"/>
                <a:cs typeface="Arial" charset="0"/>
              </a:rPr>
              <a:t>penduduk</a:t>
            </a:r>
            <a:r>
              <a:rPr lang="en-US" dirty="0">
                <a:latin typeface="Arial" charset="0"/>
                <a:cs typeface="Arial" charset="0"/>
              </a:rPr>
              <a:t> yang </a:t>
            </a:r>
            <a:r>
              <a:rPr lang="en-US" dirty="0" err="1">
                <a:latin typeface="Arial" charset="0"/>
                <a:cs typeface="Arial" charset="0"/>
              </a:rPr>
              <a:t>melakukan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mobilitas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harian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ke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kota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untuk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bekerja</a:t>
            </a:r>
            <a:r>
              <a:rPr lang="en-US" dirty="0">
                <a:latin typeface="Arial" charset="0"/>
                <a:cs typeface="Arial" charset="0"/>
              </a:rPr>
              <a:t>).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b="1" dirty="0">
                <a:latin typeface="Arial" charset="0"/>
                <a:cs typeface="Arial" charset="0"/>
              </a:rPr>
              <a:t>City</a:t>
            </a:r>
            <a:r>
              <a:rPr lang="en-US" dirty="0">
                <a:latin typeface="Arial" charset="0"/>
                <a:cs typeface="Arial" charset="0"/>
              </a:rPr>
              <a:t> </a:t>
            </a:r>
            <a:r>
              <a:rPr lang="en-US" dirty="0" err="1">
                <a:latin typeface="Arial" charset="0"/>
                <a:cs typeface="Arial" charset="0"/>
              </a:rPr>
              <a:t>diartikan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sebagai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pusat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kota</a:t>
            </a:r>
            <a:r>
              <a:rPr lang="en-US" dirty="0">
                <a:latin typeface="Arial" charset="0"/>
                <a:cs typeface="Arial" charset="0"/>
              </a:rPr>
              <a:t>.</a:t>
            </a:r>
          </a:p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/>
              <a:t>spasial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, </a:t>
            </a:r>
            <a:r>
              <a:rPr lang="en-US" dirty="0" err="1"/>
              <a:t>barang</a:t>
            </a:r>
            <a:r>
              <a:rPr lang="en-US" dirty="0"/>
              <a:t>,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, </a:t>
            </a:r>
            <a:r>
              <a:rPr lang="en-US" dirty="0" err="1"/>
              <a:t>pengetahuan</a:t>
            </a:r>
            <a:r>
              <a:rPr lang="en-US" dirty="0"/>
              <a:t>,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limbah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sektoral</a:t>
            </a:r>
            <a:r>
              <a:rPr lang="en-US" dirty="0" smtClean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pertanian</a:t>
            </a:r>
            <a:r>
              <a:rPr lang="en-US" dirty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perkotaan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pinggiran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barang-barang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manufaktur</a:t>
            </a:r>
            <a:r>
              <a:rPr lang="en-US" dirty="0"/>
              <a:t> </a:t>
            </a:r>
            <a:r>
              <a:rPr lang="en-US" dirty="0" err="1"/>
              <a:t>perkotaan</a:t>
            </a:r>
            <a:r>
              <a:rPr lang="en-US" dirty="0"/>
              <a:t>, </a:t>
            </a:r>
            <a:r>
              <a:rPr lang="en-US" dirty="0" err="1"/>
              <a:t>daerah-daerah</a:t>
            </a:r>
            <a:r>
              <a:rPr lang="en-US" dirty="0"/>
              <a:t> yang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 smtClean="0"/>
              <a:t>perdesaan</a:t>
            </a:r>
            <a:r>
              <a:rPr lang="en-US" dirty="0" smtClean="0"/>
              <a:t>.</a:t>
            </a:r>
          </a:p>
          <a:p>
            <a:r>
              <a:rPr lang="en-US" dirty="0" err="1"/>
              <a:t>Meningkatnya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modal, </a:t>
            </a:r>
            <a:r>
              <a:rPr lang="en-US" dirty="0" err="1"/>
              <a:t>revolusi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yang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terdesentralisasi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 smtClean="0"/>
              <a:t>perdesaan-perkotaan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semacam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Desa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Desa</a:t>
            </a:r>
            <a:r>
              <a:rPr lang="en-US" b="1" dirty="0" smtClean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pemukiman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komunitas</a:t>
            </a:r>
            <a:r>
              <a:rPr lang="en-US" b="1" dirty="0"/>
              <a:t> </a:t>
            </a:r>
            <a:r>
              <a:rPr lang="en-US" b="1" dirty="0" err="1"/>
              <a:t>manusia</a:t>
            </a:r>
            <a:r>
              <a:rPr lang="en-US" b="1" dirty="0"/>
              <a:t> yang </a:t>
            </a:r>
            <a:r>
              <a:rPr lang="en-US" b="1" dirty="0" err="1"/>
              <a:t>berkelompok</a:t>
            </a:r>
            <a:r>
              <a:rPr lang="en-US" b="1" dirty="0"/>
              <a:t>,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besar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sebuah</a:t>
            </a:r>
            <a:r>
              <a:rPr lang="en-US" b="1" dirty="0"/>
              <a:t> </a:t>
            </a:r>
            <a:r>
              <a:rPr lang="en-US" b="1" dirty="0" err="1"/>
              <a:t>dusun</a:t>
            </a:r>
            <a:r>
              <a:rPr lang="en-US" b="1" dirty="0"/>
              <a:t> </a:t>
            </a:r>
            <a:r>
              <a:rPr lang="en-US" b="1" dirty="0" err="1"/>
              <a:t>tetapi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kecil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sebuah</a:t>
            </a:r>
            <a:r>
              <a:rPr lang="en-US" b="1" dirty="0"/>
              <a:t> </a:t>
            </a:r>
            <a:r>
              <a:rPr lang="en-US" b="1" dirty="0" err="1"/>
              <a:t>kota</a:t>
            </a:r>
            <a:r>
              <a:rPr lang="en-US" b="1" dirty="0"/>
              <a:t>,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populasi</a:t>
            </a:r>
            <a:r>
              <a:rPr lang="en-US" b="1" dirty="0"/>
              <a:t> </a:t>
            </a:r>
            <a:r>
              <a:rPr lang="en-US" b="1" dirty="0" err="1"/>
              <a:t>mulai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beberapa</a:t>
            </a:r>
            <a:r>
              <a:rPr lang="en-US" b="1" dirty="0"/>
              <a:t> </a:t>
            </a:r>
            <a:r>
              <a:rPr lang="en-US" b="1" dirty="0" err="1"/>
              <a:t>ratus</a:t>
            </a:r>
            <a:r>
              <a:rPr lang="en-US" b="1" dirty="0"/>
              <a:t> </a:t>
            </a:r>
            <a:r>
              <a:rPr lang="en-US" b="1" dirty="0" err="1"/>
              <a:t>hingga</a:t>
            </a:r>
            <a:r>
              <a:rPr lang="en-US" b="1" dirty="0"/>
              <a:t> </a:t>
            </a:r>
            <a:r>
              <a:rPr lang="en-US" b="1" dirty="0" err="1"/>
              <a:t>beberapa</a:t>
            </a:r>
            <a:r>
              <a:rPr lang="en-US" b="1" dirty="0"/>
              <a:t> </a:t>
            </a:r>
            <a:r>
              <a:rPr lang="en-US" b="1" dirty="0" err="1"/>
              <a:t>ribu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Desa</a:t>
            </a:r>
            <a:r>
              <a:rPr lang="en-US" b="1" dirty="0" smtClean="0"/>
              <a:t> </a:t>
            </a:r>
            <a:r>
              <a:rPr lang="en-US" b="1" dirty="0" err="1" smtClean="0"/>
              <a:t>adalah</a:t>
            </a:r>
            <a:r>
              <a:rPr lang="en-US" b="1" dirty="0" smtClean="0"/>
              <a:t> unit </a:t>
            </a:r>
            <a:r>
              <a:rPr lang="en-US" b="1" dirty="0" err="1"/>
              <a:t>dasar</a:t>
            </a:r>
            <a:r>
              <a:rPr lang="en-US" b="1" dirty="0"/>
              <a:t> </a:t>
            </a:r>
            <a:r>
              <a:rPr lang="en-US" b="1" dirty="0" err="1"/>
              <a:t>produksi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ekonomi</a:t>
            </a:r>
            <a:r>
              <a:rPr lang="en-US" b="1" dirty="0"/>
              <a:t> </a:t>
            </a:r>
            <a:r>
              <a:rPr lang="en-US" b="1" dirty="0" err="1" smtClean="0"/>
              <a:t>nasional</a:t>
            </a:r>
            <a:r>
              <a:rPr lang="en-US" b="1" dirty="0" smtClean="0"/>
              <a:t>. </a:t>
            </a:r>
          </a:p>
          <a:p>
            <a:r>
              <a:rPr lang="en-US" b="1" dirty="0" err="1" smtClean="0"/>
              <a:t>Desa</a:t>
            </a:r>
            <a:r>
              <a:rPr lang="en-US" b="1" dirty="0" smtClean="0"/>
              <a:t> </a:t>
            </a:r>
            <a:r>
              <a:rPr lang="en-US" b="1" dirty="0" err="1"/>
              <a:t>berarti</a:t>
            </a:r>
            <a:r>
              <a:rPr lang="en-US" b="1" dirty="0"/>
              <a:t> </a:t>
            </a:r>
            <a:r>
              <a:rPr lang="en-US" b="1" dirty="0" err="1"/>
              <a:t>keberadaan</a:t>
            </a:r>
            <a:r>
              <a:rPr lang="en-US" b="1" dirty="0"/>
              <a:t> basis </a:t>
            </a:r>
            <a:r>
              <a:rPr lang="en-US" b="1" dirty="0" err="1"/>
              <a:t>kelangsungan</a:t>
            </a:r>
            <a:r>
              <a:rPr lang="en-US" b="1" dirty="0"/>
              <a:t> </a:t>
            </a:r>
            <a:r>
              <a:rPr lang="en-US" b="1" dirty="0" err="1"/>
              <a:t>hidup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memberikan</a:t>
            </a:r>
            <a:r>
              <a:rPr lang="en-US" b="1" dirty="0"/>
              <a:t> </a:t>
            </a:r>
            <a:r>
              <a:rPr lang="en-US" b="1" dirty="0" err="1"/>
              <a:t>kemandirian</a:t>
            </a:r>
            <a:r>
              <a:rPr lang="en-US" b="1" dirty="0"/>
              <a:t> </a:t>
            </a:r>
            <a:r>
              <a:rPr lang="en-US" b="1" dirty="0" err="1"/>
              <a:t>ekonomi</a:t>
            </a:r>
            <a:r>
              <a:rPr lang="en-US" b="1" dirty="0"/>
              <a:t> </a:t>
            </a:r>
            <a:r>
              <a:rPr lang="en-US" b="1" dirty="0" err="1" smtClean="0"/>
              <a:t>negara</a:t>
            </a:r>
            <a:r>
              <a:rPr lang="en-US" b="1" dirty="0" smtClean="0"/>
              <a:t>.</a:t>
            </a:r>
          </a:p>
          <a:p>
            <a:r>
              <a:rPr lang="en-US" b="1" dirty="0"/>
              <a:t>Pembangunan </a:t>
            </a:r>
            <a:r>
              <a:rPr lang="en-US" b="1" dirty="0" err="1" smtClean="0"/>
              <a:t>berarti</a:t>
            </a:r>
            <a:r>
              <a:rPr lang="en-US" b="1" dirty="0" smtClean="0"/>
              <a:t> </a:t>
            </a:r>
            <a:r>
              <a:rPr lang="en-US" b="1" dirty="0" err="1"/>
              <a:t>proses</a:t>
            </a:r>
            <a:r>
              <a:rPr lang="en-US" b="1" dirty="0"/>
              <a:t> </a:t>
            </a:r>
            <a:r>
              <a:rPr lang="en-US" b="1" dirty="0" err="1"/>
              <a:t>meningkatkan</a:t>
            </a:r>
            <a:r>
              <a:rPr lang="en-US" b="1" dirty="0"/>
              <a:t> </a:t>
            </a:r>
            <a:r>
              <a:rPr lang="en-US" b="1" dirty="0" err="1"/>
              <a:t>kualitas</a:t>
            </a:r>
            <a:r>
              <a:rPr lang="en-US" b="1" dirty="0"/>
              <a:t> </a:t>
            </a:r>
            <a:r>
              <a:rPr lang="en-US" b="1" dirty="0" err="1"/>
              <a:t>hidup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kota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desa</a:t>
            </a:r>
            <a:r>
              <a:rPr lang="en-US" b="1" dirty="0"/>
              <a:t>. </a:t>
            </a:r>
            <a:r>
              <a:rPr lang="en-US" b="1" dirty="0" err="1" smtClean="0"/>
              <a:t>Jadi</a:t>
            </a:r>
            <a:r>
              <a:rPr lang="en-US" b="1" dirty="0" smtClean="0"/>
              <a:t>, </a:t>
            </a:r>
            <a:r>
              <a:rPr lang="en-US" b="1" dirty="0" err="1"/>
              <a:t>studi</a:t>
            </a:r>
            <a:r>
              <a:rPr lang="en-US" b="1" dirty="0"/>
              <a:t> </a:t>
            </a:r>
            <a:r>
              <a:rPr lang="en-US" b="1" dirty="0" err="1"/>
              <a:t>desa</a:t>
            </a:r>
            <a:r>
              <a:rPr lang="en-US" b="1" dirty="0"/>
              <a:t> </a:t>
            </a:r>
            <a:r>
              <a:rPr lang="en-US" b="1" dirty="0" err="1"/>
              <a:t>memainkan</a:t>
            </a:r>
            <a:r>
              <a:rPr lang="en-US" b="1" dirty="0"/>
              <a:t> </a:t>
            </a:r>
            <a:r>
              <a:rPr lang="en-US" b="1" dirty="0" err="1"/>
              <a:t>peran</a:t>
            </a:r>
            <a:r>
              <a:rPr lang="en-US" b="1" dirty="0"/>
              <a:t> </a:t>
            </a:r>
            <a:r>
              <a:rPr lang="en-US" b="1" dirty="0" err="1"/>
              <a:t>penting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 smtClean="0"/>
              <a:t>Sosiologi</a:t>
            </a:r>
            <a:r>
              <a:rPr lang="en-US" b="1" dirty="0" smtClean="0"/>
              <a:t> </a:t>
            </a:r>
            <a:r>
              <a:rPr lang="en-US" b="1" dirty="0" err="1" smtClean="0"/>
              <a:t>Perdesaan</a:t>
            </a:r>
            <a:r>
              <a:rPr lang="en-US" b="1" dirty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Gambaran</a:t>
            </a:r>
            <a:r>
              <a:rPr lang="en-US" b="1" dirty="0" smtClean="0"/>
              <a:t> </a:t>
            </a:r>
            <a:r>
              <a:rPr lang="en-US" b="1" dirty="0" err="1" smtClean="0"/>
              <a:t>Desa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/>
              <a:t>Isolation and </a:t>
            </a:r>
            <a:r>
              <a:rPr lang="en-US" b="1" i="1" dirty="0" smtClean="0"/>
              <a:t>self-</a:t>
            </a:r>
            <a:r>
              <a:rPr lang="en-US" b="1" i="1" dirty="0" err="1" smtClean="0"/>
              <a:t>sufficency</a:t>
            </a:r>
            <a:r>
              <a:rPr lang="en-US" dirty="0" smtClean="0"/>
              <a:t>;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terpenuhi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 smtClean="0"/>
              <a:t>.</a:t>
            </a:r>
            <a:endParaRPr lang="en-US" b="1" dirty="0" smtClean="0"/>
          </a:p>
          <a:p>
            <a:r>
              <a:rPr lang="en-US" b="1" i="1" dirty="0"/>
              <a:t>Peace and </a:t>
            </a:r>
            <a:r>
              <a:rPr lang="en-US" b="1" i="1" dirty="0" smtClean="0"/>
              <a:t>Simplicity</a:t>
            </a:r>
            <a:r>
              <a:rPr lang="en-US" dirty="0" smtClean="0"/>
              <a:t>;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kebisingan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kerumitan</a:t>
            </a:r>
            <a:r>
              <a:rPr lang="en-US" dirty="0" smtClean="0"/>
              <a:t>.</a:t>
            </a:r>
            <a:endParaRPr lang="en-US" b="1" dirty="0" smtClean="0"/>
          </a:p>
          <a:p>
            <a:r>
              <a:rPr lang="en-US" b="1" i="1" dirty="0" smtClean="0"/>
              <a:t>Conservatism</a:t>
            </a:r>
            <a:r>
              <a:rPr lang="en-US" i="1" dirty="0"/>
              <a:t> </a:t>
            </a:r>
            <a:r>
              <a:rPr lang="en-US" dirty="0"/>
              <a:t>; </a:t>
            </a:r>
            <a:r>
              <a:rPr lang="en-US" dirty="0" err="1"/>
              <a:t>penduduk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terikat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tradisi</a:t>
            </a:r>
            <a:r>
              <a:rPr lang="en-US" dirty="0"/>
              <a:t> lama</a:t>
            </a:r>
            <a:r>
              <a:rPr lang="en-US" dirty="0" smtClean="0"/>
              <a:t>.</a:t>
            </a:r>
            <a:endParaRPr lang="en-US" b="1" dirty="0" smtClean="0"/>
          </a:p>
          <a:p>
            <a:r>
              <a:rPr lang="en-US" b="1" i="1" dirty="0"/>
              <a:t>Poverty and </a:t>
            </a:r>
            <a:r>
              <a:rPr lang="en-US" b="1" i="1" dirty="0" smtClean="0"/>
              <a:t>illiteracy</a:t>
            </a:r>
            <a:r>
              <a:rPr lang="en-US" dirty="0" smtClean="0"/>
              <a:t>;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miskin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 smtClean="0"/>
              <a:t>.</a:t>
            </a:r>
            <a:endParaRPr lang="en-US" b="1" dirty="0" smtClean="0"/>
          </a:p>
          <a:p>
            <a:r>
              <a:rPr lang="en-US" b="1" i="1" dirty="0"/>
              <a:t>Local </a:t>
            </a:r>
            <a:r>
              <a:rPr lang="en-US" b="1" i="1" dirty="0" smtClean="0"/>
              <a:t>Self-government</a:t>
            </a:r>
            <a:r>
              <a:rPr lang="en-US" dirty="0" smtClean="0"/>
              <a:t>;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.</a:t>
            </a:r>
            <a:endParaRPr lang="en-US" dirty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Snap ITC" pitchFamily="82" charset="0"/>
              </a:rPr>
              <a:t>Karakteristik</a:t>
            </a:r>
            <a:r>
              <a:rPr lang="en-US" sz="3200" dirty="0" smtClean="0">
                <a:latin typeface="Snap ITC" pitchFamily="82" charset="0"/>
              </a:rPr>
              <a:t> </a:t>
            </a:r>
            <a:r>
              <a:rPr lang="en-US" sz="3200" dirty="0" err="1" smtClean="0">
                <a:latin typeface="Snap ITC" pitchFamily="82" charset="0"/>
              </a:rPr>
              <a:t>dan</a:t>
            </a:r>
            <a:r>
              <a:rPr lang="en-US" sz="3200" dirty="0" smtClean="0">
                <a:latin typeface="Snap ITC" pitchFamily="82" charset="0"/>
              </a:rPr>
              <a:t> </a:t>
            </a:r>
            <a:r>
              <a:rPr lang="en-US" sz="3200" dirty="0" err="1" smtClean="0">
                <a:latin typeface="Snap ITC" pitchFamily="82" charset="0"/>
              </a:rPr>
              <a:t>Tipologi</a:t>
            </a:r>
            <a:r>
              <a:rPr lang="en-US" sz="3200" dirty="0" smtClean="0">
                <a:latin typeface="Snap ITC" pitchFamily="82" charset="0"/>
              </a:rPr>
              <a:t> </a:t>
            </a:r>
            <a:br>
              <a:rPr lang="en-US" sz="3200" dirty="0" smtClean="0">
                <a:latin typeface="Snap ITC" pitchFamily="82" charset="0"/>
              </a:rPr>
            </a:br>
            <a:r>
              <a:rPr lang="en-US" sz="3200" dirty="0" err="1" smtClean="0">
                <a:latin typeface="Snap ITC" pitchFamily="82" charset="0"/>
              </a:rPr>
              <a:t>Masyarakat</a:t>
            </a:r>
            <a:r>
              <a:rPr lang="en-US" sz="3200" dirty="0" smtClean="0">
                <a:latin typeface="Snap ITC" pitchFamily="82" charset="0"/>
              </a:rPr>
              <a:t> </a:t>
            </a:r>
            <a:r>
              <a:rPr lang="en-US" sz="3200" dirty="0" err="1" smtClean="0">
                <a:latin typeface="Snap ITC" pitchFamily="82" charset="0"/>
              </a:rPr>
              <a:t>Pedesaan</a:t>
            </a:r>
            <a:endParaRPr lang="en-US" sz="3200" dirty="0" smtClean="0">
              <a:latin typeface="Snap ITC" pitchFamily="82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90550" eaLnBrk="1" hangingPunct="1">
              <a:lnSpc>
                <a:spcPct val="90000"/>
              </a:lnSpc>
            </a:pPr>
            <a:r>
              <a:rPr lang="en-US" sz="2400" i="1" dirty="0" smtClean="0"/>
              <a:t>Mutual distrust interpersonal relations</a:t>
            </a:r>
            <a:r>
              <a:rPr lang="en-US" sz="2400" dirty="0" smtClean="0"/>
              <a:t>,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rasa </a:t>
            </a:r>
            <a:r>
              <a:rPr lang="en-US" sz="2400" dirty="0" err="1" smtClean="0"/>
              <a:t>ketidakpercayaan</a:t>
            </a:r>
            <a:r>
              <a:rPr lang="en-US" sz="2400" dirty="0" smtClean="0"/>
              <a:t> </a:t>
            </a:r>
            <a:r>
              <a:rPr lang="en-US" sz="2400" dirty="0" err="1" smtClean="0"/>
              <a:t>timbal</a:t>
            </a:r>
            <a:r>
              <a:rPr lang="en-US" sz="2400" dirty="0" smtClean="0"/>
              <a:t> </a:t>
            </a:r>
            <a:r>
              <a:rPr lang="en-US" sz="2400" dirty="0" err="1" smtClean="0"/>
              <a:t>balik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petani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yang lain.</a:t>
            </a:r>
            <a:endParaRPr lang="en-US" sz="2400" i="1" dirty="0" smtClean="0"/>
          </a:p>
          <a:p>
            <a:pPr marL="590550" indent="-590550" eaLnBrk="1" hangingPunct="1">
              <a:lnSpc>
                <a:spcPct val="90000"/>
              </a:lnSpc>
            </a:pPr>
            <a:r>
              <a:rPr lang="en-US" sz="2400" i="1" dirty="0" smtClean="0"/>
              <a:t>Perceived limited goods</a:t>
            </a:r>
            <a:r>
              <a:rPr lang="en-US" sz="2400" dirty="0" smtClean="0"/>
              <a:t>, </a:t>
            </a:r>
            <a:r>
              <a:rPr lang="en-US" sz="2400" dirty="0" err="1" smtClean="0"/>
              <a:t>pandangan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sempit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kalangan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petani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maju</a:t>
            </a:r>
            <a:r>
              <a:rPr lang="en-US" sz="2400" dirty="0" smtClean="0"/>
              <a:t>.</a:t>
            </a:r>
            <a:endParaRPr lang="en-US" sz="2400" i="1" dirty="0" smtClean="0"/>
          </a:p>
          <a:p>
            <a:pPr marL="590550" indent="-590550" eaLnBrk="1" hangingPunct="1">
              <a:lnSpc>
                <a:spcPct val="90000"/>
              </a:lnSpc>
            </a:pPr>
            <a:r>
              <a:rPr lang="en-US" sz="2400" i="1" dirty="0" smtClean="0"/>
              <a:t>Dependence on hostility towards </a:t>
            </a:r>
            <a:r>
              <a:rPr lang="en-US" sz="2400" i="1" dirty="0" err="1" smtClean="0"/>
              <a:t>gov’t</a:t>
            </a:r>
            <a:r>
              <a:rPr lang="en-US" sz="2400" i="1" dirty="0" smtClean="0"/>
              <a:t> authority</a:t>
            </a:r>
            <a:r>
              <a:rPr lang="en-US" sz="2400" dirty="0" smtClean="0"/>
              <a:t>, </a:t>
            </a:r>
            <a:r>
              <a:rPr lang="en-US" sz="2400" dirty="0" err="1" smtClean="0"/>
              <a:t>ketergantungan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curiga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.</a:t>
            </a:r>
            <a:endParaRPr lang="en-US" sz="2400" i="1" dirty="0" smtClean="0"/>
          </a:p>
          <a:p>
            <a:pPr marL="590550" indent="-590550" eaLnBrk="1" hangingPunct="1">
              <a:lnSpc>
                <a:spcPct val="90000"/>
              </a:lnSpc>
            </a:pPr>
            <a:r>
              <a:rPr lang="en-US" sz="2400" i="1" dirty="0" err="1" smtClean="0"/>
              <a:t>Familism</a:t>
            </a:r>
            <a:r>
              <a:rPr lang="en-US" sz="2400" dirty="0" smtClean="0"/>
              <a:t>, rasa </a:t>
            </a:r>
            <a:r>
              <a:rPr lang="en-US" sz="2400" dirty="0" err="1" smtClean="0"/>
              <a:t>kekeluargaan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keakraban</a:t>
            </a:r>
            <a:r>
              <a:rPr lang="en-US" sz="2400" dirty="0" smtClean="0"/>
              <a:t> </a:t>
            </a:r>
            <a:r>
              <a:rPr lang="en-US" sz="2400" dirty="0" err="1" smtClean="0"/>
              <a:t>terutama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pertalian</a:t>
            </a:r>
            <a:r>
              <a:rPr lang="en-US" sz="2400" dirty="0" smtClean="0"/>
              <a:t> </a:t>
            </a:r>
            <a:r>
              <a:rPr lang="en-US" sz="2400" dirty="0" err="1" smtClean="0"/>
              <a:t>keluarga</a:t>
            </a:r>
            <a:r>
              <a:rPr lang="en-US" sz="2400" dirty="0" smtClean="0"/>
              <a:t>.</a:t>
            </a:r>
            <a:endParaRPr lang="en-US" sz="2400" i="1" dirty="0" smtClean="0"/>
          </a:p>
          <a:p>
            <a:pPr marL="590550" indent="-590550" eaLnBrk="1" hangingPunct="1">
              <a:lnSpc>
                <a:spcPct val="90000"/>
              </a:lnSpc>
            </a:pPr>
            <a:r>
              <a:rPr lang="en-US" sz="2400" i="1" dirty="0" smtClean="0"/>
              <a:t>Lack of innovativeness</a:t>
            </a:r>
            <a:r>
              <a:rPr lang="en-US" sz="2400" dirty="0" smtClean="0"/>
              <a:t>, </a:t>
            </a:r>
            <a:r>
              <a:rPr lang="en-US" sz="2400" dirty="0" err="1" smtClean="0"/>
              <a:t>keengganan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ide-ide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.</a:t>
            </a: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dirty="0" err="1" smtClean="0">
                <a:latin typeface="Snap ITC" pitchFamily="82" charset="0"/>
              </a:rPr>
              <a:t>Lanjutan</a:t>
            </a:r>
            <a:r>
              <a:rPr lang="en-US" sz="2000" dirty="0" smtClean="0">
                <a:latin typeface="Snap ITC" pitchFamily="82" charset="0"/>
              </a:rPr>
              <a:t> …</a:t>
            </a:r>
            <a:endParaRPr lang="en-US" sz="2000" dirty="0" smtClean="0">
              <a:latin typeface="Snap ITC" pitchFamily="82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153400" cy="4038600"/>
          </a:xfrm>
        </p:spPr>
        <p:txBody>
          <a:bodyPr/>
          <a:lstStyle/>
          <a:p>
            <a:pPr eaLnBrk="1" hangingPunct="1"/>
            <a:r>
              <a:rPr lang="en-US" sz="2400" i="1" smtClean="0"/>
              <a:t>Fatalism</a:t>
            </a:r>
            <a:r>
              <a:rPr lang="en-US" sz="2400" smtClean="0"/>
              <a:t>, pandangan bahwa keberhasilan merupakan hasil dari supernatural.</a:t>
            </a:r>
            <a:endParaRPr lang="en-US" sz="2400" i="1" smtClean="0"/>
          </a:p>
          <a:p>
            <a:pPr eaLnBrk="1" hangingPunct="1"/>
            <a:r>
              <a:rPr lang="en-US" sz="2400" i="1" smtClean="0"/>
              <a:t>Lack of deferred gratification</a:t>
            </a:r>
            <a:r>
              <a:rPr lang="en-US" sz="2400" smtClean="0"/>
              <a:t>, tidak dapat menahan diri demi masa depan.</a:t>
            </a:r>
            <a:endParaRPr lang="en-US" sz="2400" i="1" smtClean="0"/>
          </a:p>
          <a:p>
            <a:pPr eaLnBrk="1" hangingPunct="1"/>
            <a:r>
              <a:rPr lang="en-US" sz="2400" i="1" smtClean="0"/>
              <a:t>Limited view of this world</a:t>
            </a:r>
            <a:r>
              <a:rPr lang="en-US" sz="2400" smtClean="0"/>
              <a:t>, aspirasi atau keinginan yang sangat rendah untuk menggapai masa depan.</a:t>
            </a:r>
            <a:endParaRPr lang="en-US" sz="2400" i="1" smtClean="0"/>
          </a:p>
          <a:p>
            <a:pPr eaLnBrk="1" hangingPunct="1"/>
            <a:r>
              <a:rPr lang="en-US" sz="2400" i="1" smtClean="0"/>
              <a:t>Low empathy</a:t>
            </a:r>
            <a:r>
              <a:rPr lang="en-US" sz="2400" smtClean="0"/>
              <a:t>, rendahnya empati masyarakat akibat jarak sosiopsikologis dan pengetahuan yang terbatas.</a:t>
            </a:r>
            <a:br>
              <a:rPr lang="en-US" sz="2400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381000"/>
            <a:ext cx="8382000" cy="6172200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dasar</a:t>
            </a:r>
            <a:r>
              <a:rPr lang="en-US" b="1" dirty="0"/>
              <a:t> </a:t>
            </a:r>
            <a:r>
              <a:rPr lang="en-US" b="1" dirty="0" err="1" smtClean="0"/>
              <a:t>struktur</a:t>
            </a:r>
            <a:r>
              <a:rPr lang="en-US" b="1" dirty="0" smtClean="0"/>
              <a:t>; </a:t>
            </a:r>
            <a:r>
              <a:rPr lang="en-US" b="1" i="1" dirty="0"/>
              <a:t>On the basis of </a:t>
            </a:r>
            <a:r>
              <a:rPr lang="en-US" b="1" i="1" dirty="0" smtClean="0"/>
              <a:t>structure</a:t>
            </a:r>
            <a:endParaRPr lang="en-US" i="1" dirty="0"/>
          </a:p>
          <a:p>
            <a:pPr lvl="1"/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 smtClean="0"/>
              <a:t>inti</a:t>
            </a:r>
            <a:r>
              <a:rPr lang="en-US" dirty="0" smtClean="0"/>
              <a:t>; </a:t>
            </a:r>
            <a:r>
              <a:rPr lang="en-US" i="1" dirty="0"/>
              <a:t>The nucleated village</a:t>
            </a:r>
          </a:p>
          <a:p>
            <a:pPr lvl="1"/>
            <a:r>
              <a:rPr lang="en-US" dirty="0" err="1" smtClean="0"/>
              <a:t>Desa</a:t>
            </a:r>
            <a:r>
              <a:rPr lang="en-US" dirty="0" smtClean="0"/>
              <a:t> linear; </a:t>
            </a:r>
            <a:r>
              <a:rPr lang="en-US" i="1" dirty="0" smtClean="0"/>
              <a:t>The linear village</a:t>
            </a:r>
          </a:p>
          <a:p>
            <a:pPr lvl="1"/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menyebar</a:t>
            </a:r>
            <a:r>
              <a:rPr lang="en-US" dirty="0" smtClean="0"/>
              <a:t>; </a:t>
            </a:r>
            <a:r>
              <a:rPr lang="en-US" i="1" dirty="0" smtClean="0"/>
              <a:t>Dispersed village</a:t>
            </a:r>
          </a:p>
          <a:p>
            <a:pPr lvl="1"/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/>
              <a:t>campuran</a:t>
            </a:r>
            <a:r>
              <a:rPr lang="en-US" dirty="0"/>
              <a:t> (</a:t>
            </a:r>
            <a:r>
              <a:rPr lang="en-US" dirty="0" err="1"/>
              <a:t>inti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menyebar</a:t>
            </a:r>
            <a:r>
              <a:rPr lang="en-US" dirty="0" smtClean="0"/>
              <a:t>); </a:t>
            </a:r>
            <a:r>
              <a:rPr lang="en-US" i="1" dirty="0" smtClean="0"/>
              <a:t>The mixed village</a:t>
            </a:r>
          </a:p>
          <a:p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dasar</a:t>
            </a:r>
            <a:r>
              <a:rPr lang="en-US" b="1" dirty="0"/>
              <a:t> </a:t>
            </a:r>
            <a:r>
              <a:rPr lang="en-US" b="1" dirty="0" err="1"/>
              <a:t>tempat</a:t>
            </a:r>
            <a:r>
              <a:rPr lang="en-US" b="1" dirty="0"/>
              <a:t> </a:t>
            </a:r>
            <a:r>
              <a:rPr lang="en-US" b="1" dirty="0" err="1" smtClean="0"/>
              <a:t>tinggal</a:t>
            </a:r>
            <a:r>
              <a:rPr lang="en-US" b="1" dirty="0" smtClean="0"/>
              <a:t>; </a:t>
            </a:r>
            <a:r>
              <a:rPr lang="en-US" b="1" i="1" dirty="0"/>
              <a:t>On the basis of residence</a:t>
            </a:r>
            <a:endParaRPr lang="en-US" i="1" dirty="0"/>
          </a:p>
          <a:p>
            <a:pPr lvl="1"/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migrasi</a:t>
            </a:r>
            <a:r>
              <a:rPr lang="en-US" dirty="0" smtClean="0"/>
              <a:t>; </a:t>
            </a:r>
            <a:r>
              <a:rPr lang="en-US" i="1" dirty="0"/>
              <a:t>Migratory village</a:t>
            </a:r>
          </a:p>
          <a:p>
            <a:pPr lvl="1"/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/>
              <a:t>pertanian</a:t>
            </a:r>
            <a:r>
              <a:rPr lang="en-US" dirty="0"/>
              <a:t> semi </a:t>
            </a:r>
            <a:r>
              <a:rPr lang="en-US" dirty="0" err="1" smtClean="0"/>
              <a:t>permanen</a:t>
            </a:r>
            <a:r>
              <a:rPr lang="en-US" dirty="0" smtClean="0"/>
              <a:t>; </a:t>
            </a:r>
            <a:r>
              <a:rPr lang="en-US" i="1" dirty="0"/>
              <a:t>Semi-permanent agricultural village</a:t>
            </a:r>
          </a:p>
          <a:p>
            <a:pPr lvl="1"/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/>
              <a:t>pertanian</a:t>
            </a:r>
            <a:r>
              <a:rPr lang="en-US" dirty="0"/>
              <a:t> </a:t>
            </a:r>
            <a:r>
              <a:rPr lang="en-US" dirty="0" err="1" smtClean="0"/>
              <a:t>permanen</a:t>
            </a:r>
            <a:r>
              <a:rPr lang="en-US" dirty="0" smtClean="0"/>
              <a:t>; </a:t>
            </a:r>
            <a:r>
              <a:rPr lang="en-US" i="1" dirty="0"/>
              <a:t>Permanent agricultural village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457200"/>
            <a:ext cx="7848600" cy="5668963"/>
          </a:xfrm>
        </p:spPr>
        <p:txBody>
          <a:bodyPr>
            <a:normAutofit/>
          </a:bodyPr>
          <a:lstStyle/>
          <a:p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dasar</a:t>
            </a:r>
            <a:r>
              <a:rPr lang="en-US" b="1" dirty="0"/>
              <a:t> </a:t>
            </a:r>
            <a:r>
              <a:rPr lang="en-US" b="1" dirty="0" err="1" smtClean="0"/>
              <a:t>organisasi</a:t>
            </a:r>
            <a:r>
              <a:rPr lang="en-US" b="1" dirty="0" smtClean="0"/>
              <a:t>; </a:t>
            </a:r>
            <a:r>
              <a:rPr lang="en-US" b="1" i="1" dirty="0"/>
              <a:t>On the basis of </a:t>
            </a:r>
            <a:r>
              <a:rPr lang="en-US" b="1" i="1" dirty="0" err="1"/>
              <a:t>organisation</a:t>
            </a:r>
            <a:endParaRPr lang="en-US" i="1" dirty="0"/>
          </a:p>
          <a:p>
            <a:pPr lvl="1"/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kooperasi</a:t>
            </a:r>
            <a:r>
              <a:rPr lang="en-US" dirty="0" smtClean="0"/>
              <a:t>/</a:t>
            </a:r>
            <a:r>
              <a:rPr lang="en-US" dirty="0" err="1" smtClean="0"/>
              <a:t>kerjasama</a:t>
            </a:r>
            <a:r>
              <a:rPr lang="en-US" dirty="0" smtClean="0"/>
              <a:t>; </a:t>
            </a:r>
            <a:r>
              <a:rPr lang="en-US" i="1" dirty="0"/>
              <a:t>Co-operative village</a:t>
            </a:r>
          </a:p>
          <a:p>
            <a:pPr lvl="1"/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/>
              <a:t>semi </a:t>
            </a:r>
            <a:r>
              <a:rPr lang="en-US" dirty="0" err="1" smtClean="0"/>
              <a:t>kolektif</a:t>
            </a:r>
            <a:r>
              <a:rPr lang="en-US" dirty="0" smtClean="0"/>
              <a:t>; </a:t>
            </a:r>
            <a:r>
              <a:rPr lang="en-US" i="1" dirty="0"/>
              <a:t>Semi collective village</a:t>
            </a:r>
          </a:p>
          <a:p>
            <a:pPr lvl="1"/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; </a:t>
            </a:r>
            <a:r>
              <a:rPr lang="en-US" i="1" dirty="0"/>
              <a:t>Collective village</a:t>
            </a:r>
          </a:p>
          <a:p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dasar</a:t>
            </a:r>
            <a:r>
              <a:rPr lang="en-US" b="1" dirty="0"/>
              <a:t> </a:t>
            </a:r>
            <a:r>
              <a:rPr lang="en-US" b="1" dirty="0" err="1"/>
              <a:t>Kepemilikan</a:t>
            </a:r>
            <a:r>
              <a:rPr lang="en-US" b="1" dirty="0"/>
              <a:t> </a:t>
            </a:r>
            <a:r>
              <a:rPr lang="en-US" b="1" dirty="0" err="1" smtClean="0"/>
              <a:t>tanah</a:t>
            </a:r>
            <a:r>
              <a:rPr lang="en-US" b="1" dirty="0" smtClean="0"/>
              <a:t>; </a:t>
            </a:r>
            <a:r>
              <a:rPr lang="en-US" b="1" i="1" dirty="0"/>
              <a:t>On the basis of land Ownership</a:t>
            </a:r>
            <a:endParaRPr lang="en-US" i="1" dirty="0"/>
          </a:p>
          <a:p>
            <a:pPr lvl="1"/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/>
              <a:t>Tuan </a:t>
            </a:r>
            <a:r>
              <a:rPr lang="en-US" dirty="0" smtClean="0"/>
              <a:t>Tanah; </a:t>
            </a:r>
            <a:r>
              <a:rPr lang="en-US" i="1" dirty="0"/>
              <a:t>Land-lord villages</a:t>
            </a:r>
          </a:p>
          <a:p>
            <a:pPr lvl="1"/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/>
              <a:t>Buruh</a:t>
            </a:r>
            <a:r>
              <a:rPr lang="en-US" dirty="0"/>
              <a:t> </a:t>
            </a:r>
            <a:r>
              <a:rPr lang="en-US" dirty="0" err="1" smtClean="0"/>
              <a:t>Tani</a:t>
            </a:r>
            <a:r>
              <a:rPr lang="en-US" dirty="0" smtClean="0"/>
              <a:t>; </a:t>
            </a:r>
            <a:r>
              <a:rPr lang="en-US" i="1" dirty="0" err="1"/>
              <a:t>Ryotwari</a:t>
            </a:r>
            <a:r>
              <a:rPr lang="en-US" i="1" dirty="0"/>
              <a:t> villages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Pola Pengelompokan Desa</a:t>
            </a:r>
            <a:br>
              <a:rPr lang="en-US" b="1" smtClean="0"/>
            </a:br>
            <a:r>
              <a:rPr lang="en-US" sz="1800" b="1" smtClean="0"/>
              <a:t>Daldjoeni, N. 1987. Geografi Kota dan Desa. Alumni. Bandung. </a:t>
            </a:r>
            <a:endParaRPr lang="en-US" b="1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Pola Pengelompokan Desa Terpusat</a:t>
            </a:r>
            <a:endParaRPr lang="en-US" smtClean="0"/>
          </a:p>
          <a:p>
            <a:r>
              <a:rPr lang="en-US" b="1" smtClean="0"/>
              <a:t>Pola Pengelompokan Desa Linier</a:t>
            </a:r>
          </a:p>
          <a:p>
            <a:r>
              <a:rPr lang="en-US" b="1" smtClean="0"/>
              <a:t>Pola Pengelompokan Desa Menyusur Sepanjang Pantai</a:t>
            </a:r>
          </a:p>
          <a:p>
            <a:r>
              <a:rPr lang="en-US" b="1" smtClean="0"/>
              <a:t>Pola Pengelompokan Desa Mengelilingi Fasilitas Umum</a:t>
            </a:r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9742C-FB33-46F4-9434-AEC6C6631AE3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2F161-4DF1-4486-B660-744FC006C75E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750" y="404813"/>
            <a:ext cx="8280400" cy="5726112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sz="32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3200" b="1" dirty="0" smtClean="0"/>
              <a:t>1. </a:t>
            </a:r>
            <a:r>
              <a:rPr lang="en-US" sz="3200" b="1" dirty="0" err="1" smtClean="0"/>
              <a:t>Pola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Pengelompokan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Desa</a:t>
            </a:r>
            <a:r>
              <a:rPr lang="en-US" sz="3200" b="1" dirty="0" smtClean="0"/>
              <a:t> </a:t>
            </a:r>
            <a:r>
              <a:rPr lang="en-US" sz="3200" b="1" dirty="0" err="1" smtClean="0"/>
              <a:t>Terpusat</a:t>
            </a:r>
            <a:r>
              <a:rPr lang="en-US" sz="3200" b="1" dirty="0" smtClean="0"/>
              <a:t> </a:t>
            </a:r>
          </a:p>
          <a:p>
            <a:pPr lvl="1">
              <a:defRPr/>
            </a:pPr>
            <a:r>
              <a:rPr lang="en-US" sz="2400" dirty="0" err="1" smtClean="0">
                <a:ea typeface="+mn-ea"/>
              </a:rPr>
              <a:t>Pengelompokan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desa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ini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terdapat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di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daerah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pegunungan</a:t>
            </a:r>
            <a:r>
              <a:rPr lang="en-US" sz="2400" dirty="0" smtClean="0">
                <a:ea typeface="+mn-ea"/>
              </a:rPr>
              <a:t>. 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492375"/>
            <a:ext cx="7777163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2EA6C-D156-4B13-B150-5F661B2A9D8F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  <p:sp>
        <p:nvSpPr>
          <p:cNvPr id="48131" name="TextBox 3"/>
          <p:cNvSpPr txBox="1">
            <a:spLocks noChangeArrowheads="1"/>
          </p:cNvSpPr>
          <p:nvPr/>
        </p:nvSpPr>
        <p:spPr bwMode="auto">
          <a:xfrm>
            <a:off x="468313" y="333375"/>
            <a:ext cx="8207375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b="1"/>
          </a:p>
          <a:p>
            <a:r>
              <a:rPr lang="en-US" sz="3200" b="1"/>
              <a:t>2. Pola Pengelompokan Desa Linier</a:t>
            </a:r>
          </a:p>
          <a:p>
            <a:endParaRPr lang="en-US"/>
          </a:p>
          <a:p>
            <a:endParaRPr lang="en-US" sz="3200" b="1"/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484313"/>
            <a:ext cx="69850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D8BAE-5298-4937-B4E6-99A56D429975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pic>
        <p:nvPicPr>
          <p:cNvPr id="52227" name="Picture 2" descr="C:\Users\USER\Desktop\Zona-interaksi-kota-dan-de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412875"/>
            <a:ext cx="80645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684213" y="404813"/>
            <a:ext cx="7848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/>
              <a:t>Zona Interaksi Desa-Kota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289272-358E-4E79-9421-38AC9ABEE41C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539750" y="476250"/>
            <a:ext cx="8064500" cy="2370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b="1" dirty="0">
              <a:latin typeface="Arial" charset="0"/>
              <a:cs typeface="Arial" charset="0"/>
            </a:endParaRPr>
          </a:p>
          <a:p>
            <a:pPr marL="514350" indent="-514350">
              <a:defRPr/>
            </a:pPr>
            <a:r>
              <a:rPr lang="en-US" sz="2800" b="1" dirty="0">
                <a:latin typeface="Arial" charset="0"/>
                <a:cs typeface="Arial" charset="0"/>
              </a:rPr>
              <a:t>3.  </a:t>
            </a:r>
            <a:r>
              <a:rPr lang="en-US" sz="2800" b="1" dirty="0" err="1">
                <a:latin typeface="Arial" charset="0"/>
                <a:cs typeface="Arial" charset="0"/>
              </a:rPr>
              <a:t>Pola</a:t>
            </a:r>
            <a:r>
              <a:rPr lang="en-US" sz="2800" b="1" dirty="0">
                <a:latin typeface="Arial" charset="0"/>
                <a:cs typeface="Arial" charset="0"/>
              </a:rPr>
              <a:t> </a:t>
            </a:r>
            <a:r>
              <a:rPr lang="en-US" sz="2800" b="1" dirty="0" err="1">
                <a:latin typeface="Arial" charset="0"/>
                <a:cs typeface="Arial" charset="0"/>
              </a:rPr>
              <a:t>Pengelompokkan</a:t>
            </a:r>
            <a:r>
              <a:rPr lang="en-US" sz="2800" b="1" dirty="0">
                <a:latin typeface="Arial" charset="0"/>
                <a:cs typeface="Arial" charset="0"/>
              </a:rPr>
              <a:t> </a:t>
            </a:r>
            <a:r>
              <a:rPr lang="en-US" sz="2800" b="1" dirty="0" err="1">
                <a:latin typeface="Arial" charset="0"/>
                <a:cs typeface="Arial" charset="0"/>
              </a:rPr>
              <a:t>Desa</a:t>
            </a:r>
            <a:r>
              <a:rPr lang="en-US" sz="2800" b="1" dirty="0"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latin typeface="Arial" charset="0"/>
                <a:cs typeface="Arial" charset="0"/>
              </a:rPr>
              <a:t>Menyusur</a:t>
            </a:r>
            <a:r>
              <a:rPr lang="en-US" sz="2800" b="1" dirty="0"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latin typeface="Arial" charset="0"/>
                <a:cs typeface="Arial" charset="0"/>
              </a:rPr>
              <a:t>Sepanjang</a:t>
            </a:r>
            <a:r>
              <a:rPr lang="en-US" sz="2800" b="1" dirty="0"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latin typeface="Arial" charset="0"/>
                <a:cs typeface="Arial" charset="0"/>
              </a:rPr>
              <a:t>Pantai</a:t>
            </a:r>
            <a:endParaRPr lang="en-US" sz="2800" b="1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2800" b="1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28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4915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773238"/>
            <a:ext cx="76327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0B7FC-212A-4A10-9B0B-D6A24954FD43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84213" y="549275"/>
            <a:ext cx="7775575" cy="2062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en-US" sz="3200" b="1" dirty="0">
                <a:latin typeface="Arial" charset="0"/>
                <a:cs typeface="Arial" charset="0"/>
              </a:rPr>
              <a:t>4. </a:t>
            </a:r>
            <a:r>
              <a:rPr lang="en-US" sz="3200" b="1" dirty="0" err="1">
                <a:latin typeface="Arial" charset="0"/>
                <a:cs typeface="Arial" charset="0"/>
              </a:rPr>
              <a:t>Pola</a:t>
            </a:r>
            <a:r>
              <a:rPr lang="en-US" sz="3200" b="1" dirty="0">
                <a:latin typeface="Arial" charset="0"/>
                <a:cs typeface="Arial" charset="0"/>
              </a:rPr>
              <a:t> </a:t>
            </a:r>
            <a:r>
              <a:rPr lang="en-US" sz="3200" b="1" dirty="0" err="1">
                <a:latin typeface="Arial" charset="0"/>
                <a:cs typeface="Arial" charset="0"/>
              </a:rPr>
              <a:t>Pengelompokan</a:t>
            </a:r>
            <a:r>
              <a:rPr lang="en-US" sz="3200" b="1" dirty="0"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latin typeface="Arial" charset="0"/>
                <a:cs typeface="Arial" charset="0"/>
              </a:rPr>
              <a:t>Desa</a:t>
            </a:r>
            <a:r>
              <a:rPr lang="en-US" sz="3200" b="1" dirty="0"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latin typeface="Arial" charset="0"/>
                <a:cs typeface="Arial" charset="0"/>
              </a:rPr>
              <a:t>Mengelilingi</a:t>
            </a:r>
            <a:r>
              <a:rPr lang="en-US" sz="3200" b="1" dirty="0"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latin typeface="Arial" charset="0"/>
                <a:cs typeface="Arial" charset="0"/>
              </a:rPr>
              <a:t>Fasilitas</a:t>
            </a:r>
            <a:r>
              <a:rPr lang="en-US" sz="3200" b="1" dirty="0"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latin typeface="Arial" charset="0"/>
                <a:cs typeface="Arial" charset="0"/>
              </a:rPr>
              <a:t>Umum</a:t>
            </a:r>
            <a:endParaRPr lang="en-US" sz="3200" b="1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3200" b="1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3200" dirty="0">
              <a:latin typeface="Arial" charset="0"/>
              <a:cs typeface="Arial" charset="0"/>
            </a:endParaRPr>
          </a:p>
        </p:txBody>
      </p:sp>
      <p:pic>
        <p:nvPicPr>
          <p:cNvPr id="5018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773238"/>
            <a:ext cx="72009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Kontinum</a:t>
            </a:r>
            <a:r>
              <a:rPr lang="en-US" b="1" dirty="0"/>
              <a:t> </a:t>
            </a:r>
            <a:r>
              <a:rPr lang="en-US" b="1" dirty="0" err="1"/>
              <a:t>perkotaan</a:t>
            </a:r>
            <a:r>
              <a:rPr lang="en-US" b="1" dirty="0"/>
              <a:t> </a:t>
            </a:r>
            <a:r>
              <a:rPr lang="en-US" b="1" dirty="0" err="1" smtClean="0"/>
              <a:t>pedesaan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/>
              <a:t>Kontinum</a:t>
            </a:r>
            <a:r>
              <a:rPr lang="en-US" b="1" dirty="0"/>
              <a:t> </a:t>
            </a:r>
            <a:r>
              <a:rPr lang="en-US" b="1" dirty="0" err="1"/>
              <a:t>berarti</a:t>
            </a:r>
            <a:r>
              <a:rPr lang="en-US" b="1" dirty="0"/>
              <a:t> </a:t>
            </a:r>
            <a:r>
              <a:rPr lang="en-US" b="1" dirty="0" err="1"/>
              <a:t>kontinuitas</a:t>
            </a:r>
            <a:r>
              <a:rPr lang="en-US" b="1" dirty="0"/>
              <a:t>. </a:t>
            </a:r>
            <a:endParaRPr lang="en-US" b="1" dirty="0" smtClean="0"/>
          </a:p>
          <a:p>
            <a:pPr lvl="1"/>
            <a:r>
              <a:rPr lang="en-US" b="1" dirty="0" err="1" smtClean="0"/>
              <a:t>Kontinum</a:t>
            </a:r>
            <a:r>
              <a:rPr lang="en-US" b="1" dirty="0" smtClean="0"/>
              <a:t> </a:t>
            </a:r>
            <a:r>
              <a:rPr lang="en-US" b="1" dirty="0" err="1" smtClean="0"/>
              <a:t>perdesaan-perkotaan</a:t>
            </a:r>
            <a:r>
              <a:rPr lang="en-US" b="1" dirty="0" smtClean="0"/>
              <a:t> </a:t>
            </a:r>
            <a:r>
              <a:rPr lang="en-US" b="1" dirty="0" err="1" smtClean="0"/>
              <a:t>berarti</a:t>
            </a:r>
            <a:r>
              <a:rPr lang="en-US" b="1" dirty="0" smtClean="0"/>
              <a:t> “</a:t>
            </a:r>
            <a:r>
              <a:rPr lang="en-US" b="1" dirty="0" err="1" smtClean="0"/>
              <a:t>kontinuitas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kesinambungan</a:t>
            </a:r>
            <a:r>
              <a:rPr lang="en-US" b="1" dirty="0" smtClean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desa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 smtClean="0"/>
              <a:t>kota</a:t>
            </a:r>
            <a:r>
              <a:rPr lang="en-US" b="1" dirty="0" smtClean="0"/>
              <a:t>”.</a:t>
            </a:r>
          </a:p>
          <a:p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studi</a:t>
            </a:r>
            <a:r>
              <a:rPr lang="en-US" b="1" dirty="0"/>
              <a:t> </a:t>
            </a:r>
            <a:r>
              <a:rPr lang="en-US" b="1" dirty="0" err="1"/>
              <a:t>sosiologis</a:t>
            </a:r>
            <a:r>
              <a:rPr lang="en-US" b="1" dirty="0"/>
              <a:t>,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anggapan</a:t>
            </a:r>
            <a:r>
              <a:rPr lang="en-US" b="1" dirty="0"/>
              <a:t> </a:t>
            </a:r>
            <a:r>
              <a:rPr lang="en-US" b="1" dirty="0" err="1"/>
              <a:t>bahwa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pertentangan</a:t>
            </a:r>
            <a:r>
              <a:rPr lang="en-US" b="1" dirty="0"/>
              <a:t> yang </a:t>
            </a:r>
            <a:r>
              <a:rPr lang="en-US" b="1" dirty="0" err="1"/>
              <a:t>jelas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/>
              <a:t>perkotaan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 smtClean="0"/>
              <a:t>perdesaan</a:t>
            </a:r>
            <a:r>
              <a:rPr lang="en-US" b="1" dirty="0" smtClean="0"/>
              <a:t>.</a:t>
            </a:r>
          </a:p>
          <a:p>
            <a:r>
              <a:rPr lang="en-US" b="1" dirty="0" err="1"/>
              <a:t>Beberapa</a:t>
            </a:r>
            <a:r>
              <a:rPr lang="en-US" b="1" dirty="0"/>
              <a:t> </a:t>
            </a:r>
            <a:r>
              <a:rPr lang="en-US" b="1" dirty="0" err="1" smtClean="0"/>
              <a:t>pemikir</a:t>
            </a:r>
            <a:r>
              <a:rPr lang="en-US" b="1" dirty="0" smtClean="0"/>
              <a:t> </a:t>
            </a:r>
            <a:r>
              <a:rPr lang="en-US" b="1" dirty="0" err="1" smtClean="0"/>
              <a:t>Sosiologi</a:t>
            </a:r>
            <a:r>
              <a:rPr lang="en-US" b="1" dirty="0" smtClean="0"/>
              <a:t>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/>
              <a:t>terbiasa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konsep</a:t>
            </a:r>
            <a:r>
              <a:rPr lang="en-US" b="1" dirty="0"/>
              <a:t> </a:t>
            </a:r>
            <a:r>
              <a:rPr lang="en-US" b="1" dirty="0" err="1"/>
              <a:t>kontinum</a:t>
            </a:r>
            <a:r>
              <a:rPr lang="en-US" b="1" dirty="0"/>
              <a:t> </a:t>
            </a:r>
            <a:r>
              <a:rPr lang="en-US" b="1" dirty="0" err="1" smtClean="0"/>
              <a:t>desa-kota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/>
              <a:t>menyangkal</a:t>
            </a:r>
            <a:r>
              <a:rPr lang="en-US" b="1" dirty="0"/>
              <a:t> </a:t>
            </a:r>
            <a:r>
              <a:rPr lang="en-US" b="1" dirty="0" err="1"/>
              <a:t>gagasan</a:t>
            </a:r>
            <a:r>
              <a:rPr lang="en-US" b="1" dirty="0"/>
              <a:t> </a:t>
            </a:r>
            <a:r>
              <a:rPr lang="en-US" b="1" dirty="0" err="1"/>
              <a:t>bahwa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titik-titik</a:t>
            </a:r>
            <a:r>
              <a:rPr lang="en-US" b="1" dirty="0"/>
              <a:t> </a:t>
            </a:r>
            <a:r>
              <a:rPr lang="en-US" b="1" dirty="0" err="1"/>
              <a:t>tajam</a:t>
            </a:r>
            <a:r>
              <a:rPr lang="en-US" b="1" dirty="0"/>
              <a:t> yang </a:t>
            </a:r>
            <a:r>
              <a:rPr lang="en-US" b="1" dirty="0" err="1"/>
              <a:t>ditemukan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tingkat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kuantitas</a:t>
            </a:r>
            <a:r>
              <a:rPr lang="en-US" b="1" dirty="0"/>
              <a:t> </a:t>
            </a:r>
            <a:r>
              <a:rPr lang="en-US" b="1" dirty="0" err="1"/>
              <a:t>perbedaan</a:t>
            </a:r>
            <a:r>
              <a:rPr lang="en-US" b="1" dirty="0"/>
              <a:t> </a:t>
            </a:r>
            <a:r>
              <a:rPr lang="en-US" b="1" dirty="0" err="1" smtClean="0"/>
              <a:t>perdesaan-perkotaan</a:t>
            </a:r>
            <a:r>
              <a:rPr lang="en-US" b="1" dirty="0" smtClean="0"/>
              <a:t>. </a:t>
            </a:r>
          </a:p>
          <a:p>
            <a:r>
              <a:rPr lang="en-US" b="1" dirty="0" err="1"/>
              <a:t>Namun</a:t>
            </a:r>
            <a:r>
              <a:rPr lang="en-US" b="1" dirty="0"/>
              <a:t> </a:t>
            </a:r>
            <a:r>
              <a:rPr lang="en-US" b="1" dirty="0" err="1"/>
              <a:t>demikian</a:t>
            </a:r>
            <a:r>
              <a:rPr lang="en-US" b="1" dirty="0"/>
              <a:t>,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juga</a:t>
            </a:r>
            <a:r>
              <a:rPr lang="en-US" b="1" dirty="0"/>
              <a:t> </a:t>
            </a:r>
            <a:r>
              <a:rPr lang="en-US" b="1" dirty="0" err="1"/>
              <a:t>kesamaan</a:t>
            </a:r>
            <a:r>
              <a:rPr lang="en-US" b="1" dirty="0"/>
              <a:t> </a:t>
            </a:r>
            <a:r>
              <a:rPr lang="en-US" b="1" dirty="0" err="1"/>
              <a:t>struktural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keduanya</a:t>
            </a:r>
            <a:r>
              <a:rPr lang="en-US" b="1" dirty="0"/>
              <a:t> </a:t>
            </a:r>
            <a:r>
              <a:rPr lang="en-US" b="1" dirty="0" err="1"/>
              <a:t>sehubungan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pola-pola</a:t>
            </a:r>
            <a:r>
              <a:rPr lang="en-US" b="1" dirty="0"/>
              <a:t> </a:t>
            </a:r>
            <a:r>
              <a:rPr lang="en-US" b="1" dirty="0" err="1" smtClean="0"/>
              <a:t>golongan</a:t>
            </a:r>
            <a:r>
              <a:rPr lang="en-US" b="1" dirty="0" smtClean="0"/>
              <a:t>, </a:t>
            </a:r>
            <a:r>
              <a:rPr lang="en-US" b="1" dirty="0" err="1"/>
              <a:t>kesempatan</a:t>
            </a:r>
            <a:r>
              <a:rPr lang="en-US" b="1" dirty="0"/>
              <a:t> </a:t>
            </a:r>
            <a:r>
              <a:rPr lang="en-US" b="1" dirty="0" err="1"/>
              <a:t>kerja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administrasi</a:t>
            </a:r>
            <a:r>
              <a:rPr lang="en-US" b="1" dirty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sumber-sumber</a:t>
            </a:r>
            <a:r>
              <a:rPr lang="en-US" b="1" dirty="0" smtClean="0"/>
              <a:t> </a:t>
            </a:r>
            <a:r>
              <a:rPr lang="en-US" b="1" dirty="0"/>
              <a:t>lain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desa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kota</a:t>
            </a:r>
            <a:r>
              <a:rPr lang="en-US" b="1" dirty="0"/>
              <a:t>.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demikian</a:t>
            </a:r>
            <a:r>
              <a:rPr lang="en-US" b="1" dirty="0"/>
              <a:t>, </a:t>
            </a:r>
            <a:r>
              <a:rPr lang="en-US" b="1" dirty="0" err="1"/>
              <a:t>desa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kota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dilihat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sebagai</a:t>
            </a:r>
            <a:r>
              <a:rPr lang="en-US" b="1" dirty="0"/>
              <a:t> </a:t>
            </a:r>
            <a:r>
              <a:rPr lang="en-US" sz="4000" b="1" dirty="0" err="1"/>
              <a:t>entitas</a:t>
            </a:r>
            <a:r>
              <a:rPr lang="en-US" sz="4000" b="1" dirty="0"/>
              <a:t> </a:t>
            </a:r>
            <a:r>
              <a:rPr lang="en-US" sz="4000" b="1" dirty="0" err="1"/>
              <a:t>dikotomi</a:t>
            </a:r>
            <a:r>
              <a:rPr lang="en-US" b="1" dirty="0"/>
              <a:t>. </a:t>
            </a:r>
            <a:r>
              <a:rPr lang="en-US" b="1" dirty="0" err="1"/>
              <a:t>Mereka</a:t>
            </a:r>
            <a:r>
              <a:rPr lang="en-US" b="1" dirty="0"/>
              <a:t> </a:t>
            </a:r>
            <a:r>
              <a:rPr lang="en-US" b="1" dirty="0" err="1"/>
              <a:t>saling</a:t>
            </a:r>
            <a:r>
              <a:rPr lang="en-US" b="1" dirty="0"/>
              <a:t> </a:t>
            </a:r>
            <a:r>
              <a:rPr lang="en-US" b="1" dirty="0" err="1"/>
              <a:t>terkait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namun</a:t>
            </a:r>
            <a:r>
              <a:rPr lang="en-US" b="1" dirty="0"/>
              <a:t> </a:t>
            </a:r>
            <a:r>
              <a:rPr lang="en-US" b="1" dirty="0" err="1"/>
              <a:t>berbeda</a:t>
            </a:r>
            <a:r>
              <a:rPr lang="en-US" b="1" dirty="0"/>
              <a:t> </a:t>
            </a:r>
            <a:r>
              <a:rPr lang="en-US" b="1" dirty="0" err="1"/>
              <a:t>satu</a:t>
            </a:r>
            <a:r>
              <a:rPr lang="en-US" b="1" dirty="0"/>
              <a:t> </a:t>
            </a:r>
            <a:r>
              <a:rPr lang="en-US" b="1" dirty="0" err="1"/>
              <a:t>sama</a:t>
            </a:r>
            <a:r>
              <a:rPr lang="en-US" b="1" dirty="0"/>
              <a:t> lain.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Lanjutan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/>
              <a:t>Baik</a:t>
            </a:r>
            <a:r>
              <a:rPr lang="en-US" b="1" dirty="0"/>
              <a:t> </a:t>
            </a:r>
            <a:r>
              <a:rPr lang="en-US" b="1" dirty="0" err="1"/>
              <a:t>desa</a:t>
            </a:r>
            <a:r>
              <a:rPr lang="en-US" b="1" dirty="0"/>
              <a:t> </a:t>
            </a:r>
            <a:r>
              <a:rPr lang="en-US" b="1" dirty="0" err="1"/>
              <a:t>maupun</a:t>
            </a:r>
            <a:r>
              <a:rPr lang="en-US" b="1" dirty="0"/>
              <a:t> </a:t>
            </a:r>
            <a:r>
              <a:rPr lang="en-US" b="1" dirty="0" err="1"/>
              <a:t>kota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elemen</a:t>
            </a:r>
            <a:r>
              <a:rPr lang="en-US" b="1" dirty="0"/>
              <a:t> yang </a:t>
            </a:r>
            <a:r>
              <a:rPr lang="en-US" b="1" dirty="0" err="1"/>
              <a:t>sama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peradaban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karenanya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dikotomi</a:t>
            </a:r>
            <a:r>
              <a:rPr lang="en-US" b="1" dirty="0"/>
              <a:t> </a:t>
            </a:r>
            <a:r>
              <a:rPr lang="en-US" b="1" dirty="0" err="1"/>
              <a:t>perkotaan</a:t>
            </a:r>
            <a:r>
              <a:rPr lang="en-US" b="1" dirty="0"/>
              <a:t> </a:t>
            </a:r>
            <a:r>
              <a:rPr lang="en-US" b="1" dirty="0" err="1" smtClean="0"/>
              <a:t>pedesaan</a:t>
            </a:r>
            <a:r>
              <a:rPr lang="en-US" b="1" dirty="0"/>
              <a:t>.</a:t>
            </a:r>
            <a:endParaRPr lang="en-US" dirty="0"/>
          </a:p>
          <a:p>
            <a:r>
              <a:rPr lang="en-US" b="1" dirty="0" err="1"/>
              <a:t>Meskipun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/>
              <a:t>biasanya</a:t>
            </a:r>
            <a:r>
              <a:rPr lang="en-US" b="1" dirty="0"/>
              <a:t> </a:t>
            </a:r>
            <a:r>
              <a:rPr lang="en-US" b="1" dirty="0" err="1"/>
              <a:t>dibagi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desa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kota</a:t>
            </a:r>
            <a:r>
              <a:rPr lang="en-US" b="1" dirty="0"/>
              <a:t>, </a:t>
            </a:r>
            <a:r>
              <a:rPr lang="en-US" b="1" dirty="0" err="1"/>
              <a:t>garis</a:t>
            </a:r>
            <a:r>
              <a:rPr lang="en-US" b="1" dirty="0"/>
              <a:t> </a:t>
            </a:r>
            <a:r>
              <a:rPr lang="en-US" b="1" dirty="0" err="1"/>
              <a:t>demarkasi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selalu</a:t>
            </a:r>
            <a:r>
              <a:rPr lang="en-US" b="1" dirty="0"/>
              <a:t> </a:t>
            </a:r>
            <a:r>
              <a:rPr lang="en-US" b="1" dirty="0" err="1"/>
              <a:t>jelas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kedua</a:t>
            </a:r>
            <a:r>
              <a:rPr lang="en-US" b="1" dirty="0"/>
              <a:t> </a:t>
            </a:r>
            <a:r>
              <a:rPr lang="en-US" b="1" dirty="0" err="1"/>
              <a:t>jenis</a:t>
            </a:r>
            <a:r>
              <a:rPr lang="en-US" b="1" dirty="0"/>
              <a:t> </a:t>
            </a:r>
            <a:r>
              <a:rPr lang="en-US" b="1" dirty="0" err="1"/>
              <a:t>komunitas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.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pembagian</a:t>
            </a:r>
            <a:r>
              <a:rPr lang="en-US" b="1" dirty="0"/>
              <a:t> </a:t>
            </a:r>
            <a:r>
              <a:rPr lang="en-US" b="1" dirty="0" err="1"/>
              <a:t>tajam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mengetahui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mana</a:t>
            </a:r>
            <a:r>
              <a:rPr lang="en-US" b="1" dirty="0"/>
              <a:t> </a:t>
            </a:r>
            <a:r>
              <a:rPr lang="en-US" b="1" dirty="0" err="1"/>
              <a:t>kota</a:t>
            </a:r>
            <a:r>
              <a:rPr lang="en-US" b="1" dirty="0"/>
              <a:t> </a:t>
            </a:r>
            <a:r>
              <a:rPr lang="en-US" b="1" dirty="0" err="1"/>
              <a:t>berakhir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negara</a:t>
            </a:r>
            <a:r>
              <a:rPr lang="en-US" b="1" dirty="0"/>
              <a:t> </a:t>
            </a:r>
            <a:r>
              <a:rPr lang="en-US" b="1" dirty="0" err="1"/>
              <a:t>dimulai</a:t>
            </a:r>
            <a:r>
              <a:rPr lang="en-US" b="1" dirty="0" smtClean="0"/>
              <a:t>.</a:t>
            </a:r>
          </a:p>
          <a:p>
            <a:r>
              <a:rPr lang="en-US" b="1" dirty="0" err="1"/>
              <a:t>Maka</a:t>
            </a:r>
            <a:r>
              <a:rPr lang="en-US" b="1" dirty="0"/>
              <a:t> </a:t>
            </a:r>
            <a:r>
              <a:rPr lang="en-US" b="1" dirty="0" err="1"/>
              <a:t>kontinum</a:t>
            </a:r>
            <a:r>
              <a:rPr lang="en-US" b="1" dirty="0"/>
              <a:t> </a:t>
            </a:r>
            <a:r>
              <a:rPr lang="en-US" b="1" dirty="0" err="1" smtClean="0"/>
              <a:t>desa-kota</a:t>
            </a:r>
            <a:r>
              <a:rPr lang="en-US" b="1" dirty="0" smtClean="0"/>
              <a:t> </a:t>
            </a:r>
            <a:r>
              <a:rPr lang="en-US" b="1" dirty="0" err="1" smtClean="0"/>
              <a:t>berarti</a:t>
            </a:r>
            <a:r>
              <a:rPr lang="en-US" b="1" dirty="0" smtClean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hal</a:t>
            </a:r>
            <a:r>
              <a:rPr lang="en-US" b="1" dirty="0"/>
              <a:t> </a:t>
            </a:r>
            <a:r>
              <a:rPr lang="en-US" b="1" dirty="0" err="1"/>
              <a:t>penting</a:t>
            </a:r>
            <a:r>
              <a:rPr lang="en-US" b="1" dirty="0"/>
              <a:t>: </a:t>
            </a:r>
            <a:endParaRPr lang="en-US" b="1" dirty="0" smtClean="0"/>
          </a:p>
          <a:p>
            <a:pPr lvl="1"/>
            <a:r>
              <a:rPr lang="en-US" b="1" dirty="0" err="1" smtClean="0"/>
              <a:t>ada</a:t>
            </a:r>
            <a:r>
              <a:rPr lang="en-US" b="1" dirty="0" smtClean="0"/>
              <a:t> </a:t>
            </a:r>
            <a:r>
              <a:rPr lang="en-US" b="1" dirty="0" err="1"/>
              <a:t>ketidaksepakatan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dikotomi</a:t>
            </a:r>
            <a:r>
              <a:rPr lang="en-US" b="1" dirty="0"/>
              <a:t> </a:t>
            </a:r>
            <a:r>
              <a:rPr lang="en-US" b="1" dirty="0" err="1"/>
              <a:t>tradisional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 smtClean="0"/>
              <a:t>perdesaan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perkotaan</a:t>
            </a:r>
            <a:r>
              <a:rPr lang="en-US" b="1" dirty="0"/>
              <a:t>. </a:t>
            </a:r>
            <a:endParaRPr lang="en-US" b="1" dirty="0" smtClean="0"/>
          </a:p>
          <a:p>
            <a:pPr lvl="1"/>
            <a:r>
              <a:rPr lang="en-US" b="1" dirty="0" err="1" smtClean="0"/>
              <a:t>perbedaan</a:t>
            </a:r>
            <a:r>
              <a:rPr lang="en-US" b="1" dirty="0" smtClean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 smtClean="0"/>
              <a:t>perdesaan</a:t>
            </a:r>
            <a:r>
              <a:rPr lang="en-US" b="1" dirty="0" smtClean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perkotaan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masalah</a:t>
            </a:r>
            <a:r>
              <a:rPr lang="en-US" b="1" dirty="0"/>
              <a:t> </a:t>
            </a:r>
            <a:r>
              <a:rPr lang="en-US" b="1" dirty="0" err="1"/>
              <a:t>derajad</a:t>
            </a:r>
            <a:r>
              <a:rPr lang="en-US" b="1" dirty="0"/>
              <a:t>/</a:t>
            </a:r>
            <a:r>
              <a:rPr lang="en-US" b="1" dirty="0" err="1"/>
              <a:t>tingkat</a:t>
            </a:r>
            <a:r>
              <a:rPr lang="en-US" b="1" dirty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</a:t>
            </a:r>
            <a:r>
              <a:rPr lang="en-US" b="1" dirty="0" err="1" smtClean="0"/>
              <a:t>Gambaran</a:t>
            </a:r>
            <a:r>
              <a:rPr lang="en-US" b="1" dirty="0" smtClean="0"/>
              <a:t> </a:t>
            </a:r>
            <a:r>
              <a:rPr lang="en-US" b="1" dirty="0" err="1" smtClean="0"/>
              <a:t>Kontinuum</a:t>
            </a:r>
            <a:r>
              <a:rPr lang="en-US" b="1" dirty="0" smtClean="0"/>
              <a:t> </a:t>
            </a:r>
            <a:r>
              <a:rPr lang="en-US" b="1" dirty="0" err="1" smtClean="0"/>
              <a:t>Desa</a:t>
            </a:r>
            <a:r>
              <a:rPr lang="en-US" b="1" dirty="0" smtClean="0"/>
              <a:t>-Kota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990600"/>
            <a:ext cx="8534400" cy="5715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				</a:t>
            </a:r>
            <a:r>
              <a:rPr lang="en-US" sz="2000" b="1" dirty="0" err="1" smtClean="0"/>
              <a:t>Kondisi</a:t>
            </a:r>
            <a:r>
              <a:rPr lang="en-US" sz="2000" b="1" dirty="0" smtClean="0"/>
              <a:t> </a:t>
            </a:r>
            <a:r>
              <a:rPr lang="en-US" sz="2000" b="1" dirty="0" err="1"/>
              <a:t>Kehidupan</a:t>
            </a:r>
            <a:r>
              <a:rPr lang="en-US" sz="2000" b="1" dirty="0"/>
              <a:t> </a:t>
            </a:r>
            <a:r>
              <a:rPr lang="en-US" sz="2000" b="1" dirty="0" smtClean="0"/>
              <a:t>Kota-</a:t>
            </a:r>
            <a:r>
              <a:rPr lang="en-US" sz="2000" b="1" dirty="0" err="1" smtClean="0"/>
              <a:t>Desa</a:t>
            </a:r>
            <a:r>
              <a:rPr lang="en-US" sz="2000" b="1" dirty="0" smtClean="0"/>
              <a:t>  yang </a:t>
            </a:r>
            <a:r>
              <a:rPr lang="en-US" sz="2000" b="1" dirty="0" err="1"/>
              <a:t>Berkelanjutan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3276600" y="2514600"/>
            <a:ext cx="2971800" cy="2743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105400" y="2514600"/>
            <a:ext cx="2514600" cy="2667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81400" y="3440668"/>
            <a:ext cx="615553" cy="82653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2800" b="1" dirty="0" smtClean="0"/>
              <a:t>Kota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3429000"/>
            <a:ext cx="615553" cy="10668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2800" b="1" dirty="0" err="1" smtClean="0"/>
              <a:t>Desa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04936" y="3200400"/>
            <a:ext cx="738664" cy="183773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b="1" dirty="0" smtClean="0"/>
              <a:t>Kota/</a:t>
            </a:r>
            <a:r>
              <a:rPr lang="en-US" b="1" dirty="0" err="1" smtClean="0"/>
              <a:t>Desa</a:t>
            </a:r>
            <a:endParaRPr lang="en-US" b="1" dirty="0" smtClean="0"/>
          </a:p>
          <a:p>
            <a:r>
              <a:rPr lang="en-US" b="1" dirty="0" err="1" smtClean="0"/>
              <a:t>Antar</a:t>
            </a:r>
            <a:r>
              <a:rPr lang="en-US" b="1" dirty="0" smtClean="0"/>
              <a:t> </a:t>
            </a:r>
            <a:r>
              <a:rPr lang="en-US" b="1" dirty="0" err="1" smtClean="0"/>
              <a:t>Hubungan</a:t>
            </a:r>
            <a:endParaRPr lang="en-US" b="1" dirty="0"/>
          </a:p>
        </p:txBody>
      </p:sp>
      <p:sp>
        <p:nvSpPr>
          <p:cNvPr id="9" name="Up Arrow 8"/>
          <p:cNvSpPr/>
          <p:nvPr/>
        </p:nvSpPr>
        <p:spPr>
          <a:xfrm>
            <a:off x="5334000" y="1905000"/>
            <a:ext cx="457200" cy="1143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410200" y="4724400"/>
            <a:ext cx="4572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828800" y="57150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Good Governance        	 		Good Land Policy</a:t>
            </a:r>
          </a:p>
          <a:p>
            <a:r>
              <a:rPr lang="en-US" b="1" dirty="0" smtClean="0"/>
              <a:t>Institution  	    </a:t>
            </a:r>
            <a:r>
              <a:rPr lang="en-US" b="1" dirty="0" err="1" smtClean="0"/>
              <a:t>Lahan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Alam</a:t>
            </a:r>
            <a:r>
              <a:rPr lang="en-US" b="1" dirty="0" smtClean="0"/>
              <a:t> 		</a:t>
            </a:r>
            <a:r>
              <a:rPr lang="en-US" b="1" dirty="0" err="1" smtClean="0"/>
              <a:t>Peningkatan</a:t>
            </a:r>
            <a:r>
              <a:rPr lang="en-US" b="1" dirty="0" smtClean="0"/>
              <a:t> </a:t>
            </a:r>
            <a:r>
              <a:rPr lang="en-US" b="1" dirty="0" err="1" smtClean="0"/>
              <a:t>Kapasitas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367677"/>
            <a:ext cx="3429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err="1"/>
              <a:t>Desa</a:t>
            </a:r>
            <a:r>
              <a:rPr lang="en-US" sz="2400" b="1" dirty="0"/>
              <a:t> </a:t>
            </a:r>
            <a:r>
              <a:rPr lang="en-US" sz="2400" b="1" dirty="0" err="1"/>
              <a:t>Terpencil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/>
              <a:t>Desa</a:t>
            </a:r>
            <a:r>
              <a:rPr lang="en-US" sz="2400" b="1" dirty="0" smtClean="0"/>
              <a:t> </a:t>
            </a:r>
            <a:r>
              <a:rPr lang="en-US" sz="2400" b="1" dirty="0" err="1"/>
              <a:t>Belum</a:t>
            </a:r>
            <a:r>
              <a:rPr lang="en-US" sz="2400" b="1" dirty="0"/>
              <a:t> </a:t>
            </a:r>
            <a:r>
              <a:rPr lang="en-US" sz="2400" b="1" dirty="0" err="1"/>
              <a:t>Berkembang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/>
              <a:t>Desa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Berkembang</a:t>
            </a: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/>
              <a:t>Pinggiran</a:t>
            </a:r>
            <a:r>
              <a:rPr lang="en-US" sz="2400" b="1" dirty="0" smtClean="0"/>
              <a:t> </a:t>
            </a:r>
            <a:r>
              <a:rPr lang="en-US" sz="2400" b="1" dirty="0"/>
              <a:t>Kota </a:t>
            </a: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Kota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Metropolis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Lanjutan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/>
              <a:t>Sebelumnya</a:t>
            </a:r>
            <a:r>
              <a:rPr lang="en-US" b="1" dirty="0"/>
              <a:t> </a:t>
            </a:r>
            <a:r>
              <a:rPr lang="en-US" b="1" dirty="0" err="1"/>
              <a:t>diyakini</a:t>
            </a:r>
            <a:r>
              <a:rPr lang="en-US" b="1" dirty="0"/>
              <a:t> </a:t>
            </a:r>
            <a:r>
              <a:rPr lang="en-US" b="1" dirty="0" err="1"/>
              <a:t>bahwa</a:t>
            </a:r>
            <a:r>
              <a:rPr lang="en-US" b="1" dirty="0"/>
              <a:t> </a:t>
            </a:r>
            <a:r>
              <a:rPr lang="en-US" b="1" dirty="0" err="1" smtClean="0"/>
              <a:t>perdesaan</a:t>
            </a:r>
            <a:r>
              <a:rPr lang="en-US" b="1" dirty="0" smtClean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perkotaan</a:t>
            </a:r>
            <a:r>
              <a:rPr lang="en-US" b="1" dirty="0"/>
              <a:t> </a:t>
            </a:r>
            <a:r>
              <a:rPr lang="en-US" b="1" dirty="0" err="1" smtClean="0"/>
              <a:t>melalui</a:t>
            </a:r>
            <a:r>
              <a:rPr lang="en-US" b="1" dirty="0" smtClean="0"/>
              <a:t> 6 </a:t>
            </a:r>
            <a:r>
              <a:rPr lang="en-US" b="1" dirty="0" err="1" smtClean="0"/>
              <a:t>langkah</a:t>
            </a:r>
            <a:r>
              <a:rPr lang="en-US" b="1" dirty="0" smtClean="0"/>
              <a:t> </a:t>
            </a:r>
            <a:r>
              <a:rPr lang="en-US" b="1" dirty="0" err="1" smtClean="0"/>
              <a:t>perkembangan</a:t>
            </a:r>
            <a:r>
              <a:rPr lang="en-US" b="1" dirty="0" smtClean="0"/>
              <a:t>.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ekstrim</a:t>
            </a:r>
            <a:r>
              <a:rPr lang="en-US" b="1" dirty="0"/>
              <a:t> </a:t>
            </a:r>
            <a:r>
              <a:rPr lang="en-US" b="1" dirty="0" err="1" smtClean="0"/>
              <a:t>diwakili</a:t>
            </a:r>
            <a:r>
              <a:rPr lang="en-US" b="1" dirty="0" smtClean="0"/>
              <a:t> </a:t>
            </a:r>
            <a:r>
              <a:rPr lang="en-US" b="1" dirty="0" err="1" smtClean="0"/>
              <a:t>desa</a:t>
            </a:r>
            <a:r>
              <a:rPr lang="en-US" b="1" dirty="0" smtClean="0"/>
              <a:t> </a:t>
            </a:r>
            <a:r>
              <a:rPr lang="en-US" b="1" dirty="0" err="1"/>
              <a:t>terpencil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metropolis. </a:t>
            </a:r>
            <a:r>
              <a:rPr lang="en-US" b="1" dirty="0" err="1"/>
              <a:t>Dipercaya</a:t>
            </a:r>
            <a:r>
              <a:rPr lang="en-US" b="1" dirty="0"/>
              <a:t> </a:t>
            </a:r>
            <a:r>
              <a:rPr lang="en-US" b="1" dirty="0" err="1"/>
              <a:t>bahwa</a:t>
            </a:r>
            <a:r>
              <a:rPr lang="en-US" b="1" dirty="0"/>
              <a:t> </a:t>
            </a:r>
            <a:r>
              <a:rPr lang="en-US" b="1" dirty="0" err="1"/>
              <a:t>perubahan</a:t>
            </a:r>
            <a:r>
              <a:rPr lang="en-US" b="1" dirty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merger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daerah</a:t>
            </a:r>
            <a:r>
              <a:rPr lang="en-US" b="1" dirty="0"/>
              <a:t> </a:t>
            </a:r>
            <a:r>
              <a:rPr lang="en-US" b="1" dirty="0" err="1"/>
              <a:t>terpencil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arah</a:t>
            </a:r>
            <a:r>
              <a:rPr lang="en-US" b="1" dirty="0"/>
              <a:t> metropolis </a:t>
            </a:r>
            <a:r>
              <a:rPr lang="en-US" b="1" dirty="0" err="1" smtClean="0"/>
              <a:t>membawa</a:t>
            </a:r>
            <a:r>
              <a:rPr lang="en-US" b="1" dirty="0" smtClean="0"/>
              <a:t> </a:t>
            </a:r>
            <a:r>
              <a:rPr lang="en-US" b="1" dirty="0" err="1"/>
              <a:t>semakin</a:t>
            </a:r>
            <a:r>
              <a:rPr lang="en-US" b="1" dirty="0"/>
              <a:t> </a:t>
            </a:r>
            <a:r>
              <a:rPr lang="en-US" b="1" dirty="0" err="1"/>
              <a:t>dekat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berikutnya</a:t>
            </a:r>
            <a:r>
              <a:rPr lang="en-US" b="1" dirty="0"/>
              <a:t> yang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tinggi</a:t>
            </a:r>
            <a:r>
              <a:rPr lang="en-US" b="1" dirty="0"/>
              <a:t> yang </a:t>
            </a:r>
            <a:r>
              <a:rPr lang="en-US" b="1" dirty="0" err="1"/>
              <a:t>memfasilitasi</a:t>
            </a:r>
            <a:r>
              <a:rPr lang="en-US" b="1" dirty="0"/>
              <a:t> </a:t>
            </a:r>
            <a:r>
              <a:rPr lang="en-US" b="1" dirty="0" err="1"/>
              <a:t>penggabungan</a:t>
            </a:r>
            <a:r>
              <a:rPr lang="en-US" b="1" dirty="0"/>
              <a:t> yang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besar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keduanya</a:t>
            </a:r>
            <a:r>
              <a:rPr lang="en-US" b="1" dirty="0" smtClean="0"/>
              <a:t>.</a:t>
            </a:r>
          </a:p>
          <a:p>
            <a:r>
              <a:rPr lang="en-US" b="1" dirty="0" err="1"/>
              <a:t>Apalagi</a:t>
            </a:r>
            <a:r>
              <a:rPr lang="en-US" b="1" dirty="0"/>
              <a:t> </a:t>
            </a:r>
            <a:r>
              <a:rPr lang="en-US" b="1" dirty="0" err="1"/>
              <a:t>daerah</a:t>
            </a:r>
            <a:r>
              <a:rPr lang="en-US" b="1" dirty="0"/>
              <a:t> </a:t>
            </a:r>
            <a:r>
              <a:rPr lang="en-US" b="1" dirty="0" err="1" smtClean="0"/>
              <a:t>perdesaan</a:t>
            </a:r>
            <a:r>
              <a:rPr lang="en-US" b="1" dirty="0" smtClean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perkotaan</a:t>
            </a:r>
            <a:r>
              <a:rPr lang="en-US" b="1" dirty="0"/>
              <a:t> </a:t>
            </a:r>
            <a:r>
              <a:rPr lang="en-US" b="1" dirty="0" err="1"/>
              <a:t>saling</a:t>
            </a:r>
            <a:r>
              <a:rPr lang="en-US" b="1" dirty="0"/>
              <a:t> </a:t>
            </a:r>
            <a:r>
              <a:rPr lang="en-US" b="1" dirty="0" err="1"/>
              <a:t>bergantung</a:t>
            </a:r>
            <a:r>
              <a:rPr lang="en-US" b="1" dirty="0"/>
              <a:t>. </a:t>
            </a:r>
            <a:r>
              <a:rPr lang="en-US" b="1" dirty="0" err="1"/>
              <a:t>Analisis</a:t>
            </a:r>
            <a:r>
              <a:rPr lang="en-US" b="1" dirty="0"/>
              <a:t>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fokus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keduanya</a:t>
            </a:r>
            <a:r>
              <a:rPr lang="en-US" b="1" dirty="0"/>
              <a:t> </a:t>
            </a:r>
            <a:r>
              <a:rPr lang="en-US" b="1" dirty="0" err="1"/>
              <a:t>daripada</a:t>
            </a:r>
            <a:r>
              <a:rPr lang="en-US" b="1" dirty="0"/>
              <a:t> </a:t>
            </a:r>
            <a:r>
              <a:rPr lang="en-US" b="1" dirty="0" err="1"/>
              <a:t>dikotomi</a:t>
            </a:r>
            <a:r>
              <a:rPr lang="en-US" b="1" dirty="0"/>
              <a:t>. </a:t>
            </a:r>
            <a:r>
              <a:rPr lang="en-US" b="1" dirty="0" err="1" smtClean="0"/>
              <a:t>Perdesaan</a:t>
            </a:r>
            <a:r>
              <a:rPr lang="en-US" b="1" dirty="0" smtClean="0"/>
              <a:t> </a:t>
            </a:r>
            <a:r>
              <a:rPr lang="en-US" b="1" dirty="0" err="1"/>
              <a:t>tergantung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perkotaan</a:t>
            </a:r>
            <a:r>
              <a:rPr lang="en-US" b="1" dirty="0"/>
              <a:t>. </a:t>
            </a:r>
            <a:r>
              <a:rPr lang="en-US" b="1" dirty="0" err="1"/>
              <a:t>Perkotaan</a:t>
            </a:r>
            <a:r>
              <a:rPr lang="en-US" b="1" dirty="0"/>
              <a:t> </a:t>
            </a:r>
            <a:r>
              <a:rPr lang="en-US" b="1" dirty="0" err="1"/>
              <a:t>tergantung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perdesaan</a:t>
            </a:r>
            <a:r>
              <a:rPr lang="en-US" b="1" dirty="0" smtClean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Perdesaan</a:t>
            </a:r>
            <a:r>
              <a:rPr lang="en-US" b="1" dirty="0" smtClean="0"/>
              <a:t> </a:t>
            </a:r>
            <a:r>
              <a:rPr lang="en-US" b="1" dirty="0" err="1" smtClean="0"/>
              <a:t>tergantung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perkotaan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Daerah </a:t>
            </a:r>
            <a:r>
              <a:rPr lang="en-US" dirty="0" err="1"/>
              <a:t>perkotaan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 smtClean="0"/>
              <a:t>pakai</a:t>
            </a:r>
            <a:r>
              <a:rPr lang="en-US" dirty="0" smtClean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minyak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, </a:t>
            </a:r>
            <a:r>
              <a:rPr lang="en-US" dirty="0" smtClean="0"/>
              <a:t>gas, </a:t>
            </a:r>
            <a:r>
              <a:rPr lang="en-US" dirty="0" err="1" smtClean="0"/>
              <a:t>obat-obatan</a:t>
            </a:r>
            <a:r>
              <a:rPr lang="en-US" dirty="0" smtClean="0"/>
              <a:t>, </a:t>
            </a:r>
            <a:r>
              <a:rPr lang="en-US" dirty="0" err="1" smtClean="0"/>
              <a:t>saprodi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Daerah </a:t>
            </a:r>
            <a:r>
              <a:rPr lang="en-US" dirty="0" err="1"/>
              <a:t>perkotaan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, </a:t>
            </a:r>
            <a:r>
              <a:rPr lang="en-US" dirty="0" err="1" smtClean="0"/>
              <a:t>rekreasi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pendidik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Industrialisasi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kompensasi</a:t>
            </a:r>
            <a:r>
              <a:rPr lang="en-US" dirty="0"/>
              <a:t>, </a:t>
            </a:r>
            <a:r>
              <a:rPr lang="en-US" dirty="0" err="1"/>
              <a:t>rehabilitasi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/>
              <a:t>akuisisi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.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/>
              <a:t>dorongan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Perkotaan</a:t>
            </a:r>
            <a:r>
              <a:rPr lang="en-US" b="1" dirty="0" smtClean="0"/>
              <a:t> </a:t>
            </a:r>
            <a:r>
              <a:rPr lang="en-US" b="1" dirty="0" err="1" smtClean="0"/>
              <a:t>tergantung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perdesaan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sayuran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pertanian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mentah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tebu</a:t>
            </a:r>
            <a:r>
              <a:rPr lang="en-US" dirty="0"/>
              <a:t>, </a:t>
            </a:r>
            <a:r>
              <a:rPr lang="en-US" dirty="0" err="1" smtClean="0"/>
              <a:t>singkong</a:t>
            </a:r>
            <a:r>
              <a:rPr lang="en-US" dirty="0" smtClean="0"/>
              <a:t>, </a:t>
            </a:r>
            <a:r>
              <a:rPr lang="en-US" dirty="0" err="1"/>
              <a:t>gandum</a:t>
            </a:r>
            <a:r>
              <a:rPr lang="en-US" dirty="0"/>
              <a:t>, </a:t>
            </a:r>
            <a:r>
              <a:rPr lang="en-US" dirty="0" err="1"/>
              <a:t>kapas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 smtClean="0"/>
              <a:t>permukiman</a:t>
            </a:r>
            <a:r>
              <a:rPr lang="en-US" dirty="0" smtClean="0"/>
              <a:t> </a:t>
            </a:r>
            <a:r>
              <a:rPr lang="en-US" dirty="0" err="1" smtClean="0"/>
              <a:t>mewah</a:t>
            </a:r>
            <a:r>
              <a:rPr lang="en-US" dirty="0"/>
              <a:t>, </a:t>
            </a:r>
            <a:r>
              <a:rPr lang="en-US" dirty="0" err="1"/>
              <a:t>dll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 smtClean="0"/>
              <a:t>kasar</a:t>
            </a:r>
            <a:r>
              <a:rPr lang="en-US" dirty="0" smtClean="0"/>
              <a:t>/</a:t>
            </a:r>
            <a:r>
              <a:rPr lang="en-US" dirty="0" err="1" smtClean="0"/>
              <a:t>buruh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PRT, </a:t>
            </a:r>
            <a:r>
              <a:rPr lang="en-US" dirty="0" err="1"/>
              <a:t>penyapu</a:t>
            </a:r>
            <a:r>
              <a:rPr lang="en-US" dirty="0"/>
              <a:t>, </a:t>
            </a:r>
            <a:r>
              <a:rPr lang="en-US" dirty="0" err="1"/>
              <a:t>tukang</a:t>
            </a:r>
            <a:r>
              <a:rPr lang="en-US" dirty="0"/>
              <a:t> </a:t>
            </a:r>
            <a:r>
              <a:rPr lang="en-US" dirty="0" err="1"/>
              <a:t>cukur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tukang</a:t>
            </a:r>
            <a:r>
              <a:rPr lang="en-US" dirty="0" smtClean="0"/>
              <a:t> </a:t>
            </a:r>
            <a:r>
              <a:rPr lang="en-US" dirty="0" err="1" smtClean="0"/>
              <a:t>batu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-Down Arrow 3"/>
          <p:cNvSpPr/>
          <p:nvPr/>
        </p:nvSpPr>
        <p:spPr>
          <a:xfrm>
            <a:off x="5715000" y="1066800"/>
            <a:ext cx="762000" cy="4267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-Down Arrow 4"/>
          <p:cNvSpPr/>
          <p:nvPr/>
        </p:nvSpPr>
        <p:spPr>
          <a:xfrm>
            <a:off x="2514600" y="990600"/>
            <a:ext cx="762000" cy="44196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76600" y="1184970"/>
            <a:ext cx="2819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en-US" sz="2800" dirty="0" err="1" smtClean="0"/>
              <a:t>Pedesaan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Pedesaan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Kota K</a:t>
            </a:r>
            <a:r>
              <a:rPr lang="en-US" sz="2800" dirty="0" smtClean="0"/>
              <a:t>ecil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Peri</a:t>
            </a:r>
            <a:r>
              <a:rPr lang="en-US" sz="2800" dirty="0"/>
              <a:t> </a:t>
            </a:r>
            <a:r>
              <a:rPr lang="en-US" sz="2800" dirty="0" smtClean="0"/>
              <a:t>Urban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en-US" sz="2800" dirty="0" smtClean="0"/>
              <a:t>Urban </a:t>
            </a:r>
            <a:r>
              <a:rPr lang="en-US" sz="2800" dirty="0"/>
              <a:t>(Wilayah Metropolitan)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762000"/>
            <a:ext cx="24384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Arus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Spasial</a:t>
            </a:r>
            <a:endParaRPr lang="en-US" sz="2800" b="1" dirty="0" smtClean="0"/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Migrasi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pengiriman</a:t>
            </a:r>
            <a:r>
              <a:rPr lang="en-US" sz="2400" dirty="0"/>
              <a:t> </a:t>
            </a:r>
            <a:r>
              <a:rPr lang="en-US" sz="2400" dirty="0" err="1" smtClean="0"/>
              <a:t>uang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Barang</a:t>
            </a:r>
            <a:r>
              <a:rPr lang="en-US" sz="2400" dirty="0"/>
              <a:t>, </a:t>
            </a:r>
            <a:r>
              <a:rPr lang="en-US" sz="2400" dirty="0" err="1"/>
              <a:t>jasa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limbah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Informasi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/>
              <a:t>daya</a:t>
            </a:r>
            <a:r>
              <a:rPr lang="en-US" sz="2400" dirty="0"/>
              <a:t> / air / </a:t>
            </a:r>
            <a:r>
              <a:rPr lang="en-US" sz="2400" dirty="0" err="1"/>
              <a:t>nutrisi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685800"/>
            <a:ext cx="2667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Arus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Sektoral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dirty="0" err="1"/>
              <a:t>Pakan</a:t>
            </a:r>
            <a:r>
              <a:rPr lang="en-US" sz="2800" dirty="0"/>
              <a:t> </a:t>
            </a:r>
            <a:r>
              <a:rPr lang="en-US" sz="2800" dirty="0" err="1"/>
              <a:t>ternak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area </a:t>
            </a:r>
            <a:r>
              <a:rPr lang="en-US" sz="2800" dirty="0" err="1" smtClean="0"/>
              <a:t>lokal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 smtClean="0"/>
              <a:t>Pemasok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/>
              <a:t>Perdagangan</a:t>
            </a:r>
            <a:r>
              <a:rPr lang="en-US" sz="2800" dirty="0"/>
              <a:t> </a:t>
            </a:r>
            <a:r>
              <a:rPr lang="en-US" sz="2800" dirty="0" err="1"/>
              <a:t>pertanian</a:t>
            </a:r>
            <a:r>
              <a:rPr lang="en-US" sz="2800" dirty="0"/>
              <a:t> </a:t>
            </a:r>
            <a:r>
              <a:rPr lang="en-US" sz="2800" dirty="0" err="1"/>
              <a:t>bernilai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err="1" smtClean="0"/>
              <a:t>Pertanian</a:t>
            </a:r>
            <a:r>
              <a:rPr lang="en-US" sz="2800" dirty="0" smtClean="0"/>
              <a:t> </a:t>
            </a:r>
            <a:r>
              <a:rPr lang="en-US" sz="2800" dirty="0" smtClean="0"/>
              <a:t>multi </a:t>
            </a:r>
            <a:r>
              <a:rPr lang="en-US" sz="2800" dirty="0" err="1" smtClean="0"/>
              <a:t>fungsional</a:t>
            </a:r>
            <a:r>
              <a:rPr lang="en-US" sz="2800" dirty="0" smtClean="0"/>
              <a:t> </a:t>
            </a:r>
            <a:r>
              <a:rPr lang="en-US" sz="2800" dirty="0" err="1" smtClean="0"/>
              <a:t>p</a:t>
            </a:r>
            <a:r>
              <a:rPr lang="en-US" sz="2800" dirty="0" err="1" smtClean="0"/>
              <a:t>eri</a:t>
            </a:r>
            <a:r>
              <a:rPr lang="en-US" sz="2800" dirty="0" smtClean="0"/>
              <a:t> </a:t>
            </a:r>
            <a:r>
              <a:rPr lang="en-US" sz="2800" dirty="0" err="1" smtClean="0"/>
              <a:t>perkotaan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990</Words>
  <Application>Microsoft Office PowerPoint</Application>
  <PresentationFormat>On-screen Show (4:3)</PresentationFormat>
  <Paragraphs>141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Kontinum perkotaan pedesaan</vt:lpstr>
      <vt:lpstr>Lanjutan …</vt:lpstr>
      <vt:lpstr> Gambaran Kontinuum Desa-Kota</vt:lpstr>
      <vt:lpstr>Lanjutan …</vt:lpstr>
      <vt:lpstr>Perdesaan tergantung pada perkotaan:</vt:lpstr>
      <vt:lpstr>Perkotaan tergantung pada perdesaan:</vt:lpstr>
      <vt:lpstr>Slide 9</vt:lpstr>
      <vt:lpstr>Slide 10</vt:lpstr>
      <vt:lpstr>Desa</vt:lpstr>
      <vt:lpstr>Gambaran Desa</vt:lpstr>
      <vt:lpstr>Karakteristik dan Tipologi  Masyarakat Pedesaan</vt:lpstr>
      <vt:lpstr>Lanjutan …</vt:lpstr>
      <vt:lpstr>Slide 15</vt:lpstr>
      <vt:lpstr>Slide 16</vt:lpstr>
      <vt:lpstr>Pola Pengelompokan Desa Daldjoeni, N. 1987. Geografi Kota dan Desa. Alumni. Bandung. </vt:lpstr>
      <vt:lpstr>Slide 18</vt:lpstr>
      <vt:lpstr>Slide 19</vt:lpstr>
      <vt:lpstr>Slide 20</vt:lpstr>
      <vt:lpstr>Slide 21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Kontinum perkotaan pedesaan</dc:title>
  <dc:creator>USER</dc:creator>
  <cp:lastModifiedBy>USER</cp:lastModifiedBy>
  <cp:revision>3</cp:revision>
  <dcterms:created xsi:type="dcterms:W3CDTF">2018-09-05T02:05:30Z</dcterms:created>
  <dcterms:modified xsi:type="dcterms:W3CDTF">2018-09-05T14:18:15Z</dcterms:modified>
</cp:coreProperties>
</file>