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3" r:id="rId3"/>
    <p:sldId id="260" r:id="rId4"/>
    <p:sldId id="259" r:id="rId5"/>
    <p:sldId id="265" r:id="rId6"/>
    <p:sldId id="257" r:id="rId7"/>
    <p:sldId id="267" r:id="rId8"/>
    <p:sldId id="258" r:id="rId9"/>
    <p:sldId id="338" r:id="rId10"/>
    <p:sldId id="337" r:id="rId11"/>
    <p:sldId id="261" r:id="rId12"/>
    <p:sldId id="269" r:id="rId13"/>
    <p:sldId id="311" r:id="rId14"/>
    <p:sldId id="273" r:id="rId15"/>
    <p:sldId id="321" r:id="rId16"/>
    <p:sldId id="278" r:id="rId17"/>
    <p:sldId id="312" r:id="rId18"/>
    <p:sldId id="317" r:id="rId19"/>
    <p:sldId id="315" r:id="rId20"/>
    <p:sldId id="314" r:id="rId21"/>
    <p:sldId id="319" r:id="rId22"/>
    <p:sldId id="270" r:id="rId23"/>
    <p:sldId id="326" r:id="rId24"/>
    <p:sldId id="272" r:id="rId25"/>
    <p:sldId id="325" r:id="rId26"/>
    <p:sldId id="274" r:id="rId27"/>
    <p:sldId id="322" r:id="rId28"/>
    <p:sldId id="275" r:id="rId29"/>
    <p:sldId id="310" r:id="rId30"/>
    <p:sldId id="324" r:id="rId31"/>
    <p:sldId id="276" r:id="rId32"/>
    <p:sldId id="327" r:id="rId33"/>
    <p:sldId id="328" r:id="rId34"/>
    <p:sldId id="333" r:id="rId35"/>
    <p:sldId id="331" r:id="rId36"/>
    <p:sldId id="334" r:id="rId37"/>
    <p:sldId id="335" r:id="rId38"/>
    <p:sldId id="309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170" autoAdjust="0"/>
  </p:normalViewPr>
  <p:slideViewPr>
    <p:cSldViewPr snapToGrid="0">
      <p:cViewPr varScale="1">
        <p:scale>
          <a:sx n="56" d="100"/>
          <a:sy n="56" d="100"/>
        </p:scale>
        <p:origin x="10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18:16.84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48 444,'30'2,"0"1,0 1,-1 2,0 0,0 2,40 17,18 7,241 80,-182-68,133 31,-179-60,102 2,103-14,-245-1,62 10,3 1,138-11,-20 0,-114 14,-85-9,52 2,206-9,-139-1,-123-1,-1-1,0-3,0-1,0-2,69-25,-83 23,-1-2,0 0,-1-1,-1-1,35-30,35-24,231-162,-317 226,-1 1,0-1,0 0,5-8,-9 12,0 0,-1 0,1 0,0 0,-1 0,1 0,-1 0,1-1,-1 1,0 0,1 0,-1 0,0-1,0 1,0 0,0 0,0-1,0 1,0 0,0 0,-1-1,1 1,0 0,-1 0,1 0,-1 0,1-1,-1 1,0 0,1 0,-2-1,-1-1,0 1,-1-1,1 1,0 0,-1 0,1 0,-1 0,1 1,-1 0,0-1,-6 0,-47-5,46 6,-343-19,-552 7,564 16,287-3,-100-13,6-6,-34-6,-181-59,258 68,-18-5,106 17,-35-9,-2 2,1 3,-66-2,-420-12,436 17,48 2,-1 4,-81 9,105-5,8-3,0 2,-27 8,24-2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19:44.222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1,'3929'0,"-3706"17,-24-1,377-15,-278-3,1560 2,-1806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19:47.149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0,'4154'0,"-3935"15,-60-2,221-9,-234-5,-120 2,-1 2,42 9,-37-6,44 4,195-8,98 9,8 10,-349-22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19:51.106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1,'3493'0,"-3482"-1,1 2,-1 0,0 0,0 1,-1 0,1 0,0 2,-1-1,13 7,-3 2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19:53.532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32,'1505'0,"-1321"-16,-1 0,267 17,-428 0,0 0,1 2,-1 0,0 2,0 0,27 11,-29-7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0:11.212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1,'98'0,"353"13,0 9,5-23,-163-1,-88 1,221 3,-302 12,-14-1,58 3,56 3,-113-17,146 9,41 6,-157-12,7 8,7 0,-9-10,133 10,175 20,-117-8,-146-12,-61-5,95 9,121 2,-145-4,-54-2,308-8,-274-7,-150 2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0:13.199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32,'703'0,"-455"-16,2 0,1526 17,-1744-1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0:15.076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1,'36'0,"544"18,38-4,-398-16,1166 3,-1353-1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0:16.970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1,'1539'0,"-1357"15,-56-1,9 3,-80-9,59 2,181-11,-266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4:03.358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67,'0'-1,"0"0,1 0,-1 1,0-1,0 0,1 0,-1 0,1 0,-1 1,1-1,-1 0,1 0,-1 1,1-1,-1 0,1 1,0-1,0 1,-1-1,1 1,0-1,0 1,0-1,-1 1,1 0,2-1,26-5,-24 5,62-6,1 3,89 5,-48 2,3220-3,-1675 0,-1616-2,71-13,-68 8,57-2,442 8,-259 2,-253-1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4:06.331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33,'1278'0,"-1098"-16,-33 2,302 11,-228 5,648-2,-841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18:23.38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1,'720'0,"-663"3,0 2,91 21,-82-13,-2-4,98 1,7 0,92 12,37 5,0 9,385-5,2789-34,-1910 4,-1233-22,-228 12,2 0,279-17,483 25,-427 3,5685-2,-5877 16,-30-1,574-12,-411-5,343 2,-466 17,-3 0,872-19,-1028 7,130 22,27 2,-210-27,8 1,57 9,-43-2,93 1,68-12,-86-1,446 2,-537-3,66-11,18-1,-79 9,88-20,37-4,-120 27,-39 3,0-1,0-1,0 0,37-11,158-41,-163 43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4:12.210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66,'6026'0,"-5810"-17,-22 1,31 17,87-2,-171-14,46-1,662 15,-407 3,3347-2,-3759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4:18.860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1,'1881'0,"-1692"15,-43-1,437-9,-332-7,-206 1,-21 0,-1 1,1 1,-1 1,0 0,26 8,1 2,-27-8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4:23.334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0,'859'0,"-830"2,0 1,39 8,-34-4,41 2,-37-7,63 11,-53-5,100 5,52-14,-75-1,786 2,-869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4:32.817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0,'1748'0,"-1721"2,0 0,38 9,-33-4,36 1,289-5,-186-5,-123 1,0 3,0 2,57 11,-42 0,1-3,109 6,-137-18,-7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4:35.647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1,'1354'0,"-1160"14,-38-1,538-7,-384-9,-269 5,69 13,12 0,244-12,-191-5,-63 0,127 5,-125 12,-69-7,55 1,331-8,-204-3,-195 2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0:41.545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1,'5'0,"8"0,6 0,6 0,4 0,2 5,1 3,2-1,-1 3,0 1,-1-2,1-2,-1-3,0-1,-6-2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0:44.565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1,'5'0,"8"0,6 0,6 0,3 0,4 0,0 0,1 0,-5 5,-7 3,-3-1,2-2,3-1,-3 4,-4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0:46.237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0,'6'0,"6"0,8 0,4 0,5 0,2 0,7 0,2 0,0 0,-1 0,-8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0:48.208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0,'119'1,"128"17,-78-3,14 2,-107-8,-46-6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0:57.439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0,'26'0,"75"3,-89-1,0 0,-1 0,1 1,0 1,-1 0,15 7,-11-4,1-1,-1-1,1 0,0-1,0-1,32 2,-33-3,5 0,-1 2,1 0,-1 1,28 11,-29-7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18:28.95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23623 321,'-2863'0,"2831"-2,-1-1,-31-7,-40-5,-57 13,1 0,123-3,0 0,-43-13,-47-8,46 20,-90 4,-19 1,54-15,79 8,-60-1,-36 11,-101-3,119-14,-40-2,164 16,-193-10,-121-11,-3 24,111 0,-974-2,977-15,51 0,-5 11,-125-8,-360-8,520 21,94-3,-60-10,-10-2,-392 9,279 7,-1889-2,1871-16,-3-1,-1935 16,967 3,281-2,715 15,57-1,32-9,-159 12,57-6,88-8,8 11,7-1,-31 5,-37 1,-566-19,354-1,-1065 1,1416-3,-64-10,-27-3,-302 13,229 5,-1037-2,1212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0:59.406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1,'6'0,"6"0,8 0,5 0,3 0,4 0,0 0,1 0,1 0,-2 0,1 0,0 0,-1 0,-1 0,1 0,0 0,-6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1:01.032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1,'9'0,"148"5,-133-3,0 2,-1 1,1 1,35 13,100 39,-101-38,-34-11,0-1,1-1,0-1,40 4,-37-8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1:03.067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1,'25'0,"95"3,-101-1,-1 1,1 1,-1 0,26 11,26 9,-41-15,0 1,26 14,-24-7,-4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1:05.057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0,'19'0,"-1"1,1 1,-1 0,1 2,-1 0,21 8,4 0,1-2,52 6,-82-14,73 16,-38-6,-26-6,-5 2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3:13.559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0,'1090'0,"-1035"3,63 10,52 3,-127-16,83 12,-59-3,71 1,-81-8,300 44,-295-36,326 59,-266-44,58 8,147 4,-226-23,73 4,80-2,67 2,167-20,-436-1,1-2,-2-2,78-22,-107 23,-1-2,0-1,35-20,-39 19,0 0,1 2,0 0,0 2,33-9,-14 10,-3 3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23:16.186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35,'0'-1,"0"0,1 0,-1-1,0 1,1 0,-1 0,1 0,-1 0,1 0,0 0,-1 0,1 1,0-1,0 0,0 0,0 0,-1 1,1-1,0 0,0 1,0-1,0 1,1 0,-1-1,0 1,2-1,34-6,-34 7,67-5,95 4,-70 3,50-2,367 13,-319 8,150 9,-48-7,-192-12,-5 3,-55-7,65 3,688-9,-373-3,390 2,-561 16,-45-2,479-11,-349-5,5-17,-80 8,-121 8,18-12,29-1,-10 17,-149-1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01T12:01:33.182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01T12:01:36.413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19:07.19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98,'0'-2,"0"1,1 0,-1 0,1 0,-1 0,1 0,-1 0,1 0,-1 0,1 0,0 1,-1-1,1 0,0 0,0 0,0 1,0-1,0 0,0 1,0-1,0 1,0-1,0 1,0 0,0-1,0 1,1 0,35-7,-34 7,81-6,100 7,-68 1,-98-2,1-1,-1 0,0-1,24-7,27-5,16-5,-62 13,0 1,0 1,1 1,26 1,-24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19:09.66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13,'987'0,"-977"0,0-1,-1 1,19-5,-8-1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19:11.91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66,'47'1,"-1"-3,1-1,-1-3,0-2,52-15,-72 16,0 1,0 1,49-2,81 8,-63 1,-62-2,-3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19:17.501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0,'30'2,"0"2,0 0,0 2,39 13,-4 7,-50-19,-1-1,1-1,0 0,27 5,20-4,-33-4,34 6,160 31,-183-34,-1-1,72-3,16 2,-101 1,-5 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19:19.348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1,'61'-1,"79"3,-115-1,0 2,-1 1,40 12,-7 3,-26-7,1-2,0-1,0-2,1 0,48 2,-40-9,-12-1,1 2,-1 1,32 6,33 8,-67-13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7T02:19:21.256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1,'102'-1,"302"15,-140 7,-245-21,-1 2,0 0,19 5,-11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82B53-E919-1154-54B1-567B63B4C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272496-971A-64E9-960E-9813A76865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5DCFC5-9A73-64D9-2AA3-F3E2231FD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B73F42-B20E-971C-1818-D730D86C6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6ABFF9-4DA8-A8D1-8E33-801F0B67F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675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D0745-3AF5-FE65-132C-B42DC57A4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5D2D0A-4E68-9791-1176-36ADE18BD5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E2913-CEB1-666A-F043-A12D376AA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008B4-CB23-DD06-3CB8-253B01C4D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8A0AB-C65F-B411-49BD-2B240DB5F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564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A29DF7-6DA5-AFFD-3DE8-0211D69CBA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7AD07F-6AD1-BAB7-15DC-BB0E54C6A3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65829D-E4F0-D210-B77F-7A98BDF3C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9AE1A5-61AF-5E9E-4366-35E458E55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EC0EC-EEBA-6D14-6BDC-A929227DF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105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F6556-C83E-8567-075C-894C2F568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A750-620D-772F-8512-21123AED0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BA6B15-0A5E-8F78-5DE0-6FDB7CBC2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7E032A-D2C7-78CA-F48E-6A18CA8E0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F70BC-23AD-01BC-1224-C0E2FF0A0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75B56-2914-2213-0D25-14C7C55A1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3EB601-3961-4C0D-AE2B-F05BB9772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C568C8-2449-3F43-8D7B-DEB1DC9DD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09CA8-9655-BC77-226B-DCF3D802E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C6FDE-2A53-5D1D-DF73-4037ED572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03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A54A7-5BEF-744F-8EE8-891DE5DA5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35EC3-74A5-8828-533E-1AC9A835C7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72A76B-033C-0D81-8093-DE44B46551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31C8C6-1CE5-9BB0-1515-DF3EDA88F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3D83E4-179B-E66E-4370-E546F5800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B1F78-E408-C3A2-1C6E-CD0887E46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158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80EB7-04B0-8C76-FE64-D430C13E2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7DC08-1808-F7D6-89D6-3B8842FF0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FAC5B5-DB66-2831-92AB-3E775A347D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3D91F7-08D6-6175-8438-CFDA717437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B51E59-9026-BE4D-AEF5-DA97491506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8F4604-6606-6577-E02C-1FEFB4AE9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20CF1D-E471-4107-EC3A-2B24CEC08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6EFAAD-F0B8-752F-4ED1-FF9634ADC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92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651DF-2B60-8915-3102-00B89815C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B450F9-7025-3928-6A91-3D7BD4C6A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EC410-3F59-6B08-A065-EF78F4309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9B7ABD-883C-E688-74D4-63C54E1C8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4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ADEB3-FADD-9A54-A140-F45E78EFB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515931-149D-7B9A-9C4F-FFF768577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73EEDE-66F4-3FE7-B162-564CDA9A8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80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4A4DB-A31D-D03F-C941-DF6A5A292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83C7D-DC37-6AD1-9469-46106495E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357399-EBC2-FB8D-E90D-396D3392F0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F74F28-3F99-A41F-4526-AAB9AED71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8CCA1-263E-80B2-70E5-BFCEF909A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F5AD3B-C67B-07A6-CB2A-96A5E5C0C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650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0C9BE-C64B-288C-4004-755CC5BD6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10D261-FF10-38A0-310F-CBEE1E8B12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B3FC66-DF54-6C19-ACE6-79B6981F8E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F47335-0B26-C4DC-8BBF-0FB6D3D04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D351-B682-48B7-AD1B-48F98607ABC1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EC2AE-6FE4-0CFC-C4AD-CB4FD1C00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5540FA-A7D5-52BC-007E-600ED5C9F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586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81D44E-C460-9C57-DEE8-8F41223F8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BD26E-0F03-D743-A8D9-B9955D40B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D3242-3470-08B2-D7F4-C787D6B689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4D351-B682-48B7-AD1B-48F98607ABC1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7DB745-4723-2CDA-3E62-3ADAC6A539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4244A-AC63-A40D-8280-CA69833DE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41379-8A54-46BA-A50D-0F998385F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6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5.png"/><Relationship Id="rId4" Type="http://schemas.openxmlformats.org/officeDocument/2006/relationships/customXml" Target="../ink/ink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customXml" Target="../ink/ink9.xml"/><Relationship Id="rId18" Type="http://schemas.openxmlformats.org/officeDocument/2006/relationships/image" Target="../media/image15.png"/><Relationship Id="rId3" Type="http://schemas.openxmlformats.org/officeDocument/2006/relationships/customXml" Target="../ink/ink4.xml"/><Relationship Id="rId21" Type="http://schemas.openxmlformats.org/officeDocument/2006/relationships/customXml" Target="../ink/ink13.xml"/><Relationship Id="rId7" Type="http://schemas.openxmlformats.org/officeDocument/2006/relationships/customXml" Target="../ink/ink6.xml"/><Relationship Id="rId12" Type="http://schemas.openxmlformats.org/officeDocument/2006/relationships/image" Target="../media/image12.png"/><Relationship Id="rId17" Type="http://schemas.openxmlformats.org/officeDocument/2006/relationships/customXml" Target="../ink/ink11.xml"/><Relationship Id="rId2" Type="http://schemas.openxmlformats.org/officeDocument/2006/relationships/image" Target="../media/image7.png"/><Relationship Id="rId16" Type="http://schemas.openxmlformats.org/officeDocument/2006/relationships/image" Target="../media/image14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customXml" Target="../ink/ink8.xml"/><Relationship Id="rId5" Type="http://schemas.openxmlformats.org/officeDocument/2006/relationships/customXml" Target="../ink/ink5.xml"/><Relationship Id="rId15" Type="http://schemas.openxmlformats.org/officeDocument/2006/relationships/customXml" Target="../ink/ink10.xml"/><Relationship Id="rId10" Type="http://schemas.openxmlformats.org/officeDocument/2006/relationships/image" Target="../media/image11.png"/><Relationship Id="rId19" Type="http://schemas.openxmlformats.org/officeDocument/2006/relationships/customXml" Target="../ink/ink12.xml"/><Relationship Id="rId4" Type="http://schemas.openxmlformats.org/officeDocument/2006/relationships/image" Target="../media/image8.png"/><Relationship Id="rId9" Type="http://schemas.openxmlformats.org/officeDocument/2006/relationships/customXml" Target="../ink/ink7.xml"/><Relationship Id="rId14" Type="http://schemas.openxmlformats.org/officeDocument/2006/relationships/image" Target="../media/image13.png"/><Relationship Id="rId22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customXml" Target="../ink/ink14.xml"/><Relationship Id="rId7" Type="http://schemas.openxmlformats.org/officeDocument/2006/relationships/customXml" Target="../ink/ink16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customXml" Target="../ink/ink15.xml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openxmlformats.org/officeDocument/2006/relationships/customXml" Target="../ink/ink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21.xml"/><Relationship Id="rId13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12" Type="http://schemas.openxmlformats.org/officeDocument/2006/relationships/customXml" Target="../ink/ink23.xml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0.xml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5" Type="http://schemas.openxmlformats.org/officeDocument/2006/relationships/image" Target="../media/image29.png"/><Relationship Id="rId10" Type="http://schemas.openxmlformats.org/officeDocument/2006/relationships/customXml" Target="../ink/ink22.xml"/><Relationship Id="rId4" Type="http://schemas.openxmlformats.org/officeDocument/2006/relationships/customXml" Target="../ink/ink19.xml"/><Relationship Id="rId9" Type="http://schemas.openxmlformats.org/officeDocument/2006/relationships/image" Target="../media/image26.png"/><Relationship Id="rId14" Type="http://schemas.openxmlformats.org/officeDocument/2006/relationships/customXml" Target="../ink/ink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customXml" Target="../ink/ink30.xml"/><Relationship Id="rId18" Type="http://schemas.openxmlformats.org/officeDocument/2006/relationships/image" Target="../media/image42.png"/><Relationship Id="rId3" Type="http://schemas.openxmlformats.org/officeDocument/2006/relationships/customXml" Target="../ink/ink25.xml"/><Relationship Id="rId7" Type="http://schemas.openxmlformats.org/officeDocument/2006/relationships/customXml" Target="../ink/ink27.xml"/><Relationship Id="rId12" Type="http://schemas.openxmlformats.org/officeDocument/2006/relationships/image" Target="../media/image39.png"/><Relationship Id="rId17" Type="http://schemas.openxmlformats.org/officeDocument/2006/relationships/customXml" Target="../ink/ink32.xml"/><Relationship Id="rId2" Type="http://schemas.openxmlformats.org/officeDocument/2006/relationships/image" Target="../media/image34.png"/><Relationship Id="rId16" Type="http://schemas.openxmlformats.org/officeDocument/2006/relationships/image" Target="../media/image41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customXml" Target="../ink/ink29.xml"/><Relationship Id="rId5" Type="http://schemas.openxmlformats.org/officeDocument/2006/relationships/customXml" Target="../ink/ink26.xml"/><Relationship Id="rId15" Type="http://schemas.openxmlformats.org/officeDocument/2006/relationships/customXml" Target="../ink/ink31.xml"/><Relationship Id="rId10" Type="http://schemas.openxmlformats.org/officeDocument/2006/relationships/image" Target="../media/image38.png"/><Relationship Id="rId19" Type="http://schemas.openxmlformats.org/officeDocument/2006/relationships/customXml" Target="../ink/ink33.xml"/><Relationship Id="rId4" Type="http://schemas.openxmlformats.org/officeDocument/2006/relationships/image" Target="../media/image35.png"/><Relationship Id="rId9" Type="http://schemas.openxmlformats.org/officeDocument/2006/relationships/customXml" Target="../ink/ink28.xml"/><Relationship Id="rId1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ustomXml" Target="../ink/ink34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customXml" Target="../ink/ink35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ustomXml" Target="../ink/ink36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png"/><Relationship Id="rId5" Type="http://schemas.openxmlformats.org/officeDocument/2006/relationships/customXml" Target="../ink/ink37.xml"/><Relationship Id="rId4" Type="http://schemas.openxmlformats.org/officeDocument/2006/relationships/image" Target="../media/image18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5C93A-48C6-31A7-0BD7-700FF8BF09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STAKEHOLDERS ANALYSIS (SA)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DC83F8-82E3-455C-BDA6-0C254FA6F7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Novita Tresiana</a:t>
            </a:r>
          </a:p>
        </p:txBody>
      </p:sp>
    </p:spTree>
    <p:extLst>
      <p:ext uri="{BB962C8B-B14F-4D97-AF65-F5344CB8AC3E}">
        <p14:creationId xmlns:p14="http://schemas.microsoft.com/office/powerpoint/2010/main" val="2770271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5E69D-F5F7-27A3-ACA6-547A6D6E4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94888" cy="13255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Abadi" panose="020B0604020104020204" pitchFamily="34" charset="0"/>
              </a:rPr>
              <a:t>RAGAM TEHNIK Stakeholders Analysis (SA)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160DF-D56B-C623-0DA0-AC499B4CB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789" y="1931542"/>
            <a:ext cx="11291299" cy="4316858"/>
          </a:xfrm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en-US" sz="2800" b="1" i="0" u="none" strike="noStrike" baseline="0" dirty="0">
                <a:latin typeface="Arial Black" panose="020B0A04020102020204" pitchFamily="34" charset="0"/>
              </a:rPr>
              <a:t>Participation Planning Matrix</a:t>
            </a:r>
          </a:p>
          <a:p>
            <a:pPr marL="514350" indent="-514350">
              <a:buAutoNum type="arabicPeriod"/>
            </a:pPr>
            <a:r>
              <a:rPr lang="en-US" sz="2800" b="1" i="0" u="none" strike="noStrike" baseline="0" dirty="0">
                <a:latin typeface="Arial Black" panose="020B0A04020102020204" pitchFamily="34" charset="0"/>
              </a:rPr>
              <a:t>Bases of Power-Directions of Interest Diagram</a:t>
            </a:r>
            <a:r>
              <a:rPr lang="en-US" sz="2800" b="1" dirty="0">
                <a:latin typeface="Arial Black" panose="020B0A04020102020204" pitchFamily="34" charset="0"/>
              </a:rPr>
              <a:t>;</a:t>
            </a:r>
          </a:p>
          <a:p>
            <a:pPr marL="514350" indent="-514350">
              <a:buAutoNum type="arabicPeriod"/>
            </a:pPr>
            <a:r>
              <a:rPr lang="en-US" sz="2800" b="1" i="0" u="none" strike="noStrike" baseline="0" dirty="0">
                <a:latin typeface="Arial Black" panose="020B0A04020102020204" pitchFamily="34" charset="0"/>
              </a:rPr>
              <a:t>Stakeholder-Issue Interrelationship Diagram;</a:t>
            </a:r>
          </a:p>
          <a:p>
            <a:pPr marL="514350" indent="-514350">
              <a:buAutoNum type="arabicPeriod"/>
            </a:pPr>
            <a:r>
              <a:rPr lang="en-US" sz="2800" b="1" i="0" u="none" strike="noStrike" baseline="0" dirty="0">
                <a:latin typeface="Arial Black" panose="020B0A04020102020204" pitchFamily="34" charset="0"/>
              </a:rPr>
              <a:t>Problem-Frame Stakeholder Map</a:t>
            </a:r>
            <a:r>
              <a:rPr lang="en-US" sz="2800" b="1" dirty="0">
                <a:latin typeface="Arial Black" panose="020B0A04020102020204" pitchFamily="34" charset="0"/>
              </a:rPr>
              <a:t>;</a:t>
            </a:r>
          </a:p>
          <a:p>
            <a:pPr marL="514350" indent="-514350">
              <a:buAutoNum type="arabicPeriod"/>
            </a:pPr>
            <a:r>
              <a:rPr lang="en-US" sz="2800" b="1" i="0" u="none" strike="noStrike" baseline="0" dirty="0">
                <a:latin typeface="Arial Black" panose="020B0A04020102020204" pitchFamily="34" charset="0"/>
              </a:rPr>
              <a:t>Policy Implementation Mapping;</a:t>
            </a:r>
          </a:p>
          <a:p>
            <a:pPr marL="514350" indent="-514350">
              <a:buAutoNum type="arabicPeriod"/>
            </a:pPr>
            <a:r>
              <a:rPr lang="en-US" sz="2800" b="1" i="0" u="none" strike="noStrike" baseline="0" dirty="0">
                <a:latin typeface="Arial Black" panose="020B0A04020102020204" pitchFamily="34" charset="0"/>
              </a:rPr>
              <a:t>Power Versus Interest Grid</a:t>
            </a:r>
            <a:r>
              <a:rPr lang="en-US" sz="2800" b="1" dirty="0">
                <a:latin typeface="Arial Black" panose="020B0A04020102020204" pitchFamily="34" charset="0"/>
              </a:rPr>
              <a:t>;</a:t>
            </a:r>
          </a:p>
          <a:p>
            <a:pPr marL="514350" indent="-514350">
              <a:buAutoNum type="arabicPeriod"/>
            </a:pPr>
            <a:r>
              <a:rPr lang="en-US" sz="2800" b="1" i="0" u="none" strike="noStrike" baseline="0" dirty="0">
                <a:latin typeface="Arial Black" panose="020B0A04020102020204" pitchFamily="34" charset="0"/>
              </a:rPr>
              <a:t>Value Orientation Mapping;</a:t>
            </a:r>
          </a:p>
          <a:p>
            <a:pPr marL="514350" indent="-514350">
              <a:buAutoNum type="arabicPeriod"/>
            </a:pPr>
            <a:r>
              <a:rPr lang="en-US" sz="2800" b="1" i="0" u="none" strike="noStrike" baseline="0" dirty="0">
                <a:latin typeface="Arial Black" panose="020B0A04020102020204" pitchFamily="34" charset="0"/>
              </a:rPr>
              <a:t>Net Map</a:t>
            </a:r>
            <a:endParaRPr lang="en-US" sz="2800" dirty="0"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6871DAF-35F8-F29F-F3EB-2D0B6A474EE2}"/>
                  </a:ext>
                </a:extLst>
              </p14:cNvPr>
              <p14:cNvContentPartPr/>
              <p14:nvPr/>
            </p14:nvContentPartPr>
            <p14:xfrm>
              <a:off x="1068570" y="5554890"/>
              <a:ext cx="1519200" cy="3096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6871DAF-35F8-F29F-F3EB-2D0B6A474EE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14930" y="5446890"/>
                <a:ext cx="1626840" cy="52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80CA852-8994-0DEB-DA66-E5B24AE2BE5D}"/>
                  </a:ext>
                </a:extLst>
              </p14:cNvPr>
              <p14:cNvContentPartPr/>
              <p14:nvPr/>
            </p14:nvContentPartPr>
            <p14:xfrm>
              <a:off x="1142730" y="3131730"/>
              <a:ext cx="8444880" cy="1044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80CA852-8994-0DEB-DA66-E5B24AE2BE5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88730" y="3024090"/>
                <a:ext cx="8552520" cy="32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7AF4288-BDBD-42AD-9F4E-D83EF2C1FF6D}"/>
                  </a:ext>
                </a:extLst>
              </p14:cNvPr>
              <p14:cNvContentPartPr/>
              <p14:nvPr/>
            </p14:nvContentPartPr>
            <p14:xfrm>
              <a:off x="1062810" y="2993850"/>
              <a:ext cx="8504280" cy="1155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7AF4288-BDBD-42AD-9F4E-D83EF2C1FF6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09170" y="2885850"/>
                <a:ext cx="8611920" cy="331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56574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F3D72-BA8E-B656-9F34-D6E70E95F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8F0DA-E530-AA45-7860-E45C40AA8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nn-NO" sz="4400" b="1" dirty="0">
                <a:latin typeface="Arial Narrow" panose="020B0606020202030204" pitchFamily="34" charset="0"/>
              </a:rPr>
              <a:t>Bagaimana cara melakukan Stakeholder Mapping</a:t>
            </a:r>
            <a:endParaRPr lang="en-US" sz="4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371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86A99-33CB-C6CC-3FBA-2F2355C33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LANGKAH-LANGKAH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D6E06-D3F3-745F-BF1E-6E939D5BC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4000" dirty="0" err="1"/>
              <a:t>Tentukan</a:t>
            </a:r>
            <a:r>
              <a:rPr lang="en-US" sz="4000" dirty="0"/>
              <a:t> </a:t>
            </a:r>
            <a:r>
              <a:rPr lang="en-US" sz="4000" dirty="0" err="1"/>
              <a:t>topik</a:t>
            </a:r>
            <a:r>
              <a:rPr lang="en-US" sz="4000" dirty="0"/>
              <a:t> dan </a:t>
            </a:r>
            <a:r>
              <a:rPr lang="en-US" sz="4000" dirty="0" err="1"/>
              <a:t>isu</a:t>
            </a:r>
            <a:r>
              <a:rPr lang="en-US" sz="4000" dirty="0"/>
              <a:t> (pro vs </a:t>
            </a:r>
            <a:r>
              <a:rPr lang="en-US" sz="4000" dirty="0" err="1"/>
              <a:t>kontra</a:t>
            </a:r>
            <a:r>
              <a:rPr lang="en-US" sz="4000" dirty="0"/>
              <a:t>)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 err="1"/>
              <a:t>Identifikasi</a:t>
            </a:r>
            <a:r>
              <a:rPr lang="en-US" sz="4000" dirty="0"/>
              <a:t> Stakeholder;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/>
              <a:t> </a:t>
            </a:r>
            <a:r>
              <a:rPr lang="en-US" sz="4000" dirty="0" err="1"/>
              <a:t>Susun</a:t>
            </a:r>
            <a:r>
              <a:rPr lang="en-US" sz="4000" dirty="0"/>
              <a:t> </a:t>
            </a:r>
            <a:r>
              <a:rPr lang="en-US" sz="4000" dirty="0" err="1"/>
              <a:t>daftarnya</a:t>
            </a:r>
            <a:r>
              <a:rPr lang="en-US" sz="4000" dirty="0"/>
              <a:t> (</a:t>
            </a:r>
            <a:r>
              <a:rPr lang="en-US" sz="4000" dirty="0" err="1"/>
              <a:t>lihat</a:t>
            </a:r>
            <a:r>
              <a:rPr lang="en-US" sz="4000" dirty="0"/>
              <a:t>: Stakeholder Register-</a:t>
            </a:r>
            <a:r>
              <a:rPr lang="en-US" sz="4000" dirty="0" err="1"/>
              <a:t>Lihat</a:t>
            </a:r>
            <a:r>
              <a:rPr lang="en-US" sz="4000" dirty="0"/>
              <a:t> </a:t>
            </a:r>
            <a:r>
              <a:rPr lang="en-US" sz="4000" dirty="0" err="1"/>
              <a:t>templete</a:t>
            </a:r>
            <a:r>
              <a:rPr lang="en-US" sz="4000" dirty="0"/>
              <a:t>)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 err="1"/>
              <a:t>Lakukan</a:t>
            </a:r>
            <a:r>
              <a:rPr lang="en-US" sz="4000" dirty="0"/>
              <a:t> </a:t>
            </a:r>
            <a:r>
              <a:rPr lang="en-US" sz="4000" dirty="0" err="1"/>
              <a:t>analisis</a:t>
            </a:r>
            <a:r>
              <a:rPr lang="en-US" sz="4000" dirty="0"/>
              <a:t> </a:t>
            </a:r>
            <a:r>
              <a:rPr lang="en-US" sz="4000" dirty="0" err="1"/>
              <a:t>pemetaan</a:t>
            </a:r>
            <a:r>
              <a:rPr lang="en-US" sz="4000" dirty="0"/>
              <a:t> TUNGGAL ATAU KOMBINASI </a:t>
            </a:r>
            <a:r>
              <a:rPr lang="en-US" sz="4000" dirty="0" err="1"/>
              <a:t>sesuai</a:t>
            </a:r>
            <a:r>
              <a:rPr lang="en-US" sz="4000" dirty="0"/>
              <a:t> </a:t>
            </a:r>
            <a:r>
              <a:rPr lang="en-US" sz="4000" dirty="0" err="1"/>
              <a:t>tujuan</a:t>
            </a:r>
            <a:r>
              <a:rPr lang="en-US" sz="4000" dirty="0"/>
              <a:t>/focus </a:t>
            </a:r>
            <a:r>
              <a:rPr lang="en-US" sz="4000" dirty="0" err="1"/>
              <a:t>isu</a:t>
            </a:r>
            <a:r>
              <a:rPr lang="en-US" sz="4000" dirty="0"/>
              <a:t> (</a:t>
            </a:r>
            <a:r>
              <a:rPr lang="en-US" sz="4000" dirty="0" err="1"/>
              <a:t>lihat</a:t>
            </a:r>
            <a:r>
              <a:rPr lang="en-US" sz="4000" dirty="0"/>
              <a:t> </a:t>
            </a:r>
            <a:r>
              <a:rPr lang="en-US" sz="4000" dirty="0" err="1"/>
              <a:t>tehnik</a:t>
            </a:r>
            <a:r>
              <a:rPr lang="en-US" sz="4000" dirty="0"/>
              <a:t>=</a:t>
            </a:r>
            <a:r>
              <a:rPr lang="en-US" sz="4000" dirty="0" err="1"/>
              <a:t>tehnik</a:t>
            </a:r>
            <a:r>
              <a:rPr lang="en-US" sz="4000" dirty="0"/>
              <a:t> </a:t>
            </a:r>
            <a:r>
              <a:rPr lang="en-US" sz="4000" dirty="0" err="1"/>
              <a:t>analisis</a:t>
            </a:r>
            <a:r>
              <a:rPr lang="en-US" sz="4000" dirty="0"/>
              <a:t> mapping stakeholders)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 err="1"/>
              <a:t>Diskusikan</a:t>
            </a:r>
            <a:r>
              <a:rPr lang="en-US" sz="4000" dirty="0"/>
              <a:t> </a:t>
            </a:r>
            <a:r>
              <a:rPr lang="en-US" sz="4000" dirty="0" err="1"/>
              <a:t>hasil</a:t>
            </a:r>
            <a:r>
              <a:rPr lang="en-US" sz="4000" dirty="0"/>
              <a:t> </a:t>
            </a:r>
            <a:r>
              <a:rPr lang="en-US" sz="4000" dirty="0" err="1"/>
              <a:t>analisis</a:t>
            </a:r>
            <a:r>
              <a:rPr lang="en-US" sz="4000" dirty="0"/>
              <a:t> pada </a:t>
            </a:r>
            <a:r>
              <a:rPr lang="en-US" sz="4000" dirty="0" err="1"/>
              <a:t>hasil</a:t>
            </a:r>
            <a:r>
              <a:rPr lang="en-US" sz="4000" dirty="0"/>
              <a:t>/</a:t>
            </a:r>
            <a:r>
              <a:rPr lang="en-US" sz="4000" dirty="0" err="1"/>
              <a:t>tujuan</a:t>
            </a:r>
            <a:r>
              <a:rPr lang="en-US" sz="4000" dirty="0"/>
              <a:t> yang </a:t>
            </a:r>
            <a:r>
              <a:rPr lang="en-US" sz="4000" dirty="0" err="1"/>
              <a:t>diharapkan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24210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BD46E-447A-AE9F-F906-FF4986C28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Abadi" panose="020B0604020104020204" pitchFamily="34" charset="0"/>
              </a:rPr>
              <a:t>PIJAKAN HASIL STUDI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153871-70B4-8BE9-DCD5-64EF9EE34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1946"/>
            <a:ext cx="10987355" cy="4605017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RISETs Paul Nutt’s (2002)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terhadap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400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keputusan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strategis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separuh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dari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kebijakan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mengalami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kegagalan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sv-SE" sz="2400" b="1" i="0" u="none" strike="noStrike" baseline="0" dirty="0">
                <a:latin typeface="Abadi" panose="020B0604020104020204" pitchFamily="34" charset="0"/>
              </a:rPr>
              <a:t>karena tidak dapat diimplementasikan, hanya dapat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diimplementasikan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secara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parsial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atau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dapat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diimplementasikan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tetapi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memberikan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hasil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buruk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. </a:t>
            </a:r>
          </a:p>
          <a:p>
            <a:pPr marL="0" indent="0" algn="l">
              <a:buNone/>
            </a:pPr>
            <a:endParaRPr lang="en-US" sz="2400" b="1" dirty="0">
              <a:latin typeface="Abadi" panose="020B0604020104020204" pitchFamily="34" charset="0"/>
            </a:endParaRPr>
          </a:p>
          <a:p>
            <a:pPr marL="0" indent="0" algn="l">
              <a:buNone/>
            </a:pP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Penyebabnya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,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pengambil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kebijakan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tidak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mampu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memahami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kepentingan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1" u="none" strike="noStrike" baseline="0" dirty="0">
                <a:latin typeface="Abadi" panose="020B0604020104020204" pitchFamily="34" charset="0"/>
              </a:rPr>
              <a:t>key stakeholders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.</a:t>
            </a:r>
          </a:p>
          <a:p>
            <a:pPr marL="0" indent="0" algn="l">
              <a:buNone/>
            </a:pPr>
            <a:r>
              <a:rPr lang="en-US" sz="2400" b="1" i="0" u="none" strike="noStrike" baseline="0" dirty="0">
                <a:latin typeface="Abadi" panose="020B0604020104020204" pitchFamily="34" charset="0"/>
              </a:rPr>
              <a:t>Oleh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sebab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itu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analisis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bisa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dikatakan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sebagai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salah </a:t>
            </a:r>
            <a:r>
              <a:rPr lang="es-ES" sz="2400" b="1" i="0" u="none" strike="noStrike" baseline="0" dirty="0" err="1">
                <a:latin typeface="Abadi" panose="020B0604020104020204" pitchFamily="34" charset="0"/>
              </a:rPr>
              <a:t>satu</a:t>
            </a:r>
            <a:r>
              <a:rPr lang="es-E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s-ES" sz="2400" b="1" i="0" u="none" strike="noStrike" baseline="0" dirty="0" err="1">
                <a:latin typeface="Abadi" panose="020B0604020104020204" pitchFamily="34" charset="0"/>
              </a:rPr>
              <a:t>resep</a:t>
            </a:r>
            <a:r>
              <a:rPr lang="es-E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s-ES" sz="2400" b="1" i="0" u="none" strike="noStrike" baseline="0" dirty="0" err="1">
                <a:latin typeface="Abadi" panose="020B0604020104020204" pitchFamily="34" charset="0"/>
              </a:rPr>
              <a:t>mujarab</a:t>
            </a:r>
            <a:r>
              <a:rPr lang="es-E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s-ES" sz="2400" b="1" i="1" u="none" strike="noStrike" baseline="0" dirty="0">
                <a:latin typeface="Abadi" panose="020B0604020104020204" pitchFamily="34" charset="0"/>
              </a:rPr>
              <a:t>panacea </a:t>
            </a:r>
            <a:r>
              <a:rPr lang="es-ES" sz="2400" b="1" i="0" u="none" strike="noStrike" baseline="0" dirty="0" err="1">
                <a:latin typeface="Abadi" panose="020B0604020104020204" pitchFamily="34" charset="0"/>
              </a:rPr>
              <a:t>dari</a:t>
            </a:r>
            <a:r>
              <a:rPr lang="es-E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s-ES" sz="2400" b="1" i="0" u="none" strike="noStrike" baseline="0" dirty="0" err="1">
                <a:latin typeface="Abadi" panose="020B0604020104020204" pitchFamily="34" charset="0"/>
              </a:rPr>
              <a:t>permasalahan</a:t>
            </a:r>
            <a:r>
              <a:rPr lang="es-E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s-ES" sz="2400" b="1" i="0" u="none" strike="noStrike" baseline="0" dirty="0" err="1">
                <a:latin typeface="Abadi" panose="020B0604020104020204" pitchFamily="34" charset="0"/>
              </a:rPr>
              <a:t>tersebut</a:t>
            </a:r>
            <a:r>
              <a:rPr lang="es-ES" sz="2400" b="1" i="0" u="none" strike="noStrike" baseline="0" dirty="0">
                <a:latin typeface="Abadi" panose="020B0604020104020204" pitchFamily="34" charset="0"/>
              </a:rPr>
              <a:t>.</a:t>
            </a:r>
          </a:p>
          <a:p>
            <a:pPr marL="0" indent="0" algn="l">
              <a:buNone/>
            </a:pPr>
            <a:r>
              <a:rPr lang="fi-FI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Alasan k</a:t>
            </a:r>
            <a:r>
              <a:rPr lang="fi-FI" sz="2400" b="1" i="0" u="none" strike="noStrike" baseline="0" dirty="0">
                <a:latin typeface="Abadi" panose="020B0604020104020204" pitchFamily="34" charset="0"/>
              </a:rPr>
              <a:t>enapa </a:t>
            </a:r>
            <a:r>
              <a:rPr lang="fi-FI" sz="2400" b="1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fi-FI" sz="2400" b="1" i="0" u="none" strike="noStrike" baseline="0" dirty="0">
                <a:latin typeface="Abadi" panose="020B0604020104020204" pitchFamily="34" charset="0"/>
              </a:rPr>
              <a:t>analisis jarang dilakukan oleh</a:t>
            </a:r>
            <a:r>
              <a:rPr lang="es-ES" sz="2400" b="1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pembuat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kebijakan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salah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satunya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adalah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karena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kurangnya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pengetahuan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mereka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dalam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metode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tepat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latin typeface="Abadi" panose="020B0604020104020204" pitchFamily="34" charset="0"/>
              </a:rPr>
              <a:t>melakukan</a:t>
            </a:r>
            <a:r>
              <a:rPr lang="en-US" sz="2400" b="1" i="0" u="none" strike="noStrike" baseline="0" dirty="0">
                <a:latin typeface="Abadi" panose="020B0604020104020204" pitchFamily="34" charset="0"/>
              </a:rPr>
              <a:t> </a:t>
            </a:r>
            <a:r>
              <a:rPr lang="nb-NO" sz="2400" b="1" i="0" u="none" strike="noStrike" baseline="0" dirty="0">
                <a:latin typeface="Abadi" panose="020B0604020104020204" pitchFamily="34" charset="0"/>
              </a:rPr>
              <a:t>analisa </a:t>
            </a:r>
            <a:r>
              <a:rPr lang="nb-NO" sz="2400" b="1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nb-NO" sz="2400" b="1" i="0" u="none" strike="noStrike" baseline="0" dirty="0">
                <a:latin typeface="Abadi" panose="020B0604020104020204" pitchFamily="34" charset="0"/>
              </a:rPr>
              <a:t>analisis (Bryson, 2003).</a:t>
            </a:r>
            <a:endParaRPr lang="en-US" sz="2400" b="1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471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5560C-D8A5-AA2F-8063-0AD58AB51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i="0" u="none" strike="noStrike" baseline="0" dirty="0">
                <a:latin typeface="Arial Black" panose="020B0A04020102020204" pitchFamily="34" charset="0"/>
              </a:rPr>
              <a:t>Stakeholder-Issue Interrelationship Diagram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F4DAB68-AFB9-E565-DE52-22B2FA18B8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128" y="1690688"/>
            <a:ext cx="11733088" cy="5264916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A1C5609-C25C-02A4-0CDC-5F63751D3916}"/>
                  </a:ext>
                </a:extLst>
              </p14:cNvPr>
              <p14:cNvContentPartPr/>
              <p14:nvPr/>
            </p14:nvContentPartPr>
            <p14:xfrm>
              <a:off x="9258210" y="3782340"/>
              <a:ext cx="318600" cy="352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A1C5609-C25C-02A4-0CDC-5F63751D391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204570" y="3674340"/>
                <a:ext cx="426240" cy="25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0895E1D-EFCE-E684-666C-2CCF552BBC6C}"/>
                  </a:ext>
                </a:extLst>
              </p14:cNvPr>
              <p14:cNvContentPartPr/>
              <p14:nvPr/>
            </p14:nvContentPartPr>
            <p14:xfrm>
              <a:off x="8572050" y="4761540"/>
              <a:ext cx="383400" cy="46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0895E1D-EFCE-E684-666C-2CCF552BBC6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518410" y="4653900"/>
                <a:ext cx="491040" cy="22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F83EBF9-B975-1704-1BDD-A664C5C93108}"/>
                  </a:ext>
                </a:extLst>
              </p14:cNvPr>
              <p14:cNvContentPartPr/>
              <p14:nvPr/>
            </p14:nvContentPartPr>
            <p14:xfrm>
              <a:off x="10355490" y="5485500"/>
              <a:ext cx="284760" cy="244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F83EBF9-B975-1704-1BDD-A664C5C9310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301490" y="5377500"/>
                <a:ext cx="392400" cy="24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0B97F8A-6F95-196C-7E8B-6F047805A4D7}"/>
                  </a:ext>
                </a:extLst>
              </p14:cNvPr>
              <p14:cNvContentPartPr/>
              <p14:nvPr/>
            </p14:nvContentPartPr>
            <p14:xfrm>
              <a:off x="8572050" y="4731660"/>
              <a:ext cx="394920" cy="622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0B97F8A-6F95-196C-7E8B-6F047805A4D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518410" y="4623660"/>
                <a:ext cx="502560" cy="27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8989C72-9B31-5BC2-5751-CA1AAD9C7DDA}"/>
                  </a:ext>
                </a:extLst>
              </p14:cNvPr>
              <p14:cNvContentPartPr/>
              <p14:nvPr/>
            </p14:nvContentPartPr>
            <p14:xfrm>
              <a:off x="9258210" y="3725820"/>
              <a:ext cx="341640" cy="464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8989C72-9B31-5BC2-5751-CA1AAD9C7DD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204570" y="3617820"/>
                <a:ext cx="449280" cy="26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54F2F1E-54CF-0FD6-5464-65EE9BDD7376}"/>
                  </a:ext>
                </a:extLst>
              </p14:cNvPr>
              <p14:cNvContentPartPr/>
              <p14:nvPr/>
            </p14:nvContentPartPr>
            <p14:xfrm>
              <a:off x="10343610" y="5497380"/>
              <a:ext cx="320040" cy="190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54F2F1E-54CF-0FD6-5464-65EE9BDD737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289970" y="5389380"/>
                <a:ext cx="427680" cy="2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1806C8F-7B0D-3BEB-EEA3-C53BDC2B6954}"/>
                  </a:ext>
                </a:extLst>
              </p14:cNvPr>
              <p14:cNvContentPartPr/>
              <p14:nvPr/>
            </p14:nvContentPartPr>
            <p14:xfrm>
              <a:off x="3783330" y="3851460"/>
              <a:ext cx="2568600" cy="126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1806C8F-7B0D-3BEB-EEA3-C53BDC2B6954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729330" y="3743820"/>
                <a:ext cx="2676240" cy="22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4C736056-6553-D186-4545-097F67D7F2FF}"/>
                  </a:ext>
                </a:extLst>
              </p14:cNvPr>
              <p14:cNvContentPartPr/>
              <p14:nvPr/>
            </p14:nvContentPartPr>
            <p14:xfrm>
              <a:off x="2285730" y="4274820"/>
              <a:ext cx="2274840" cy="349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4C736056-6553-D186-4545-097F67D7F2FF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232090" y="4166820"/>
                <a:ext cx="2382480" cy="25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243BAF4-7C32-C91E-D0C3-53BA0FBBA921}"/>
                  </a:ext>
                </a:extLst>
              </p14:cNvPr>
              <p14:cNvContentPartPr/>
              <p14:nvPr/>
            </p14:nvContentPartPr>
            <p14:xfrm>
              <a:off x="1577610" y="5977620"/>
              <a:ext cx="1308600" cy="140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243BAF4-7C32-C91E-D0C3-53BA0FBBA921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523610" y="5869620"/>
                <a:ext cx="1416240" cy="22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39239038-1B11-397B-1785-1CEA6DA7B711}"/>
                  </a:ext>
                </a:extLst>
              </p14:cNvPr>
              <p14:cNvContentPartPr/>
              <p14:nvPr/>
            </p14:nvContentPartPr>
            <p14:xfrm>
              <a:off x="3737250" y="5920380"/>
              <a:ext cx="909000" cy="162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39239038-1B11-397B-1785-1CEA6DA7B711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683610" y="5812380"/>
                <a:ext cx="1016640" cy="231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92864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AC8F0B-EF18-C787-577E-BF2C2DB1A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69DE4-8E4B-6772-A8A0-5CC9A357B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681038"/>
            <a:ext cx="4165315" cy="5495925"/>
          </a:xfrm>
        </p:spPr>
        <p:txBody>
          <a:bodyPr>
            <a:normAutofit/>
          </a:bodyPr>
          <a:lstStyle/>
          <a:p>
            <a:pPr algn="l"/>
            <a:r>
              <a:rPr lang="en-US" sz="3200" b="0" i="0" u="none" strike="noStrike" baseline="0" dirty="0" err="1">
                <a:latin typeface="Aller"/>
              </a:rPr>
              <a:t>Panah</a:t>
            </a:r>
            <a:r>
              <a:rPr lang="en-US" sz="3200" b="0" i="0" u="none" strike="noStrike" baseline="0" dirty="0">
                <a:latin typeface="Aller"/>
              </a:rPr>
              <a:t> dalam diagram </a:t>
            </a:r>
            <a:r>
              <a:rPr lang="en-US" sz="3200" b="0" i="0" u="none" strike="noStrike" baseline="0" dirty="0" err="1">
                <a:latin typeface="Aller"/>
              </a:rPr>
              <a:t>menunjukkan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bahwa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1" u="none" strike="noStrike" baseline="0" dirty="0">
                <a:latin typeface="Aller-Italic"/>
              </a:rPr>
              <a:t>stakeholder </a:t>
            </a:r>
            <a:r>
              <a:rPr lang="en-US" sz="3200" b="0" i="0" u="none" strike="noStrike" baseline="0" dirty="0" err="1">
                <a:latin typeface="Aller"/>
              </a:rPr>
              <a:t>memiliki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1" i="1" u="none" strike="noStrike" baseline="0" dirty="0">
                <a:solidFill>
                  <a:srgbClr val="FF0000"/>
                </a:solidFill>
                <a:latin typeface="Aller-Italic"/>
              </a:rPr>
              <a:t>interest </a:t>
            </a:r>
            <a:r>
              <a:rPr lang="en-US" sz="3200" b="1" i="0" u="none" strike="noStrike" baseline="0" dirty="0">
                <a:solidFill>
                  <a:srgbClr val="FF0000"/>
                </a:solidFill>
                <a:latin typeface="Aller"/>
              </a:rPr>
              <a:t>pada </a:t>
            </a:r>
            <a:r>
              <a:rPr lang="en-US" sz="3200" b="1" i="0" u="none" strike="noStrike" baseline="0" dirty="0" err="1">
                <a:solidFill>
                  <a:srgbClr val="FF0000"/>
                </a:solidFill>
                <a:latin typeface="Aller"/>
              </a:rPr>
              <a:t>isu</a:t>
            </a:r>
            <a:r>
              <a:rPr lang="en-US" sz="3200" b="0" i="0" u="none" strike="noStrike" baseline="0" dirty="0">
                <a:latin typeface="Aller"/>
              </a:rPr>
              <a:t>, </a:t>
            </a:r>
            <a:r>
              <a:rPr lang="en-US" sz="3200" b="0" i="0" u="none" strike="noStrike" baseline="0" dirty="0" err="1">
                <a:latin typeface="Aller"/>
              </a:rPr>
              <a:t>meskipun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spesifik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1" u="none" strike="noStrike" baseline="0" dirty="0">
                <a:latin typeface="Aller-Italic"/>
              </a:rPr>
              <a:t>interest </a:t>
            </a:r>
            <a:r>
              <a:rPr lang="en-US" sz="3200" b="0" i="0" u="none" strike="noStrike" baseline="0" dirty="0">
                <a:latin typeface="Aller"/>
              </a:rPr>
              <a:t>berbeda </a:t>
            </a:r>
            <a:r>
              <a:rPr lang="en-US" sz="3200" b="0" i="0" u="none" strike="noStrike" baseline="0" dirty="0" err="1">
                <a:latin typeface="Aller"/>
              </a:rPr>
              <a:t>antar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1" u="none" strike="noStrike" baseline="0" dirty="0">
                <a:latin typeface="Aller-Italic"/>
              </a:rPr>
              <a:t>stakeholder</a:t>
            </a:r>
            <a:r>
              <a:rPr lang="en-US" sz="3200" b="0" i="0" u="none" strike="noStrike" baseline="0" dirty="0">
                <a:latin typeface="Aller"/>
              </a:rPr>
              <a:t>, dan </a:t>
            </a:r>
            <a:r>
              <a:rPr lang="en-US" sz="3200" b="0" i="1" u="none" strike="noStrike" baseline="0" dirty="0">
                <a:latin typeface="Aller-Italic"/>
              </a:rPr>
              <a:t>interest </a:t>
            </a:r>
            <a:r>
              <a:rPr lang="en-US" sz="3200" b="0" i="0" u="none" strike="noStrike" baseline="0" dirty="0" err="1">
                <a:latin typeface="Aller"/>
              </a:rPr>
              <a:t>tersebut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memungkinkan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terjadinya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1" i="1" u="none" strike="noStrike" baseline="0" dirty="0" err="1">
                <a:solidFill>
                  <a:srgbClr val="FF0000"/>
                </a:solidFill>
                <a:latin typeface="Aller"/>
              </a:rPr>
              <a:t>konflik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C30C534-49FF-4454-12A3-E8D6643294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89142" y="681038"/>
            <a:ext cx="6472719" cy="5811835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0EA92C9-12F8-832B-697F-D10C41549526}"/>
                  </a:ext>
                </a:extLst>
              </p14:cNvPr>
              <p14:cNvContentPartPr/>
              <p14:nvPr/>
            </p14:nvContentPartPr>
            <p14:xfrm>
              <a:off x="1223010" y="2171250"/>
              <a:ext cx="2606400" cy="1155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0EA92C9-12F8-832B-697F-D10C4154952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69010" y="2063610"/>
                <a:ext cx="2714040" cy="33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DACEBD2-98ED-C9B1-66F5-2A459D80559C}"/>
                  </a:ext>
                </a:extLst>
              </p14:cNvPr>
              <p14:cNvContentPartPr/>
              <p14:nvPr/>
            </p14:nvContentPartPr>
            <p14:xfrm>
              <a:off x="1223010" y="2285730"/>
              <a:ext cx="1083240" cy="118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DACEBD2-98ED-C9B1-66F5-2A459D80559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69010" y="2177730"/>
                <a:ext cx="1190880" cy="22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E0C1CBC-8EB5-EDF0-400A-90BC09D0543D}"/>
                  </a:ext>
                </a:extLst>
              </p14:cNvPr>
              <p14:cNvContentPartPr/>
              <p14:nvPr/>
            </p14:nvContentPartPr>
            <p14:xfrm>
              <a:off x="2971170" y="4811850"/>
              <a:ext cx="1034640" cy="122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E0C1CBC-8EB5-EDF0-400A-90BC09D0543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917530" y="4704210"/>
                <a:ext cx="1142280" cy="22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955A147-62B6-2025-59F4-5EF8174E16EE}"/>
                  </a:ext>
                </a:extLst>
              </p14:cNvPr>
              <p14:cNvContentPartPr/>
              <p14:nvPr/>
            </p14:nvContentPartPr>
            <p14:xfrm>
              <a:off x="3039930" y="4903290"/>
              <a:ext cx="891360" cy="23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955A147-62B6-2025-59F4-5EF8174E16E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986290" y="4795650"/>
                <a:ext cx="999000" cy="239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30857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89CC8-D98C-B041-D1DB-629145280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i="0" u="none" strike="noStrike" baseline="0" dirty="0">
                <a:latin typeface="Arial Black" panose="020B0A04020102020204" pitchFamily="34" charset="0"/>
              </a:rPr>
              <a:t>TEHNIK Net Map</a:t>
            </a:r>
            <a:br>
              <a:rPr lang="en-US" sz="4400" dirty="0">
                <a:latin typeface="Arial Black" panose="020B0A040201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F8573-BFDD-5DA7-3CF0-B88756446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770" y="1474470"/>
            <a:ext cx="11430000" cy="5018405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2400" b="1" i="1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Net-Map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merupakan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sebuah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metode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pemetaan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yang dapat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membantu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pembuat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kebijakan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mengetahui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nn-NO" sz="2400" b="0" i="0" u="none" strike="noStrike" baseline="0" dirty="0">
                <a:latin typeface="Abadi" panose="020B0604020104020204" pitchFamily="34" charset="0"/>
              </a:rPr>
              <a:t>menvisualisasikan, berdiskusi serta mengembangkan pemahaman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terhadap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situasi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di mana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ada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banyak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aktor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kepentingan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yang berbeda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pengaruh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dan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kepentingannya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terhadap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organisasi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mereka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(Bryson, 2003).</a:t>
            </a:r>
          </a:p>
          <a:p>
            <a:pPr marL="0" indent="0" algn="l">
              <a:buNone/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Beberapa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manfaat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dari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penggunaan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Net-Map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antara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lain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adalah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(Schiffer, 2007): </a:t>
            </a:r>
          </a:p>
          <a:p>
            <a:pPr marL="457200" indent="-457200" algn="l">
              <a:buFont typeface="+mj-lt"/>
              <a:buAutoNum type="arabicPeriod"/>
            </a:pPr>
            <a:r>
              <a:rPr lang="it-IT" sz="2400" b="0" i="0" u="none" strike="noStrike" baseline="0" dirty="0">
                <a:latin typeface="Abadi" panose="020B0604020104020204" pitchFamily="34" charset="0"/>
              </a:rPr>
              <a:t>Sebagai sarana mempersiapkan dan memonitor intervensi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kebijakan</a:t>
            </a:r>
            <a:r>
              <a:rPr lang="en-US" sz="2400" dirty="0">
                <a:latin typeface="Abadi" panose="020B0604020104020204" pitchFamily="34" charset="0"/>
              </a:rPr>
              <a:t>; </a:t>
            </a:r>
          </a:p>
          <a:p>
            <a:pPr marL="457200" indent="-457200" algn="l">
              <a:buFont typeface="+mj-lt"/>
              <a:buAutoNum type="arabicPeriod"/>
            </a:pPr>
            <a:r>
              <a:rPr lang="fi-FI" sz="2400" b="0" i="0" u="none" strike="noStrike" baseline="0" dirty="0">
                <a:latin typeface="Abadi" panose="020B0604020104020204" pitchFamily="34" charset="0"/>
              </a:rPr>
              <a:t>Sarana meningkatkan efektifitas koordinasi </a:t>
            </a:r>
            <a:r>
              <a:rPr lang="fi-FI" sz="2400" b="0" i="1" u="none" strike="noStrike" baseline="0" dirty="0">
                <a:latin typeface="Abadi" panose="020B0604020104020204" pitchFamily="34" charset="0"/>
              </a:rPr>
              <a:t>multistakeholder;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Memfasilitasi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proyek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berbasis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masyarakat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inklusif</a:t>
            </a:r>
            <a:r>
              <a:rPr lang="en-US" sz="2400" dirty="0">
                <a:latin typeface="Abadi" panose="020B0604020104020204" pitchFamily="34" charset="0"/>
              </a:rPr>
              <a:t>;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Membuat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sketsa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serta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mendiskusikan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intervensi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bagi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keberhasilan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sebuah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proyek</a:t>
            </a:r>
            <a:r>
              <a:rPr lang="en-US" sz="2400" dirty="0">
                <a:latin typeface="Abadi" panose="020B0604020104020204" pitchFamily="34" charset="0"/>
              </a:rPr>
              <a:t>;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Memahami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strategi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meningkatkan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pengaruh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organisasi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melalui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pemetaan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jaringan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kerja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.</a:t>
            </a:r>
            <a:endParaRPr lang="en-US" sz="2400" dirty="0">
              <a:latin typeface="Abadi" panose="020B0604020104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60139C0-E165-CCC6-F225-AC696BE5D1B7}"/>
                  </a:ext>
                </a:extLst>
              </p14:cNvPr>
              <p14:cNvContentPartPr/>
              <p14:nvPr/>
            </p14:nvContentPartPr>
            <p14:xfrm>
              <a:off x="7349490" y="3873690"/>
              <a:ext cx="2365560" cy="24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60139C0-E165-CCC6-F225-AC696BE5D1B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95490" y="3766050"/>
                <a:ext cx="2473200" cy="24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67964A0-6D1A-7B4F-36A3-CEDE73767E6C}"/>
                  </a:ext>
                </a:extLst>
              </p14:cNvPr>
              <p14:cNvContentPartPr/>
              <p14:nvPr/>
            </p14:nvContentPartPr>
            <p14:xfrm>
              <a:off x="5337810" y="4308570"/>
              <a:ext cx="1142280" cy="118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67964A0-6D1A-7B4F-36A3-CEDE73767E6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84170" y="4200570"/>
                <a:ext cx="1249920" cy="22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9B6C218-C3AC-B965-EA75-06F159FA0626}"/>
                  </a:ext>
                </a:extLst>
              </p14:cNvPr>
              <p14:cNvContentPartPr/>
              <p14:nvPr/>
            </p14:nvContentPartPr>
            <p14:xfrm>
              <a:off x="2845530" y="4788450"/>
              <a:ext cx="4468320" cy="237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9B6C218-C3AC-B965-EA75-06F159FA062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91890" y="4680810"/>
                <a:ext cx="4575960" cy="23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B8366B7-AA1D-A822-AF1C-3A0AFE4065B5}"/>
                  </a:ext>
                </a:extLst>
              </p14:cNvPr>
              <p14:cNvContentPartPr/>
              <p14:nvPr/>
            </p14:nvContentPartPr>
            <p14:xfrm>
              <a:off x="5942970" y="5234490"/>
              <a:ext cx="1200600" cy="226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B8366B7-AA1D-A822-AF1C-3A0AFE4065B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889330" y="5126850"/>
                <a:ext cx="1308240" cy="23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807C701-9180-E27A-2CCA-7238EEDB824B}"/>
                  </a:ext>
                </a:extLst>
              </p14:cNvPr>
              <p14:cNvContentPartPr/>
              <p14:nvPr/>
            </p14:nvContentPartPr>
            <p14:xfrm>
              <a:off x="2514330" y="5714730"/>
              <a:ext cx="974880" cy="248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807C701-9180-E27A-2CCA-7238EEDB824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460690" y="5606730"/>
                <a:ext cx="1082520" cy="24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2F6A9DFF-E853-3A6E-F611-D8541709FF1F}"/>
                  </a:ext>
                </a:extLst>
              </p14:cNvPr>
              <p14:cNvContentPartPr/>
              <p14:nvPr/>
            </p14:nvContentPartPr>
            <p14:xfrm>
              <a:off x="10103850" y="5738130"/>
              <a:ext cx="1119600" cy="349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2F6A9DFF-E853-3A6E-F611-D8541709FF1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050210" y="5630130"/>
                <a:ext cx="1227240" cy="25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71934881-5BFC-0BE1-8057-40A9258C78E6}"/>
                  </a:ext>
                </a:extLst>
              </p14:cNvPr>
              <p14:cNvContentPartPr/>
              <p14:nvPr/>
            </p14:nvContentPartPr>
            <p14:xfrm>
              <a:off x="994410" y="6046290"/>
              <a:ext cx="1736280" cy="352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71934881-5BFC-0BE1-8057-40A9258C78E6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40410" y="5938650"/>
                <a:ext cx="1843920" cy="250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81059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41AF3-D062-7154-7624-4BD84CE48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914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Abadi" panose="020B0604020104020204" pitchFamily="34" charset="0"/>
              </a:rPr>
              <a:t>LANGKAH-LANGKAH MENGGUNAKAN </a:t>
            </a:r>
            <a:br>
              <a:rPr lang="en-US" b="1" dirty="0">
                <a:latin typeface="Abadi" panose="020B0604020104020204" pitchFamily="34" charset="0"/>
              </a:rPr>
            </a:br>
            <a:r>
              <a:rPr lang="en-US" b="1" dirty="0">
                <a:latin typeface="Abadi" panose="020B0604020104020204" pitchFamily="34" charset="0"/>
              </a:rPr>
              <a:t>NET 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67E87-B219-E521-FD8B-32A8DB4A3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951" y="1602768"/>
            <a:ext cx="11691991" cy="5085707"/>
          </a:xfrm>
        </p:spPr>
        <p:txBody>
          <a:bodyPr>
            <a:normAutofit lnSpcReduction="10000"/>
          </a:bodyPr>
          <a:lstStyle/>
          <a:p>
            <a:pPr algn="l">
              <a:buFont typeface="Wingdings" panose="05000000000000000000" pitchFamily="2" charset="2"/>
              <a:buChar char="v"/>
            </a:pP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Perlu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dipahami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secara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jelas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masalah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yang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akan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dipecahkan</a:t>
            </a:r>
            <a:r>
              <a:rPr lang="en-US" b="1" dirty="0">
                <a:solidFill>
                  <a:srgbClr val="FF0000"/>
                </a:solidFill>
                <a:latin typeface="Aller"/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 dirty="0" err="1">
                <a:solidFill>
                  <a:srgbClr val="FF0000"/>
                </a:solidFill>
                <a:latin typeface="Aller"/>
              </a:rPr>
              <a:t>M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enyiapkan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instrumen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pelaksanaan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i="1" u="none" strike="noStrike" baseline="0" dirty="0">
                <a:solidFill>
                  <a:srgbClr val="FF0000"/>
                </a:solidFill>
                <a:latin typeface="Aller-Italic"/>
              </a:rPr>
              <a:t>Net-Map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mulai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dari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kejelasan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definisi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dari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terminologi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yang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digunakan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Pertanyaan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yang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biasanya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muncul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diantaranya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:  </a:t>
            </a:r>
          </a:p>
          <a:p>
            <a:pPr marL="514350" indent="-514350" algn="l">
              <a:buAutoNum type="arabicParenR"/>
            </a:pPr>
            <a:r>
              <a:rPr lang="en-US" b="1" i="0" u="none" strike="noStrike" baseline="0" dirty="0" err="1">
                <a:latin typeface="Aller"/>
              </a:rPr>
              <a:t>siapa</a:t>
            </a:r>
            <a:r>
              <a:rPr lang="en-US" b="1" i="0" u="none" strike="noStrike" baseline="0" dirty="0">
                <a:latin typeface="Aller"/>
              </a:rPr>
              <a:t> yang </a:t>
            </a:r>
            <a:r>
              <a:rPr lang="sv-SE" b="1" i="0" u="none" strike="noStrike" baseline="0" dirty="0">
                <a:latin typeface="Aller"/>
              </a:rPr>
              <a:t>terlibat; 2)  </a:t>
            </a:r>
            <a:r>
              <a:rPr lang="fi-FI" b="1" i="0" u="none" strike="noStrike" baseline="0" dirty="0">
                <a:latin typeface="Aller"/>
              </a:rPr>
              <a:t>Bagaimana keterkaitan mereka?; 3) Bagaimana </a:t>
            </a:r>
            <a:r>
              <a:rPr lang="en-US" b="1" i="0" u="none" strike="noStrike" baseline="0" dirty="0" err="1">
                <a:latin typeface="Aller"/>
              </a:rPr>
              <a:t>pengaruh</a:t>
            </a:r>
            <a:r>
              <a:rPr lang="en-US" b="1" i="0" u="none" strike="noStrike" baseline="0" dirty="0">
                <a:latin typeface="Aller"/>
              </a:rPr>
              <a:t> </a:t>
            </a:r>
            <a:r>
              <a:rPr lang="en-US" b="1" i="0" u="none" strike="noStrike" baseline="0" dirty="0" err="1">
                <a:latin typeface="Aller"/>
              </a:rPr>
              <a:t>mereka</a:t>
            </a:r>
            <a:r>
              <a:rPr lang="en-US" b="1" i="0" u="none" strike="noStrike" baseline="0" dirty="0">
                <a:latin typeface="Aller"/>
              </a:rPr>
              <a:t>?; 4) </a:t>
            </a:r>
            <a:r>
              <a:rPr lang="en-US" b="1" dirty="0" err="1">
                <a:latin typeface="Aller"/>
              </a:rPr>
              <a:t>A</a:t>
            </a:r>
            <a:r>
              <a:rPr lang="en-US" b="1" i="0" u="none" strike="noStrike" baseline="0" dirty="0" err="1">
                <a:latin typeface="Aller"/>
              </a:rPr>
              <a:t>pa</a:t>
            </a:r>
            <a:r>
              <a:rPr lang="en-US" b="1" i="0" u="none" strike="noStrike" baseline="0" dirty="0">
                <a:latin typeface="Aller"/>
              </a:rPr>
              <a:t> </a:t>
            </a:r>
            <a:r>
              <a:rPr lang="en-US" b="1" i="0" u="none" strike="noStrike" baseline="0" dirty="0" err="1">
                <a:latin typeface="Aller"/>
              </a:rPr>
              <a:t>tujuan</a:t>
            </a:r>
            <a:r>
              <a:rPr lang="en-US" b="1" i="0" u="none" strike="noStrike" baseline="0" dirty="0">
                <a:latin typeface="Aller"/>
              </a:rPr>
              <a:t> </a:t>
            </a:r>
            <a:r>
              <a:rPr lang="en-US" b="1" i="0" u="none" strike="noStrike" baseline="0" dirty="0" err="1">
                <a:latin typeface="Aller"/>
              </a:rPr>
              <a:t>mereka</a:t>
            </a:r>
            <a:r>
              <a:rPr lang="en-US" b="1" i="0" u="none" strike="noStrike" baseline="0" dirty="0">
                <a:latin typeface="Aller"/>
              </a:rPr>
              <a:t>?; </a:t>
            </a:r>
          </a:p>
          <a:p>
            <a:pPr algn="l">
              <a:buFont typeface="Wingdings" panose="05000000000000000000" pitchFamily="2" charset="2"/>
              <a:buChar char="v"/>
            </a:pP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Tentukan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Jenis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ller"/>
              </a:rPr>
              <a:t>Hubungan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 :</a:t>
            </a:r>
          </a:p>
          <a:p>
            <a:pPr marL="514350" indent="-514350" algn="l">
              <a:buAutoNum type="arabicParenR"/>
            </a:pPr>
            <a:r>
              <a:rPr lang="en-US" b="1" dirty="0">
                <a:latin typeface="Aller"/>
              </a:rPr>
              <a:t>Command; 2) Advise; 3) Information; 4) money</a:t>
            </a:r>
          </a:p>
          <a:p>
            <a:pPr algn="l">
              <a:buFont typeface="Wingdings" panose="05000000000000000000" pitchFamily="2" charset="2"/>
              <a:buChar char="v"/>
            </a:pPr>
            <a:r>
              <a:rPr lang="en-US" b="1" dirty="0" err="1">
                <a:solidFill>
                  <a:srgbClr val="FF0000"/>
                </a:solidFill>
                <a:latin typeface="Aller"/>
              </a:rPr>
              <a:t>Tentukan</a:t>
            </a:r>
            <a:r>
              <a:rPr lang="en-US" b="1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ller"/>
              </a:rPr>
              <a:t>pengelompokan</a:t>
            </a:r>
            <a:r>
              <a:rPr lang="en-US" b="1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ller"/>
              </a:rPr>
              <a:t>tujuan</a:t>
            </a:r>
            <a:r>
              <a:rPr lang="en-US" b="1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ller"/>
              </a:rPr>
              <a:t>aktor-aktor</a:t>
            </a:r>
            <a:endParaRPr lang="en-US" b="1" dirty="0">
              <a:solidFill>
                <a:srgbClr val="FF0000"/>
              </a:solidFill>
              <a:latin typeface="Aller"/>
            </a:endParaRPr>
          </a:p>
          <a:p>
            <a:pPr marL="0" indent="0" algn="l">
              <a:buNone/>
            </a:pPr>
            <a:r>
              <a:rPr lang="en-US" b="1" dirty="0">
                <a:latin typeface="Aller"/>
              </a:rPr>
              <a:t>1) </a:t>
            </a:r>
            <a:r>
              <a:rPr lang="en-US" sz="2400" b="1" i="0" u="none" strike="noStrike" baseline="0" dirty="0">
                <a:latin typeface="Aller"/>
              </a:rPr>
              <a:t>(P=</a:t>
            </a:r>
            <a:r>
              <a:rPr lang="en-US" sz="2400" b="1" i="1" u="none" strike="noStrike" baseline="0" dirty="0">
                <a:latin typeface="Aller-Italic"/>
              </a:rPr>
              <a:t>protection</a:t>
            </a:r>
            <a:r>
              <a:rPr lang="en-US" sz="2400" b="1" i="0" u="none" strike="noStrike" baseline="0" dirty="0">
                <a:latin typeface="Aller"/>
              </a:rPr>
              <a:t>) ;</a:t>
            </a:r>
          </a:p>
          <a:p>
            <a:pPr marL="0" indent="0" algn="l">
              <a:buNone/>
            </a:pPr>
            <a:r>
              <a:rPr lang="en-US" sz="2400" b="1" i="0" u="none" strike="noStrike" baseline="0" dirty="0">
                <a:latin typeface="Aller"/>
              </a:rPr>
              <a:t>2)  (D=</a:t>
            </a:r>
            <a:r>
              <a:rPr lang="en-US" sz="2400" b="1" i="1" u="none" strike="noStrike" baseline="0" dirty="0">
                <a:latin typeface="Aller-Italic"/>
              </a:rPr>
              <a:t>development</a:t>
            </a:r>
            <a:r>
              <a:rPr lang="en-US" sz="2400" b="1" i="0" u="none" strike="noStrike" baseline="0" dirty="0">
                <a:latin typeface="Aller"/>
              </a:rPr>
              <a:t>).</a:t>
            </a:r>
            <a:endParaRPr lang="en-US" sz="2400" b="1" dirty="0">
              <a:latin typeface="Aller"/>
            </a:endParaRPr>
          </a:p>
          <a:p>
            <a:pPr algn="l">
              <a:buFont typeface="Wingdings" panose="05000000000000000000" pitchFamily="2" charset="2"/>
              <a:buChar char="v"/>
            </a:pPr>
            <a:endParaRPr lang="en-US" b="1" i="0" u="none" strike="noStrike" baseline="0" dirty="0">
              <a:latin typeface="Aller"/>
            </a:endParaRPr>
          </a:p>
          <a:p>
            <a:pPr marL="0" indent="0" algn="l">
              <a:buNone/>
            </a:pPr>
            <a:endParaRPr lang="en-US" b="1" i="0" u="none" strike="noStrike" baseline="0" dirty="0">
              <a:latin typeface="Aller"/>
            </a:endParaRPr>
          </a:p>
          <a:p>
            <a:pPr algn="l"/>
            <a:endParaRPr lang="en-US" b="1" dirty="0">
              <a:latin typeface="Aller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110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3919B-C2CB-7229-4CD3-8268C5B32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4113"/>
            <a:ext cx="10515600" cy="1808251"/>
          </a:xfrm>
        </p:spPr>
        <p:txBody>
          <a:bodyPr>
            <a:normAutofit fontScale="90000"/>
          </a:bodyPr>
          <a:lstStyle/>
          <a:p>
            <a:br>
              <a:rPr lang="en-US" sz="3100" b="1" i="1" u="none" strike="noStrike" baseline="0" dirty="0">
                <a:solidFill>
                  <a:srgbClr val="FF0000"/>
                </a:solidFill>
                <a:latin typeface="Aller"/>
              </a:rPr>
            </a:br>
            <a:r>
              <a:rPr lang="en-US" sz="3100" b="1" i="1" u="none" strike="noStrike" baseline="0" dirty="0" err="1">
                <a:solidFill>
                  <a:srgbClr val="FF0000"/>
                </a:solidFill>
                <a:latin typeface="Aller"/>
              </a:rPr>
              <a:t>Siapa</a:t>
            </a:r>
            <a:r>
              <a:rPr lang="en-US" sz="3100" b="1" i="1" u="none" strike="noStrike" baseline="0" dirty="0">
                <a:solidFill>
                  <a:srgbClr val="FF0000"/>
                </a:solidFill>
                <a:latin typeface="Aller"/>
              </a:rPr>
              <a:t> yang </a:t>
            </a:r>
            <a:r>
              <a:rPr lang="sv-SE" sz="3100" b="1" i="1" u="none" strike="noStrike" baseline="0" dirty="0">
                <a:solidFill>
                  <a:srgbClr val="FF0000"/>
                </a:solidFill>
                <a:latin typeface="Aller"/>
              </a:rPr>
              <a:t>terlibat?:</a:t>
            </a:r>
            <a:r>
              <a:rPr lang="en-US" sz="3100" b="0" i="0" u="none" strike="noStrike" baseline="0" dirty="0" err="1">
                <a:latin typeface="Aller"/>
              </a:rPr>
              <a:t>Diperlukan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adanya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klasifikasi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jenis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1" u="none" strike="noStrike" baseline="0" dirty="0">
                <a:latin typeface="Aller-Italic"/>
              </a:rPr>
              <a:t>stakeholder </a:t>
            </a:r>
            <a:r>
              <a:rPr lang="en-US" sz="3100" b="0" i="0" u="none" strike="noStrike" baseline="0" dirty="0" err="1">
                <a:latin typeface="Aller"/>
              </a:rPr>
              <a:t>misalnya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instansi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pemerintah</a:t>
            </a:r>
            <a:r>
              <a:rPr lang="en-US" sz="3100" b="0" i="0" u="none" strike="noStrike" baseline="0" dirty="0">
                <a:latin typeface="Aller"/>
              </a:rPr>
              <a:t>, </a:t>
            </a:r>
            <a:r>
              <a:rPr lang="fi-FI" sz="3100" b="0" i="0" u="none" strike="noStrike" baseline="0" dirty="0">
                <a:latin typeface="Aller"/>
              </a:rPr>
              <a:t>organisasi kemasyarakatan, organisasi swasta, organisasi donor, </a:t>
            </a:r>
            <a:r>
              <a:rPr lang="en-US" sz="3100" b="0" i="0" u="none" strike="noStrike" baseline="0" dirty="0" err="1">
                <a:latin typeface="Aller"/>
              </a:rPr>
              <a:t>dsb</a:t>
            </a:r>
            <a:r>
              <a:rPr lang="en-US" sz="3100" b="0" i="0" u="none" strike="noStrike" baseline="0" dirty="0">
                <a:latin typeface="Aller"/>
              </a:rPr>
              <a:t>. </a:t>
            </a:r>
            <a:r>
              <a:rPr lang="en-US" sz="3100" b="0" i="0" u="none" strike="noStrike" baseline="0" dirty="0" err="1">
                <a:latin typeface="Aller"/>
              </a:rPr>
              <a:t>Setiap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jenis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atau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klasifikasi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1" u="none" strike="noStrike" baseline="0" dirty="0">
                <a:latin typeface="Aller-Italic"/>
              </a:rPr>
              <a:t>stakeholder </a:t>
            </a:r>
            <a:r>
              <a:rPr lang="en-US" sz="3100" b="0" i="0" u="none" strike="noStrike" baseline="0" dirty="0" err="1">
                <a:latin typeface="Aller"/>
              </a:rPr>
              <a:t>diberikan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warna</a:t>
            </a:r>
            <a:r>
              <a:rPr lang="en-US" sz="3100" b="0" i="0" u="none" strike="noStrike" baseline="0" dirty="0">
                <a:latin typeface="Aller"/>
              </a:rPr>
              <a:t> </a:t>
            </a:r>
            <a:r>
              <a:rPr lang="en-US" sz="3100" b="0" i="0" u="none" strike="noStrike" baseline="0" dirty="0" err="1">
                <a:latin typeface="Aller"/>
              </a:rPr>
              <a:t>tersendiri</a:t>
            </a:r>
            <a:r>
              <a:rPr lang="en-US" sz="3100" b="0" i="0" u="none" strike="noStrike" baseline="0" dirty="0">
                <a:latin typeface="Aller"/>
              </a:rPr>
              <a:t>.;</a:t>
            </a:r>
            <a:br>
              <a:rPr lang="en-US" sz="4400" b="0" i="0" u="none" strike="noStrike" baseline="0" dirty="0">
                <a:latin typeface="Aller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77054-E5CA-1510-AD12-74EEFFA7E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en-US" sz="2800" b="0" i="0" u="none" strike="noStrike" baseline="0" dirty="0">
              <a:latin typeface="Aller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C9E37F-59D6-AF63-A675-E168FB274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886" y="2141538"/>
            <a:ext cx="1158925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30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3919B-C2CB-7229-4CD3-8268C5B32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4113"/>
            <a:ext cx="10515600" cy="1808251"/>
          </a:xfrm>
        </p:spPr>
        <p:txBody>
          <a:bodyPr>
            <a:normAutofit fontScale="90000"/>
          </a:bodyPr>
          <a:lstStyle/>
          <a:p>
            <a:br>
              <a:rPr lang="en-US" sz="3100" b="1" i="1" u="none" strike="noStrike" baseline="0" dirty="0">
                <a:solidFill>
                  <a:srgbClr val="FF0000"/>
                </a:solidFill>
                <a:latin typeface="Aller"/>
              </a:rPr>
            </a:br>
            <a:r>
              <a:rPr lang="fi-FI" sz="3200" b="1" i="1" u="none" strike="noStrike" baseline="0" dirty="0">
                <a:solidFill>
                  <a:srgbClr val="FF0000"/>
                </a:solidFill>
                <a:latin typeface="Aller"/>
              </a:rPr>
              <a:t>Bagaimana keterkaitan mereka</a:t>
            </a:r>
            <a:r>
              <a:rPr lang="fi-FI" sz="3200" b="0" i="0" u="none" strike="noStrike" baseline="0" dirty="0">
                <a:latin typeface="Aller"/>
              </a:rPr>
              <a:t>?; </a:t>
            </a:r>
            <a:r>
              <a:rPr lang="en-US" sz="3200" b="0" i="0" u="none" strike="noStrike" baseline="0" dirty="0" err="1">
                <a:latin typeface="Aller"/>
              </a:rPr>
              <a:t>perlu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mendifinisikan</a:t>
            </a:r>
            <a:r>
              <a:rPr lang="en-US" sz="3200" b="0" i="0" u="none" strike="noStrike" baseline="0" dirty="0">
                <a:latin typeface="Aller"/>
              </a:rPr>
              <a:t> dengan </a:t>
            </a:r>
            <a:r>
              <a:rPr lang="en-US" sz="3200" b="0" i="0" u="none" strike="noStrike" baseline="0" dirty="0" err="1">
                <a:latin typeface="Aller"/>
              </a:rPr>
              <a:t>jelas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hubungan</a:t>
            </a:r>
            <a:r>
              <a:rPr lang="en-US" sz="3200" b="0" i="0" u="none" strike="noStrike" baseline="0" dirty="0">
                <a:latin typeface="Aller"/>
              </a:rPr>
              <a:t> yang </a:t>
            </a:r>
            <a:r>
              <a:rPr lang="en-US" sz="3200" b="0" i="0" u="none" strike="noStrike" baseline="0" dirty="0" err="1">
                <a:latin typeface="Aller"/>
              </a:rPr>
              <a:t>dimaksud</a:t>
            </a:r>
            <a:r>
              <a:rPr lang="en-US" sz="3200" b="0" i="0" u="none" strike="noStrike" baseline="0" dirty="0">
                <a:latin typeface="Aller"/>
              </a:rPr>
              <a:t>, </a:t>
            </a:r>
            <a:r>
              <a:rPr lang="en-US" sz="3200" b="0" i="0" u="none" strike="noStrike" baseline="0" dirty="0" err="1">
                <a:latin typeface="Aller"/>
              </a:rPr>
              <a:t>misalya</a:t>
            </a:r>
            <a:r>
              <a:rPr lang="en-US" sz="3200" b="0" i="0" u="none" strike="noStrike" baseline="0" dirty="0">
                <a:latin typeface="Aller"/>
              </a:rPr>
              <a:t> garis </a:t>
            </a:r>
            <a:r>
              <a:rPr lang="en-US" sz="3200" b="0" i="0" u="none" strike="noStrike" baseline="0" dirty="0" err="1">
                <a:latin typeface="Aller"/>
              </a:rPr>
              <a:t>komando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atau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perintah</a:t>
            </a:r>
            <a:r>
              <a:rPr lang="en-US" sz="3200" b="0" i="0" u="none" strike="noStrike" baseline="0" dirty="0">
                <a:latin typeface="Aller"/>
              </a:rPr>
              <a:t>, </a:t>
            </a:r>
            <a:r>
              <a:rPr lang="en-US" sz="3200" b="0" i="0" u="none" strike="noStrike" baseline="0" dirty="0" err="1">
                <a:latin typeface="Aller"/>
              </a:rPr>
              <a:t>arus</a:t>
            </a:r>
            <a:r>
              <a:rPr lang="en-US" sz="3200" b="0" i="0" u="none" strike="noStrike" baseline="0" dirty="0">
                <a:latin typeface="Aller"/>
              </a:rPr>
              <a:t> dana, </a:t>
            </a:r>
            <a:r>
              <a:rPr lang="en-US" sz="3200" b="0" i="0" u="none" strike="noStrike" baseline="0" dirty="0" err="1">
                <a:latin typeface="Aller"/>
              </a:rPr>
              <a:t>pemberian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1" u="none" strike="noStrike" baseline="0" dirty="0">
                <a:latin typeface="Aller-Italic"/>
              </a:rPr>
              <a:t>advice, </a:t>
            </a:r>
            <a:r>
              <a:rPr lang="en-US" sz="3200" b="0" i="0" u="none" strike="noStrike" baseline="0" dirty="0" err="1">
                <a:latin typeface="Aller"/>
              </a:rPr>
              <a:t>serta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arus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informasi</a:t>
            </a:r>
            <a:r>
              <a:rPr lang="en-US" sz="3200" b="0" i="0" u="none" strike="noStrike" baseline="0" dirty="0">
                <a:latin typeface="Aller"/>
              </a:rPr>
              <a:t>. </a:t>
            </a:r>
            <a:r>
              <a:rPr lang="en-US" sz="3200" b="0" i="0" u="none" strike="noStrike" baseline="0" dirty="0" err="1">
                <a:latin typeface="Aller"/>
              </a:rPr>
              <a:t>Setiap</a:t>
            </a:r>
            <a:r>
              <a:rPr lang="en-US" sz="3200" b="0" i="0" u="none" strike="noStrike" baseline="0" dirty="0">
                <a:latin typeface="Aller"/>
              </a:rPr>
              <a:t> garis </a:t>
            </a:r>
            <a:r>
              <a:rPr lang="en-US" sz="3200" b="0" i="0" u="none" strike="noStrike" baseline="0" dirty="0" err="1">
                <a:latin typeface="Aller"/>
              </a:rPr>
              <a:t>tersebut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diberikan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warna</a:t>
            </a:r>
            <a:r>
              <a:rPr lang="en-US" sz="3200" b="0" i="0" u="none" strike="noStrike" baseline="0" dirty="0">
                <a:latin typeface="Aller"/>
              </a:rPr>
              <a:t> </a:t>
            </a:r>
            <a:r>
              <a:rPr lang="en-US" sz="3200" b="0" i="0" u="none" strike="noStrike" baseline="0" dirty="0" err="1">
                <a:latin typeface="Aller"/>
              </a:rPr>
              <a:t>sendiri</a:t>
            </a:r>
            <a:r>
              <a:rPr lang="en-US" sz="3100" b="0" i="0" u="none" strike="noStrike" baseline="0" dirty="0">
                <a:latin typeface="Aller"/>
              </a:rPr>
              <a:t>.;</a:t>
            </a:r>
            <a:br>
              <a:rPr lang="en-US" sz="4400" b="0" i="0" u="none" strike="noStrike" baseline="0" dirty="0">
                <a:latin typeface="Aller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77054-E5CA-1510-AD12-74EEFFA7E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en-US" sz="2800" b="0" i="0" u="none" strike="noStrike" baseline="0" dirty="0">
              <a:latin typeface="Aller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2EF9A3-2ADC-E274-0B1A-31278E94C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5625"/>
            <a:ext cx="11722813" cy="487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784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Black" panose="020B0A04020102020204" pitchFamily="34" charset="0"/>
              </a:rPr>
              <a:t>STAKEHOLDERS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948" y="1767155"/>
            <a:ext cx="10757043" cy="4725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Freeman (1984) </a:t>
            </a:r>
            <a:r>
              <a:rPr lang="en-US" sz="2400" b="1" dirty="0" err="1">
                <a:solidFill>
                  <a:srgbClr val="FF0000"/>
                </a:solidFill>
              </a:rPr>
              <a:t>dalam</a:t>
            </a:r>
            <a:r>
              <a:rPr lang="en-US" sz="2400" b="1" dirty="0">
                <a:solidFill>
                  <a:srgbClr val="FF0000"/>
                </a:solidFill>
              </a:rPr>
              <a:t> Reed (2009)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terpengaruh</a:t>
            </a:r>
            <a:r>
              <a:rPr lang="en-US" dirty="0"/>
              <a:t> oleh </a:t>
            </a:r>
            <a:r>
              <a:rPr lang="en-US" dirty="0" err="1"/>
              <a:t>kebijakan</a:t>
            </a:r>
            <a:r>
              <a:rPr lang="en-US" dirty="0"/>
              <a:t> dan </a:t>
            </a:r>
            <a:r>
              <a:rPr lang="en-US" dirty="0" err="1"/>
              <a:t>pihak</a:t>
            </a:r>
            <a:r>
              <a:rPr lang="en-US" dirty="0"/>
              <a:t> yang dapat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Dalam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dikenal</a:t>
            </a:r>
            <a:r>
              <a:rPr lang="en-US" dirty="0"/>
              <a:t> : </a:t>
            </a:r>
            <a:r>
              <a:rPr lang="en-US" b="1" dirty="0" err="1">
                <a:solidFill>
                  <a:srgbClr val="FF0000"/>
                </a:solidFill>
              </a:rPr>
              <a:t>aktor-aktor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Kata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pengaruh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terpengaruh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/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dikaitkan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konteks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kebijakan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publik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maka</a:t>
            </a:r>
            <a:r>
              <a:rPr lang="en-US" b="1" dirty="0">
                <a:solidFill>
                  <a:srgbClr val="FF0000"/>
                </a:solidFill>
              </a:rPr>
              <a:t> stakeholder </a:t>
            </a:r>
            <a:r>
              <a:rPr lang="en-US" b="1" dirty="0" err="1">
                <a:solidFill>
                  <a:srgbClr val="FF0000"/>
                </a:solidFill>
              </a:rPr>
              <a:t>adalah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pihak</a:t>
            </a:r>
            <a:r>
              <a:rPr lang="en-US" b="1" dirty="0">
                <a:solidFill>
                  <a:srgbClr val="FF0000"/>
                </a:solidFill>
              </a:rPr>
              <a:t> yang </a:t>
            </a:r>
            <a:r>
              <a:rPr lang="en-US" b="1" dirty="0" err="1">
                <a:solidFill>
                  <a:srgbClr val="FF0000"/>
                </a:solidFill>
              </a:rPr>
              <a:t>terpengaruh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dan</a:t>
            </a:r>
            <a:r>
              <a:rPr lang="en-US" b="1" dirty="0">
                <a:solidFill>
                  <a:srgbClr val="FF0000"/>
                </a:solidFill>
              </a:rPr>
              <a:t>/ </a:t>
            </a:r>
            <a:r>
              <a:rPr lang="en-US" b="1" dirty="0" err="1">
                <a:solidFill>
                  <a:srgbClr val="FF0000"/>
                </a:solidFill>
              </a:rPr>
              <a:t>mempengaruhi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sebuah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kebijakan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publik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86384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9FED6-D1EF-A866-86AF-8207B6AA4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321" y="365125"/>
            <a:ext cx="11599524" cy="1325563"/>
          </a:xfrm>
        </p:spPr>
        <p:txBody>
          <a:bodyPr>
            <a:noAutofit/>
          </a:bodyPr>
          <a:lstStyle/>
          <a:p>
            <a:r>
              <a:rPr lang="fi-FI" sz="2800" b="1" i="1" u="none" strike="noStrike" baseline="0" dirty="0">
                <a:solidFill>
                  <a:srgbClr val="FF0000"/>
                </a:solidFill>
                <a:latin typeface="Aller"/>
              </a:rPr>
              <a:t>Bagaimana </a:t>
            </a:r>
            <a:r>
              <a:rPr lang="en-US" sz="2800" b="1" i="1" u="none" strike="noStrike" baseline="0" dirty="0" err="1">
                <a:solidFill>
                  <a:srgbClr val="FF0000"/>
                </a:solidFill>
                <a:latin typeface="Aller"/>
              </a:rPr>
              <a:t>pengaruh</a:t>
            </a:r>
            <a:r>
              <a:rPr lang="en-US" sz="2800" b="1" i="1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800" b="1" i="1" u="none" strike="noStrike" baseline="0" dirty="0" err="1">
                <a:solidFill>
                  <a:srgbClr val="FF0000"/>
                </a:solidFill>
                <a:latin typeface="Aller"/>
              </a:rPr>
              <a:t>mereka</a:t>
            </a:r>
            <a:r>
              <a:rPr lang="en-US" sz="2800" b="1" i="1" u="none" strike="noStrike" baseline="0" dirty="0">
                <a:solidFill>
                  <a:srgbClr val="FF0000"/>
                </a:solidFill>
                <a:latin typeface="Aller"/>
              </a:rPr>
              <a:t>?; </a:t>
            </a:r>
            <a:r>
              <a:rPr lang="en-US" sz="2800" b="0" i="0" u="none" strike="noStrike" baseline="0" dirty="0" err="1">
                <a:latin typeface="Aller"/>
              </a:rPr>
              <a:t>diminta</a:t>
            </a:r>
            <a:r>
              <a:rPr lang="en-US" sz="2800" b="0" i="0" u="none" strike="noStrike" baseline="0" dirty="0">
                <a:latin typeface="Aller"/>
              </a:rPr>
              <a:t> </a:t>
            </a:r>
            <a:r>
              <a:rPr lang="fi-FI" sz="2800" b="0" i="0" u="none" strike="noStrike" baseline="0" dirty="0">
                <a:latin typeface="Aller"/>
              </a:rPr>
              <a:t>memperjelas “pengaruh” dengan menempatkan tumpukan koin </a:t>
            </a:r>
            <a:r>
              <a:rPr lang="en-US" sz="2800" b="0" i="0" u="none" strike="noStrike" baseline="0" dirty="0">
                <a:latin typeface="Aller"/>
              </a:rPr>
              <a:t>yang </a:t>
            </a:r>
            <a:r>
              <a:rPr lang="en-US" sz="2800" b="0" i="0" u="none" strike="noStrike" baseline="0" dirty="0" err="1">
                <a:latin typeface="Aller"/>
              </a:rPr>
              <a:t>membentuk</a:t>
            </a:r>
            <a:r>
              <a:rPr lang="en-US" sz="2800" b="0" i="0" u="none" strike="noStrike" baseline="0" dirty="0">
                <a:latin typeface="Aller"/>
              </a:rPr>
              <a:t> </a:t>
            </a:r>
            <a:r>
              <a:rPr lang="en-US" sz="2800" b="0" i="0" u="none" strike="noStrike" baseline="0" dirty="0" err="1">
                <a:latin typeface="Aller"/>
              </a:rPr>
              <a:t>semacam</a:t>
            </a:r>
            <a:r>
              <a:rPr lang="en-US" sz="2800" b="0" i="0" u="none" strike="noStrike" baseline="0" dirty="0">
                <a:latin typeface="Aller"/>
              </a:rPr>
              <a:t> “</a:t>
            </a:r>
            <a:r>
              <a:rPr lang="en-US" sz="2800" b="0" i="0" u="none" strike="noStrike" baseline="0" dirty="0" err="1">
                <a:latin typeface="Aller"/>
              </a:rPr>
              <a:t>menara</a:t>
            </a:r>
            <a:r>
              <a:rPr lang="en-US" sz="2800" b="0" i="0" u="none" strike="noStrike" baseline="0" dirty="0">
                <a:latin typeface="Aller"/>
              </a:rPr>
              <a:t> </a:t>
            </a:r>
            <a:r>
              <a:rPr lang="en-US" sz="2800" b="0" i="0" u="none" strike="noStrike" baseline="0" dirty="0" err="1">
                <a:latin typeface="Aller"/>
              </a:rPr>
              <a:t>pengaruh</a:t>
            </a:r>
            <a:r>
              <a:rPr lang="en-US" sz="2800" b="0" i="0" u="none" strike="noStrike" baseline="0" dirty="0">
                <a:latin typeface="Aller"/>
              </a:rPr>
              <a:t>”. </a:t>
            </a:r>
            <a:r>
              <a:rPr lang="en-US" sz="2800" b="0" i="0" u="none" strike="noStrike" baseline="0" dirty="0" err="1">
                <a:latin typeface="Aller"/>
              </a:rPr>
              <a:t>Semakin</a:t>
            </a:r>
            <a:r>
              <a:rPr lang="en-US" sz="2800" b="0" i="0" u="none" strike="noStrike" baseline="0" dirty="0">
                <a:latin typeface="Aller"/>
              </a:rPr>
              <a:t> </a:t>
            </a:r>
            <a:r>
              <a:rPr lang="en-US" sz="2800" b="0" i="0" u="none" strike="noStrike" baseline="0" dirty="0" err="1">
                <a:latin typeface="Aller"/>
              </a:rPr>
              <a:t>besar</a:t>
            </a:r>
            <a:r>
              <a:rPr lang="en-US" sz="2800" b="0" i="0" u="none" strike="noStrike" baseline="0" dirty="0">
                <a:latin typeface="Aller"/>
              </a:rPr>
              <a:t> </a:t>
            </a:r>
            <a:r>
              <a:rPr lang="sv-SE" sz="2800" b="0" i="0" u="none" strike="noStrike" baseline="0" dirty="0">
                <a:latin typeface="Aller"/>
              </a:rPr>
              <a:t>pengaruh </a:t>
            </a:r>
            <a:r>
              <a:rPr lang="sv-SE" sz="2800" b="0" i="1" u="none" strike="noStrike" baseline="0" dirty="0">
                <a:latin typeface="Aller-Italic"/>
              </a:rPr>
              <a:t>stakeholder </a:t>
            </a:r>
            <a:r>
              <a:rPr lang="sv-SE" sz="2800" b="0" i="0" u="none" strike="noStrike" baseline="0" dirty="0">
                <a:latin typeface="Aller"/>
              </a:rPr>
              <a:t>maka menara tersebut semakin tinggi</a:t>
            </a:r>
            <a:endParaRPr lang="en-US" sz="28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1FEC649-0A92-6F56-D8C5-00877BEEE0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855" y="2003462"/>
            <a:ext cx="3924728" cy="4294596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D5D542-4D06-27F4-DA38-DDF83200C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401" y="2003462"/>
            <a:ext cx="8499599" cy="463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621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9FED6-D1EF-A866-86AF-8207B6AA4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321" y="365125"/>
            <a:ext cx="11599524" cy="1679432"/>
          </a:xfrm>
        </p:spPr>
        <p:txBody>
          <a:bodyPr>
            <a:noAutofit/>
          </a:bodyPr>
          <a:lstStyle/>
          <a:p>
            <a:pPr algn="just"/>
            <a:r>
              <a:rPr lang="en-US" sz="2400" b="1" i="1" dirty="0" err="1">
                <a:solidFill>
                  <a:srgbClr val="FF0000"/>
                </a:solidFill>
                <a:latin typeface="Aller"/>
              </a:rPr>
              <a:t>A</a:t>
            </a:r>
            <a:r>
              <a:rPr lang="en-US" sz="2400" b="1" i="1" u="none" strike="noStrike" baseline="0" dirty="0" err="1">
                <a:solidFill>
                  <a:srgbClr val="FF0000"/>
                </a:solidFill>
                <a:latin typeface="Aller"/>
              </a:rPr>
              <a:t>pa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1" u="none" strike="noStrike" baseline="0" dirty="0" err="1">
                <a:solidFill>
                  <a:srgbClr val="FF0000"/>
                </a:solidFill>
                <a:latin typeface="Aller"/>
              </a:rPr>
              <a:t>tujuan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"/>
              </a:rPr>
              <a:t> </a:t>
            </a:r>
            <a:r>
              <a:rPr lang="en-US" sz="2400" b="1" i="1" u="none" strike="noStrike" baseline="0" dirty="0" err="1">
                <a:solidFill>
                  <a:srgbClr val="FF0000"/>
                </a:solidFill>
                <a:latin typeface="Aller"/>
              </a:rPr>
              <a:t>mereka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"/>
              </a:rPr>
              <a:t>?. </a:t>
            </a:r>
            <a:r>
              <a:rPr lang="en-US" sz="2400" b="0" i="0" u="none" strike="noStrike" baseline="0" dirty="0" err="1">
                <a:latin typeface="Aller"/>
              </a:rPr>
              <a:t>seorang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analis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sudah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mengetahui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siapa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aktor</a:t>
            </a:r>
            <a:r>
              <a:rPr lang="en-US" sz="2400" b="0" i="0" u="none" strike="noStrike" baseline="0" dirty="0">
                <a:latin typeface="Aller"/>
              </a:rPr>
              <a:t> yang </a:t>
            </a:r>
            <a:r>
              <a:rPr lang="en-US" sz="2400" b="0" i="0" u="none" strike="noStrike" baseline="0" dirty="0" err="1">
                <a:latin typeface="Aller"/>
              </a:rPr>
              <a:t>terlibat</a:t>
            </a:r>
            <a:r>
              <a:rPr lang="en-US" sz="2400" b="0" i="0" u="none" strike="noStrike" baseline="0" dirty="0">
                <a:latin typeface="Aller"/>
              </a:rPr>
              <a:t>, </a:t>
            </a:r>
            <a:r>
              <a:rPr lang="en-US" sz="2400" b="0" i="0" u="none" strike="noStrike" baseline="0" dirty="0" err="1">
                <a:latin typeface="Aller"/>
              </a:rPr>
              <a:t>bagaimana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mereka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berhubungan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serta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seberapa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besar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pengaruh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mereka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melalui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pertanyaan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sebelumnya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melalui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pengelompokan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aktor</a:t>
            </a:r>
            <a:r>
              <a:rPr lang="en-US" sz="2400" b="0" i="0" u="none" strike="noStrike" baseline="0" dirty="0">
                <a:latin typeface="Aller"/>
              </a:rPr>
              <a:t> dalam: 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(P=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-Italic"/>
              </a:rPr>
              <a:t>protection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) dan 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-Italic"/>
              </a:rPr>
              <a:t>development oriented 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(D=</a:t>
            </a:r>
            <a:r>
              <a:rPr lang="en-US" sz="2400" b="1" i="1" u="none" strike="noStrike" baseline="0" dirty="0">
                <a:solidFill>
                  <a:srgbClr val="FF0000"/>
                </a:solidFill>
                <a:latin typeface="Aller-Italic"/>
              </a:rPr>
              <a:t>development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ller"/>
              </a:rPr>
              <a:t>). </a:t>
            </a:r>
            <a:r>
              <a:rPr lang="en-US" sz="2400" b="0" i="0" u="none" strike="noStrike" baseline="0" dirty="0">
                <a:latin typeface="Aller"/>
              </a:rPr>
              <a:t>  </a:t>
            </a:r>
            <a:r>
              <a:rPr lang="en-US" sz="2400" b="0" i="0" u="none" strike="noStrike" baseline="0" dirty="0" err="1">
                <a:latin typeface="Aller"/>
              </a:rPr>
              <a:t>Pertanyaan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ini</a:t>
            </a:r>
            <a:r>
              <a:rPr lang="en-US" sz="2400" b="0" i="0" u="none" strike="noStrike" baseline="0" dirty="0">
                <a:latin typeface="Aller"/>
              </a:rPr>
              <a:t> sangat </a:t>
            </a:r>
            <a:r>
              <a:rPr lang="en-US" sz="2400" b="0" i="0" u="none" strike="noStrike" baseline="0" dirty="0" err="1">
                <a:latin typeface="Aller"/>
              </a:rPr>
              <a:t>bermanfaat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terutama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untuk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melakukan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1" u="none" strike="noStrike" baseline="0" dirty="0">
                <a:latin typeface="Aller-Italic"/>
              </a:rPr>
              <a:t>forecasting </a:t>
            </a:r>
            <a:r>
              <a:rPr lang="en-US" sz="2400" b="0" i="0" u="none" strike="noStrike" baseline="0" dirty="0" err="1">
                <a:latin typeface="Aller"/>
              </a:rPr>
              <a:t>terhadap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arah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tindakan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atau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0" u="none" strike="noStrike" baseline="0" dirty="0" err="1">
                <a:latin typeface="Aller"/>
              </a:rPr>
              <a:t>keputusan</a:t>
            </a:r>
            <a:r>
              <a:rPr lang="en-US" sz="2400" b="0" i="0" u="none" strike="noStrike" baseline="0" dirty="0">
                <a:latin typeface="Aller"/>
              </a:rPr>
              <a:t> </a:t>
            </a:r>
            <a:r>
              <a:rPr lang="en-US" sz="2400" b="0" i="1" u="none" strike="noStrike" baseline="0" dirty="0">
                <a:latin typeface="Aller-Italic"/>
              </a:rPr>
              <a:t>stakeholder</a:t>
            </a:r>
            <a:endParaRPr lang="en-US" sz="24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0782F85-9CCF-19BD-EE6A-99D47790BD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60600"/>
            <a:ext cx="12287892" cy="4597400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06204CB-DDE1-3DC6-004A-087C2CE2445E}"/>
                  </a:ext>
                </a:extLst>
              </p14:cNvPr>
              <p14:cNvContentPartPr/>
              <p14:nvPr/>
            </p14:nvContentPartPr>
            <p14:xfrm>
              <a:off x="1154250" y="3691530"/>
              <a:ext cx="147600" cy="23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06204CB-DDE1-3DC6-004A-087C2CE2445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00610" y="3583890"/>
                <a:ext cx="255240" cy="23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249D68F-3AD6-C88C-C396-1FE8B1D9A5CE}"/>
                  </a:ext>
                </a:extLst>
              </p14:cNvPr>
              <p14:cNvContentPartPr/>
              <p14:nvPr/>
            </p14:nvContentPartPr>
            <p14:xfrm>
              <a:off x="4549410" y="3280050"/>
              <a:ext cx="120240" cy="165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249D68F-3AD6-C88C-C396-1FE8B1D9A5C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95410" y="3172410"/>
                <a:ext cx="227880" cy="23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B5623FB-23A3-59D7-2162-100BF3839657}"/>
                  </a:ext>
                </a:extLst>
              </p14:cNvPr>
              <p14:cNvContentPartPr/>
              <p14:nvPr/>
            </p14:nvContentPartPr>
            <p14:xfrm>
              <a:off x="8183970" y="3726090"/>
              <a:ext cx="1119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B5623FB-23A3-59D7-2162-100BF383965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129970" y="3618090"/>
                <a:ext cx="2196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25CD75F-FCDB-6448-3899-20D341FEF5D8}"/>
                  </a:ext>
                </a:extLst>
              </p14:cNvPr>
              <p14:cNvContentPartPr/>
              <p14:nvPr/>
            </p14:nvContentPartPr>
            <p14:xfrm>
              <a:off x="10927170" y="4240530"/>
              <a:ext cx="297000" cy="230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25CD75F-FCDB-6448-3899-20D341FEF5D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873170" y="4132530"/>
                <a:ext cx="404640" cy="23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2F6AB22-DDB8-6138-F334-C1C78CCB2F31}"/>
                  </a:ext>
                </a:extLst>
              </p14:cNvPr>
              <p14:cNvContentPartPr/>
              <p14:nvPr/>
            </p14:nvContentPartPr>
            <p14:xfrm>
              <a:off x="4537530" y="4068810"/>
              <a:ext cx="189000" cy="392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2F6AB22-DDB8-6138-F334-C1C78CCB2F3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483890" y="3960810"/>
                <a:ext cx="296640" cy="25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23BCF0F8-4E95-0EB2-66E9-A122E56720D1}"/>
                  </a:ext>
                </a:extLst>
              </p14:cNvPr>
              <p14:cNvContentPartPr/>
              <p14:nvPr/>
            </p14:nvContentPartPr>
            <p14:xfrm>
              <a:off x="3588930" y="5337450"/>
              <a:ext cx="17064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23BCF0F8-4E95-0EB2-66E9-A122E56720D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534930" y="5229810"/>
                <a:ext cx="27828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739B1613-0411-B702-A981-93AE3D00FAF3}"/>
                  </a:ext>
                </a:extLst>
              </p14:cNvPr>
              <p14:cNvContentPartPr/>
              <p14:nvPr/>
            </p14:nvContentPartPr>
            <p14:xfrm>
              <a:off x="6263370" y="4686210"/>
              <a:ext cx="262080" cy="583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739B1613-0411-B702-A981-93AE3D00FAF3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209370" y="4578570"/>
                <a:ext cx="369720" cy="27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144A593E-954F-1E0D-EFF1-5B4E0DF2B6B0}"/>
                  </a:ext>
                </a:extLst>
              </p14:cNvPr>
              <p14:cNvContentPartPr/>
              <p14:nvPr/>
            </p14:nvContentPartPr>
            <p14:xfrm>
              <a:off x="9200610" y="5246010"/>
              <a:ext cx="182160" cy="478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144A593E-954F-1E0D-EFF1-5B4E0DF2B6B0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146970" y="5138370"/>
                <a:ext cx="289800" cy="26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6E7A3471-6CC5-C7EC-51ED-F3784987DD31}"/>
                  </a:ext>
                </a:extLst>
              </p14:cNvPr>
              <p14:cNvContentPartPr/>
              <p14:nvPr/>
            </p14:nvContentPartPr>
            <p14:xfrm>
              <a:off x="1234170" y="4652010"/>
              <a:ext cx="189000" cy="396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6E7A3471-6CC5-C7EC-51ED-F3784987DD31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180170" y="4544010"/>
                <a:ext cx="296640" cy="255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55299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7070F-B669-84AB-64B8-3BB66E3D3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i="0" u="none" strike="noStrike" baseline="0" dirty="0">
                <a:latin typeface="Arial Black" panose="020B0A04020102020204" pitchFamily="34" charset="0"/>
              </a:rPr>
              <a:t>Participation Planning Matrix</a:t>
            </a:r>
            <a:br>
              <a:rPr lang="en-US" sz="4400" b="1" i="0" u="none" strike="noStrike" baseline="0" dirty="0">
                <a:latin typeface="Arial Black" panose="020B0A04020102020204" pitchFamily="34" charset="0"/>
              </a:rPr>
            </a:b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D483A7-AFA5-52DF-5614-EB623F7556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890" y="1017270"/>
            <a:ext cx="11655132" cy="566928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B5557F8-F7E1-D5B5-A7FC-38663EF56027}"/>
              </a:ext>
            </a:extLst>
          </p:cNvPr>
          <p:cNvSpPr txBox="1"/>
          <p:nvPr/>
        </p:nvSpPr>
        <p:spPr>
          <a:xfrm>
            <a:off x="565080" y="2551837"/>
            <a:ext cx="106248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Abadi" panose="020B0604020104020204" pitchFamily="34" charset="0"/>
              </a:rPr>
              <a:t>Partisipasi</a:t>
            </a:r>
            <a:r>
              <a:rPr lang="en-US" sz="2000" b="1" dirty="0">
                <a:latin typeface="Abadi" panose="020B0604020104020204" pitchFamily="34" charset="0"/>
              </a:rPr>
              <a:t> </a:t>
            </a:r>
            <a:r>
              <a:rPr lang="en-US" sz="2000" b="1" dirty="0" err="1">
                <a:latin typeface="Abadi" panose="020B0604020104020204" pitchFamily="34" charset="0"/>
              </a:rPr>
              <a:t>dilakukan</a:t>
            </a:r>
            <a:r>
              <a:rPr lang="en-US" sz="2000" b="1" dirty="0">
                <a:latin typeface="Abadi" panose="020B0604020104020204" pitchFamily="34" charset="0"/>
              </a:rPr>
              <a:t> dalam </a:t>
            </a:r>
            <a:r>
              <a:rPr lang="en-US" sz="2000" b="1" dirty="0" err="1">
                <a:latin typeface="Abadi" panose="020B0604020104020204" pitchFamily="34" charset="0"/>
              </a:rPr>
              <a:t>bentuk</a:t>
            </a:r>
            <a:r>
              <a:rPr lang="en-US" sz="2000" b="1" dirty="0">
                <a:latin typeface="Abadi" panose="020B0604020104020204" pitchFamily="34" charset="0"/>
              </a:rPr>
              <a:t> yang paling </a:t>
            </a:r>
            <a:r>
              <a:rPr lang="en-US" sz="2000" b="1" dirty="0" err="1">
                <a:latin typeface="Abadi" panose="020B0604020104020204" pitchFamily="34" charset="0"/>
              </a:rPr>
              <a:t>sederhana</a:t>
            </a:r>
            <a:r>
              <a:rPr lang="en-US" sz="2000" b="1" dirty="0">
                <a:latin typeface="Abadi" panose="020B0604020104020204" pitchFamily="34" charset="0"/>
              </a:rPr>
              <a:t> </a:t>
            </a:r>
            <a:r>
              <a:rPr lang="en-US" sz="2000" b="1" dirty="0" err="1">
                <a:latin typeface="Abadi" panose="020B0604020104020204" pitchFamily="34" charset="0"/>
              </a:rPr>
              <a:t>yaitu</a:t>
            </a:r>
            <a:r>
              <a:rPr lang="en-US" sz="2000" b="1" dirty="0">
                <a:latin typeface="Abadi" panose="020B0604020104020204" pitchFamily="34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badi" panose="020B0604020104020204" pitchFamily="34" charset="0"/>
              </a:rPr>
              <a:t>Pemberian</a:t>
            </a:r>
            <a:r>
              <a:rPr lang="en-US" sz="2000" b="1" i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badi" panose="020B0604020104020204" pitchFamily="34" charset="0"/>
              </a:rPr>
              <a:t>informasi</a:t>
            </a:r>
            <a:r>
              <a:rPr lang="en-US" sz="2000" b="1" i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badi" panose="020B0604020104020204" pitchFamily="34" charset="0"/>
              </a:rPr>
              <a:t>hingga</a:t>
            </a:r>
            <a:r>
              <a:rPr lang="en-US" sz="2000" b="1" i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badi" panose="020B0604020104020204" pitchFamily="34" charset="0"/>
              </a:rPr>
              <a:t>pemberdayaan</a:t>
            </a:r>
            <a:r>
              <a:rPr lang="en-US" sz="2000" b="1" i="1" dirty="0">
                <a:solidFill>
                  <a:srgbClr val="FF0000"/>
                </a:solidFill>
                <a:latin typeface="Abadi" panose="020B0604020104020204" pitchFamily="34" charset="0"/>
              </a:rPr>
              <a:t> stakeholder dengan </a:t>
            </a:r>
            <a:r>
              <a:rPr lang="en-US" sz="2000" b="1" i="1" dirty="0" err="1">
                <a:solidFill>
                  <a:srgbClr val="FF0000"/>
                </a:solidFill>
                <a:latin typeface="Abadi" panose="020B0604020104020204" pitchFamily="34" charset="0"/>
              </a:rPr>
              <a:t>memberikan</a:t>
            </a:r>
            <a:r>
              <a:rPr lang="en-US" sz="2000" b="1" i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badi" panose="020B0604020104020204" pitchFamily="34" charset="0"/>
              </a:rPr>
              <a:t>wewenang</a:t>
            </a:r>
            <a:r>
              <a:rPr lang="en-US" sz="2000" b="1" i="1" dirty="0">
                <a:solidFill>
                  <a:srgbClr val="FF0000"/>
                </a:solidFill>
                <a:latin typeface="Abadi" panose="020B0604020104020204" pitchFamily="34" charset="0"/>
              </a:rPr>
              <a:t> dalam </a:t>
            </a:r>
            <a:r>
              <a:rPr lang="en-US" sz="2000" b="1" i="1" dirty="0" err="1">
                <a:solidFill>
                  <a:srgbClr val="FF0000"/>
                </a:solidFill>
                <a:latin typeface="Abadi" panose="020B0604020104020204" pitchFamily="34" charset="0"/>
              </a:rPr>
              <a:t>pengambilan</a:t>
            </a:r>
            <a:r>
              <a:rPr lang="en-US" sz="2000" b="1" i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badi" panose="020B0604020104020204" pitchFamily="34" charset="0"/>
              </a:rPr>
              <a:t>keputusan</a:t>
            </a:r>
            <a:endParaRPr lang="en-US" sz="2000" b="1" i="1" dirty="0">
              <a:solidFill>
                <a:srgbClr val="FF0000"/>
              </a:solidFill>
              <a:latin typeface="Abadi" panose="020B0604020104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5CE2D0A-D542-0D62-FBF7-09F3A018DE6F}"/>
                  </a:ext>
                </a:extLst>
              </p14:cNvPr>
              <p14:cNvContentPartPr/>
              <p14:nvPr/>
            </p14:nvContentPartPr>
            <p14:xfrm>
              <a:off x="9177930" y="1234530"/>
              <a:ext cx="1891800" cy="1267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5CE2D0A-D542-0D62-FBF7-09F3A018DE6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124290" y="1126530"/>
                <a:ext cx="1999440" cy="34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DF5CD6C-9DBF-6E27-D136-1AF7B7B32E30}"/>
                  </a:ext>
                </a:extLst>
              </p14:cNvPr>
              <p14:cNvContentPartPr/>
              <p14:nvPr/>
            </p14:nvContentPartPr>
            <p14:xfrm>
              <a:off x="6160770" y="1702170"/>
              <a:ext cx="2536560" cy="590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DF5CD6C-9DBF-6E27-D136-1AF7B7B32E3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07130" y="1594170"/>
                <a:ext cx="2644200" cy="274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03293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919DE-5B15-39FB-82D5-46FFA1FF3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4360"/>
            <a:ext cx="10515600" cy="1451610"/>
          </a:xfrm>
        </p:spPr>
        <p:txBody>
          <a:bodyPr>
            <a:noAutofit/>
          </a:bodyPr>
          <a:lstStyle/>
          <a:p>
            <a:pPr algn="ctr"/>
            <a:r>
              <a:rPr lang="en-US" sz="48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Adapun </a:t>
            </a:r>
            <a:r>
              <a:rPr lang="en-US" sz="48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cara</a:t>
            </a:r>
            <a:r>
              <a:rPr lang="en-US" sz="48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48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mengisi</a:t>
            </a:r>
            <a:r>
              <a:rPr lang="en-US" sz="48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48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matriks</a:t>
            </a:r>
            <a:r>
              <a:rPr lang="en-US" sz="48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di </a:t>
            </a:r>
            <a:r>
              <a:rPr lang="en-US" sz="48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atas</a:t>
            </a:r>
            <a:r>
              <a:rPr lang="en-US" sz="48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48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adalah</a:t>
            </a:r>
            <a:r>
              <a:rPr lang="en-US" sz="48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48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sebagai</a:t>
            </a:r>
            <a:r>
              <a:rPr lang="en-US" sz="48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48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berikut</a:t>
            </a:r>
            <a:r>
              <a:rPr lang="en-US" sz="48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:</a:t>
            </a:r>
            <a:br>
              <a:rPr lang="en-US" sz="48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</a:br>
            <a:endParaRPr lang="en-US" sz="4800" b="1" dirty="0">
              <a:solidFill>
                <a:srgbClr val="FF0000"/>
              </a:solidFill>
              <a:latin typeface="Abadi" panose="020B06040201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89D4B-F2CD-4AF0-7D37-891E9F106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0269"/>
            <a:ext cx="10515600" cy="4016693"/>
          </a:xfrm>
        </p:spPr>
        <p:txBody>
          <a:bodyPr>
            <a:normAutofit/>
          </a:bodyPr>
          <a:lstStyle/>
          <a:p>
            <a:pPr marL="742950" indent="-742950" algn="l">
              <a:buFont typeface="+mj-lt"/>
              <a:buAutoNum type="arabicPeriod"/>
            </a:pPr>
            <a:r>
              <a:rPr lang="en-US" sz="4000" b="0" i="0" u="none" strike="noStrike" baseline="0" dirty="0">
                <a:latin typeface="Abadi" panose="020B0604020104020204" pitchFamily="34" charset="0"/>
              </a:rPr>
              <a:t>Isi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matriks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 dengan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nama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4000" b="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dalam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kotak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sesuai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.</a:t>
            </a:r>
          </a:p>
          <a:p>
            <a:pPr marL="742950" indent="-742950" algn="l">
              <a:buFont typeface="+mj-lt"/>
              <a:buAutoNum type="arabicPeriod"/>
            </a:pPr>
            <a:r>
              <a:rPr lang="fi-FI" sz="4000" b="0" i="0" u="none" strike="noStrike" baseline="0" dirty="0">
                <a:latin typeface="Abadi" panose="020B0604020104020204" pitchFamily="34" charset="0"/>
              </a:rPr>
              <a:t>Kemudian kembangkan rencana aksi untuk bagaimana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menindaklanjuti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setiap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4000" b="0" i="1" u="none" strike="noStrike" baseline="0" dirty="0">
                <a:latin typeface="Abadi" panose="020B0604020104020204" pitchFamily="34" charset="0"/>
              </a:rPr>
              <a:t>stakeholder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.</a:t>
            </a:r>
          </a:p>
          <a:p>
            <a:pPr marL="742950" indent="-742950" algn="l">
              <a:buFont typeface="+mj-lt"/>
              <a:buAutoNum type="arabicPeriod"/>
            </a:pP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Merevisi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matriks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sebagai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upaya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4000" b="0" i="0" u="none" strike="noStrike" baseline="0" dirty="0" err="1">
                <a:latin typeface="Abadi" panose="020B0604020104020204" pitchFamily="34" charset="0"/>
              </a:rPr>
              <a:t>perubahan</a:t>
            </a:r>
            <a:r>
              <a:rPr lang="en-US" sz="4000" b="0" i="0" u="none" strike="noStrike" baseline="0" dirty="0">
                <a:latin typeface="Abadi" panose="020B0604020104020204" pitchFamily="34" charset="0"/>
              </a:rPr>
              <a:t>.</a:t>
            </a:r>
            <a:endParaRPr lang="en-US" sz="40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7533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CBBA9-4125-F0C9-4AA2-789FB3D19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i="0" u="none" strike="noStrike" baseline="0" dirty="0">
                <a:latin typeface="Arial Black" panose="020B0A04020102020204" pitchFamily="34" charset="0"/>
              </a:rPr>
              <a:t>Bases of Power-Directions of Interest Diagram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05F98E-8595-E445-A2DE-F59D87E02C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129" y="1690688"/>
            <a:ext cx="11815280" cy="5167311"/>
          </a:xfrm>
        </p:spPr>
      </p:pic>
    </p:spTree>
    <p:extLst>
      <p:ext uri="{BB962C8B-B14F-4D97-AF65-F5344CB8AC3E}">
        <p14:creationId xmlns:p14="http://schemas.microsoft.com/office/powerpoint/2010/main" val="10797321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8FD8D-1215-7386-5E1E-E6E8E4320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Abadi" panose="020B0604020104020204" pitchFamily="34" charset="0"/>
              </a:rPr>
              <a:t>ALASAN PENGGUNAAN TEHNIK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95224-88DC-47B0-89CA-46709171E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790" y="1348741"/>
            <a:ext cx="11464290" cy="5509259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Terdapat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dua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alasan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untuk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membangun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diagram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tersebut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,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yaitu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:  </a:t>
            </a:r>
          </a:p>
          <a:p>
            <a:pPr marL="0" indent="0" algn="l">
              <a:buNone/>
            </a:pPr>
            <a:r>
              <a:rPr lang="en-US" sz="2400" b="0" i="1" u="none" strike="noStrike" baseline="0" dirty="0" err="1">
                <a:latin typeface="Abadi" panose="020B0604020104020204" pitchFamily="34" charset="0"/>
              </a:rPr>
              <a:t>Pertama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memahami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kesamaan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landasan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atau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sumber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kekuasaan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stakeholder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. </a:t>
            </a:r>
          </a:p>
          <a:p>
            <a:pPr marL="0" indent="0" algn="l">
              <a:buNone/>
            </a:pPr>
            <a:r>
              <a:rPr lang="en-US" sz="2400" b="0" i="1" u="none" strike="noStrike" baseline="0" dirty="0" err="1">
                <a:latin typeface="Abadi" panose="020B0604020104020204" pitchFamily="34" charset="0"/>
              </a:rPr>
              <a:t>Kedua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mengetahui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bagaimana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akan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memajukan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kepentingannya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dengan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berbekal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kekuasaan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dimiliki</a:t>
            </a:r>
            <a:endParaRPr lang="en-US" sz="2400" dirty="0">
              <a:latin typeface="Abadi" panose="020B0604020104020204" pitchFamily="34" charset="0"/>
            </a:endParaRPr>
          </a:p>
          <a:p>
            <a:pPr marL="0" indent="0" algn="l">
              <a:buNone/>
            </a:pPr>
            <a:endParaRPr lang="en-US" sz="2400" dirty="0">
              <a:latin typeface="Abadi" panose="020B0604020104020204" pitchFamily="34" charset="0"/>
            </a:endParaRPr>
          </a:p>
          <a:p>
            <a:pPr marL="0" indent="0" algn="l">
              <a:buNone/>
            </a:pPr>
            <a:r>
              <a:rPr lang="en-US" sz="2400" b="1" dirty="0" err="1">
                <a:solidFill>
                  <a:srgbClr val="FF0000"/>
                </a:solidFill>
                <a:latin typeface="Abadi" panose="020B0604020104020204" pitchFamily="34" charset="0"/>
              </a:rPr>
              <a:t>B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ertujuan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untuk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badi" panose="020B0604020104020204" pitchFamily="34" charset="0"/>
              </a:rPr>
              <a:t>melihat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 2 HAL :</a:t>
            </a:r>
          </a:p>
          <a:p>
            <a:pPr marL="342900" indent="-342900" algn="l">
              <a:buAutoNum type="arabicPeriod"/>
            </a:pP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sumber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atau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basis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kekuasaan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/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power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/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wewenang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dan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kepentingan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hendak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dicapai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. 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Power 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dapat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berasal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dari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akses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anggaran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pendanaan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dukungan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massa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atau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pengendalian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berbagai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jenis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kontrol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atau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sanksi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misalnya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kewenangan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mengatur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pemberian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suara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/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dukungan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di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parlemen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dsb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. </a:t>
            </a:r>
          </a:p>
          <a:p>
            <a:pPr marL="342900" indent="-342900" algn="l">
              <a:buAutoNum type="arabicPeriod"/>
            </a:pPr>
            <a:r>
              <a:rPr lang="en-US" sz="2400" b="0" i="1" u="none" strike="noStrike" baseline="0" dirty="0">
                <a:latin typeface="Abadi" panose="020B0604020104020204" pitchFamily="34" charset="0"/>
              </a:rPr>
              <a:t>directions of interest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melihat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sejauh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mana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kepentingan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terhadap</a:t>
            </a:r>
            <a:r>
              <a:rPr lang="en-US" sz="2400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sz="2400" b="0" i="0" u="none" strike="noStrike" baseline="0" dirty="0" err="1">
                <a:latin typeface="Abadi" panose="020B0604020104020204" pitchFamily="34" charset="0"/>
              </a:rPr>
              <a:t>organisasi</a:t>
            </a:r>
            <a:endParaRPr lang="en-US" sz="24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3169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7DF4C-A9B0-2636-6155-037CBEC46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i="0" u="none" strike="noStrike" baseline="0" dirty="0">
                <a:latin typeface="Arial Black" panose="020B0A04020102020204" pitchFamily="34" charset="0"/>
              </a:rPr>
              <a:t>Problem-Frame Stakeholder Map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993CA0-044A-0FCF-8979-40B711E5C6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112" y="1520574"/>
            <a:ext cx="11876926" cy="5337425"/>
          </a:xfrm>
        </p:spPr>
      </p:pic>
    </p:spTree>
    <p:extLst>
      <p:ext uri="{BB962C8B-B14F-4D97-AF65-F5344CB8AC3E}">
        <p14:creationId xmlns:p14="http://schemas.microsoft.com/office/powerpoint/2010/main" val="19846282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E1287-6002-C1A8-05AC-944C3467D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" panose="020B0604020104020204" pitchFamily="34" charset="0"/>
              </a:rPr>
              <a:t>ALASAN PENGGUNAAN TEHNIK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8647D-276F-FBF8-A646-1AE75BA1A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890" y="1825624"/>
            <a:ext cx="11464290" cy="4815205"/>
          </a:xfrm>
        </p:spPr>
        <p:txBody>
          <a:bodyPr>
            <a:normAutofit/>
          </a:bodyPr>
          <a:lstStyle/>
          <a:p>
            <a:pPr algn="l"/>
            <a:r>
              <a:rPr lang="en-US" b="0" i="0" u="none" strike="noStrike" baseline="0" dirty="0">
                <a:latin typeface="Abadi" panose="020B0604020104020204" pitchFamily="34" charset="0"/>
              </a:rPr>
              <a:t>Teknik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ini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dapat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digunakan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memahami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definisi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permasalahan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sehingga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dapat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membantu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membangun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koalisi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pemenangan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. </a:t>
            </a:r>
          </a:p>
          <a:p>
            <a:pPr algn="l"/>
            <a:r>
              <a:rPr lang="en-US" b="0" i="0" u="none" strike="noStrike" baseline="0" dirty="0" err="1">
                <a:latin typeface="Abadi" panose="020B0604020104020204" pitchFamily="34" charset="0"/>
              </a:rPr>
              <a:t>Analisis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ini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diperlukan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merumuskan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cara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mendefinisikan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permasalahan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sehingga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dapat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memotivasi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aksi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nb-NO" b="0" i="0" u="none" strike="noStrike" baseline="0" dirty="0">
                <a:latin typeface="Abadi" panose="020B0604020104020204" pitchFamily="34" charset="0"/>
              </a:rPr>
              <a:t>oleh koalisi </a:t>
            </a:r>
            <a:r>
              <a:rPr lang="nb-NO" b="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nb-NO" b="0" i="0" u="none" strike="noStrike" baseline="0" dirty="0">
                <a:latin typeface="Abadi" panose="020B0604020104020204" pitchFamily="34" charset="0"/>
              </a:rPr>
              <a:t>untuk melindungi </a:t>
            </a:r>
            <a:r>
              <a:rPr lang="nb-NO" b="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nb-NO" b="0" i="0" u="none" strike="noStrike" baseline="0" dirty="0">
                <a:latin typeface="Abadi" panose="020B0604020104020204" pitchFamily="34" charset="0"/>
              </a:rPr>
              <a:t>selama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implementasi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(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implementasi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kebijakan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). </a:t>
            </a:r>
          </a:p>
          <a:p>
            <a:pPr algn="l"/>
            <a:r>
              <a:rPr lang="en-US" b="0" i="0" u="none" strike="noStrike" baseline="0" dirty="0" err="1">
                <a:latin typeface="Abadi" panose="020B0604020104020204" pitchFamily="34" charset="0"/>
              </a:rPr>
              <a:t>Perumusan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/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definisi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fi-FI" b="0" i="0" u="none" strike="noStrike" baseline="0" dirty="0">
                <a:latin typeface="Abadi" panose="020B0604020104020204" pitchFamily="34" charset="0"/>
              </a:rPr>
              <a:t>permasalahan ini sangat penting, karena: pertama, untuk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merumuskan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solusi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sesuai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dengan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harapan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1" u="none" strike="noStrike" baseline="0" dirty="0">
                <a:latin typeface="Abadi" panose="020B0604020104020204" pitchFamily="34" charset="0"/>
              </a:rPr>
              <a:t>stakeholder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;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kedua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,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perumusan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permasalahan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juga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bermanfaat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membangun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dukungan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1" u="none" strike="noStrike" baseline="0" dirty="0">
                <a:latin typeface="Abadi" panose="020B0604020104020204" pitchFamily="34" charset="0"/>
              </a:rPr>
              <a:t>stakeholder 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pada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saat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implementasi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.</a:t>
            </a:r>
            <a:endParaRPr lang="en-US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7454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9D58B-FE5D-0C9C-BD1E-ADC7EEABB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i="0" u="none" strike="noStrike" baseline="0" dirty="0">
                <a:latin typeface="Arial Black" panose="020B0A04020102020204" pitchFamily="34" charset="0"/>
              </a:rPr>
              <a:t>Policy Implementation Mapping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4C2F39-B1E8-38E9-E0A4-0BB80D438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854" y="1397285"/>
            <a:ext cx="11568701" cy="5363111"/>
          </a:xfrm>
        </p:spPr>
      </p:pic>
    </p:spTree>
    <p:extLst>
      <p:ext uri="{BB962C8B-B14F-4D97-AF65-F5344CB8AC3E}">
        <p14:creationId xmlns:p14="http://schemas.microsoft.com/office/powerpoint/2010/main" val="26307818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A45484-024B-178B-1F11-44E575057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" panose="020B0604020104020204" pitchFamily="34" charset="0"/>
              </a:rPr>
              <a:t>PENJELASAN KOLOM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" y="1554480"/>
            <a:ext cx="11852910" cy="50749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KEPENTINGAN</a:t>
            </a:r>
            <a:r>
              <a:rPr lang="en-US" sz="2400" dirty="0">
                <a:latin typeface="Abadi" panose="020B0604020104020204" pitchFamily="34" charset="0"/>
              </a:rPr>
              <a:t> : </a:t>
            </a:r>
            <a:r>
              <a:rPr lang="en-US" sz="2400" dirty="0" err="1">
                <a:latin typeface="Abadi" panose="020B0604020104020204" pitchFamily="34" charset="0"/>
              </a:rPr>
              <a:t>hal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hal</a:t>
            </a:r>
            <a:r>
              <a:rPr lang="en-US" sz="2400" dirty="0">
                <a:latin typeface="Abadi" panose="020B0604020104020204" pitchFamily="34" charset="0"/>
              </a:rPr>
              <a:t> yang </a:t>
            </a:r>
            <a:r>
              <a:rPr lang="en-US" sz="2400" dirty="0" err="1">
                <a:latin typeface="Abadi" panose="020B0604020104020204" pitchFamily="34" charset="0"/>
              </a:rPr>
              <a:t>diperjuangkan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atau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dianggap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penting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oleh</a:t>
            </a:r>
            <a:r>
              <a:rPr lang="en-US" sz="2400" dirty="0">
                <a:latin typeface="Abadi" panose="020B0604020104020204" pitchFamily="34" charset="0"/>
              </a:rPr>
              <a:t> stakeholder.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SUMBERDAYA </a:t>
            </a:r>
            <a:r>
              <a:rPr lang="en-US" sz="2400" b="1" u="sng" dirty="0">
                <a:latin typeface="Abadi" panose="020B0604020104020204" pitchFamily="34" charset="0"/>
              </a:rPr>
              <a:t>: </a:t>
            </a:r>
            <a:r>
              <a:rPr lang="en-US" sz="2400" dirty="0" err="1">
                <a:latin typeface="Abadi" panose="020B0604020104020204" pitchFamily="34" charset="0"/>
              </a:rPr>
              <a:t>sumber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daya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apa</a:t>
            </a:r>
            <a:r>
              <a:rPr lang="en-US" sz="2400" dirty="0">
                <a:latin typeface="Abadi" panose="020B0604020104020204" pitchFamily="34" charset="0"/>
              </a:rPr>
              <a:t> yang </a:t>
            </a:r>
            <a:r>
              <a:rPr lang="en-US" sz="2400" dirty="0" err="1">
                <a:latin typeface="Abadi" panose="020B0604020104020204" pitchFamily="34" charset="0"/>
              </a:rPr>
              <a:t>akan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digunakan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oleh</a:t>
            </a:r>
            <a:r>
              <a:rPr lang="en-US" sz="2400" dirty="0">
                <a:latin typeface="Abadi" panose="020B0604020104020204" pitchFamily="34" charset="0"/>
              </a:rPr>
              <a:t> stakeholder </a:t>
            </a:r>
            <a:r>
              <a:rPr lang="en-US" sz="2400" dirty="0" err="1">
                <a:latin typeface="Abadi" panose="020B0604020104020204" pitchFamily="34" charset="0"/>
              </a:rPr>
              <a:t>guna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memperjuangkan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kepentingan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mereka</a:t>
            </a:r>
            <a:r>
              <a:rPr lang="en-US" sz="2400" dirty="0">
                <a:latin typeface="Abadi" panose="020B0604020104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CHANNEL </a:t>
            </a:r>
            <a:r>
              <a:rPr lang="en-US" sz="2400" dirty="0">
                <a:latin typeface="Abadi" panose="020B0604020104020204" pitchFamily="34" charset="0"/>
              </a:rPr>
              <a:t>: </a:t>
            </a:r>
            <a:r>
              <a:rPr lang="en-US" sz="2400" dirty="0" err="1">
                <a:latin typeface="Abadi" panose="020B0604020104020204" pitchFamily="34" charset="0"/>
              </a:rPr>
              <a:t>saluran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melalui</a:t>
            </a:r>
            <a:r>
              <a:rPr lang="en-US" sz="2400" dirty="0">
                <a:latin typeface="Abadi" panose="020B0604020104020204" pitchFamily="34" charset="0"/>
              </a:rPr>
              <a:t> mana para stakeholder </a:t>
            </a:r>
            <a:r>
              <a:rPr lang="en-US" sz="2400" dirty="0" err="1">
                <a:latin typeface="Abadi" panose="020B0604020104020204" pitchFamily="34" charset="0"/>
              </a:rPr>
              <a:t>akan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bertindak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dalam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memperjuangkan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kepentingan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mereka</a:t>
            </a:r>
            <a:r>
              <a:rPr lang="en-US" sz="2400" dirty="0">
                <a:latin typeface="Abadi" panose="020B0604020104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KEMUNGKINAN PARTISIPASI </a:t>
            </a:r>
            <a:r>
              <a:rPr lang="en-US" sz="2400" dirty="0">
                <a:latin typeface="Abadi" panose="020B0604020104020204" pitchFamily="34" charset="0"/>
              </a:rPr>
              <a:t>: </a:t>
            </a:r>
            <a:r>
              <a:rPr lang="en-US" sz="2400" dirty="0" err="1">
                <a:latin typeface="Abadi" panose="020B0604020104020204" pitchFamily="34" charset="0"/>
              </a:rPr>
              <a:t>besarnya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kemungkinan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mereka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berpartisipasi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atau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bersikap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terkait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dengan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kepentingan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mereka</a:t>
            </a:r>
            <a:r>
              <a:rPr lang="en-US" sz="2400" dirty="0">
                <a:latin typeface="Abadi" panose="020B0604020104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TINGKAT PENGARUH</a:t>
            </a:r>
            <a:r>
              <a:rPr lang="en-US" sz="2400" dirty="0">
                <a:latin typeface="Abadi" panose="020B0604020104020204" pitchFamily="34" charset="0"/>
              </a:rPr>
              <a:t>: </a:t>
            </a:r>
            <a:r>
              <a:rPr lang="en-US" sz="2400" dirty="0" err="1">
                <a:latin typeface="Abadi" panose="020B0604020104020204" pitchFamily="34" charset="0"/>
              </a:rPr>
              <a:t>pengaruh</a:t>
            </a:r>
            <a:r>
              <a:rPr lang="en-US" sz="2400" dirty="0">
                <a:latin typeface="Abadi" panose="020B0604020104020204" pitchFamily="34" charset="0"/>
              </a:rPr>
              <a:t> yang </a:t>
            </a:r>
            <a:r>
              <a:rPr lang="en-US" sz="2400" dirty="0" err="1">
                <a:latin typeface="Abadi" panose="020B0604020104020204" pitchFamily="34" charset="0"/>
              </a:rPr>
              <a:t>akan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didapat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dari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penguasaan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sumber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daya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atau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partisipasi</a:t>
            </a:r>
            <a:r>
              <a:rPr lang="en-US" sz="2400" dirty="0">
                <a:latin typeface="Abadi" panose="020B0604020104020204" pitchFamily="34" charset="0"/>
              </a:rPr>
              <a:t> stakeholder.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IMPLIKASI</a:t>
            </a:r>
            <a:r>
              <a:rPr lang="en-US" sz="24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2400" dirty="0">
                <a:latin typeface="Abadi" panose="020B0604020104020204" pitchFamily="34" charset="0"/>
              </a:rPr>
              <a:t>: </a:t>
            </a:r>
            <a:r>
              <a:rPr lang="en-US" sz="2400" dirty="0" err="1">
                <a:latin typeface="Abadi" panose="020B0604020104020204" pitchFamily="34" charset="0"/>
              </a:rPr>
              <a:t>implikasi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pengaruh</a:t>
            </a:r>
            <a:r>
              <a:rPr lang="en-US" sz="2400" dirty="0">
                <a:latin typeface="Abadi" panose="020B0604020104020204" pitchFamily="34" charset="0"/>
              </a:rPr>
              <a:t> stakeholder </a:t>
            </a:r>
            <a:r>
              <a:rPr lang="en-US" sz="2400" dirty="0" err="1">
                <a:latin typeface="Abadi" panose="020B0604020104020204" pitchFamily="34" charset="0"/>
              </a:rPr>
              <a:t>terhadap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strategi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implementasi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kebijakan</a:t>
            </a:r>
            <a:r>
              <a:rPr lang="en-US" sz="2400" dirty="0">
                <a:latin typeface="Abadi" panose="020B0604020104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Abadi" panose="020B0604020104020204" pitchFamily="34" charset="0"/>
              </a:rPr>
              <a:t>ACTION</a:t>
            </a:r>
            <a:r>
              <a:rPr lang="en-US" sz="2400" dirty="0">
                <a:solidFill>
                  <a:srgbClr val="FF0000"/>
                </a:solidFill>
                <a:latin typeface="Abadi" panose="020B0604020104020204" pitchFamily="34" charset="0"/>
              </a:rPr>
              <a:t> :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tindakan</a:t>
            </a:r>
            <a:r>
              <a:rPr lang="en-US" sz="2400" dirty="0">
                <a:latin typeface="Abadi" panose="020B0604020104020204" pitchFamily="34" charset="0"/>
              </a:rPr>
              <a:t> yang </a:t>
            </a:r>
            <a:r>
              <a:rPr lang="en-US" sz="2400" dirty="0" err="1">
                <a:latin typeface="Abadi" panose="020B0604020104020204" pitchFamily="34" charset="0"/>
              </a:rPr>
              <a:t>perlu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kita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lakukan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untuk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mensikapi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atau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mengantisipasi</a:t>
            </a:r>
            <a:r>
              <a:rPr lang="en-US" sz="2400" dirty="0">
                <a:latin typeface="Abadi" panose="020B0604020104020204" pitchFamily="34" charset="0"/>
              </a:rPr>
              <a:t> stakeholder </a:t>
            </a:r>
            <a:r>
              <a:rPr lang="en-US" sz="2400" dirty="0" err="1">
                <a:latin typeface="Abadi" panose="020B0604020104020204" pitchFamily="34" charset="0"/>
              </a:rPr>
              <a:t>dengan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pengaruh</a:t>
            </a:r>
            <a:r>
              <a:rPr lang="en-US" sz="2400" dirty="0">
                <a:latin typeface="Abadi" panose="020B0604020104020204" pitchFamily="34" charset="0"/>
              </a:rPr>
              <a:t> yang </a:t>
            </a:r>
            <a:r>
              <a:rPr lang="en-US" sz="2400" dirty="0" err="1">
                <a:latin typeface="Abadi" panose="020B0604020104020204" pitchFamily="34" charset="0"/>
              </a:rPr>
              <a:t>mereka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miliki</a:t>
            </a:r>
            <a:r>
              <a:rPr lang="en-US" sz="2400" dirty="0">
                <a:latin typeface="Abadi" panose="020B06040201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7546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29AE5-B01C-CBFD-63B0-9E5410A16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79822" cy="119654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Abadi" panose="020B0604020104020204" pitchFamily="34" charset="0"/>
              </a:rPr>
              <a:t>AKTOR SEBAGAI STAKEHOLDERS:  PENENTU KEBIJAKAN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2FED77-D895-7BD1-C34C-036EB3694A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686" y="1448656"/>
            <a:ext cx="11603804" cy="5188450"/>
          </a:xfrm>
        </p:spPr>
      </p:pic>
    </p:spTree>
    <p:extLst>
      <p:ext uri="{BB962C8B-B14F-4D97-AF65-F5344CB8AC3E}">
        <p14:creationId xmlns:p14="http://schemas.microsoft.com/office/powerpoint/2010/main" val="17880340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C57B7-6B5F-4817-1AED-A72AFE1E1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" panose="020B0604020104020204" pitchFamily="34" charset="0"/>
              </a:rPr>
              <a:t>TEHNIK BERTUJUAN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5F51B-27A7-DDD2-C426-DACB31BE1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26140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AutoNum type="arabicPeriod"/>
            </a:pPr>
            <a:r>
              <a:rPr lang="en-US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Keberhasilan</a:t>
            </a:r>
            <a:r>
              <a:rPr lang="en-US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implementasi</a:t>
            </a:r>
            <a:r>
              <a:rPr lang="en-US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sebuah</a:t>
            </a:r>
            <a:r>
              <a:rPr lang="en-US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kebijakan</a:t>
            </a:r>
            <a:r>
              <a:rPr lang="en-US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ditentukan</a:t>
            </a:r>
            <a:r>
              <a:rPr lang="en-US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dari</a:t>
            </a:r>
            <a:r>
              <a:rPr lang="en-US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pemahaman</a:t>
            </a:r>
            <a:r>
              <a:rPr lang="en-US" b="1" u="sng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Abadi" panose="020B0604020104020204" pitchFamily="34" charset="0"/>
              </a:rPr>
              <a:t>atas</a:t>
            </a:r>
            <a:r>
              <a:rPr lang="en-US" b="1" u="sng" dirty="0">
                <a:solidFill>
                  <a:srgbClr val="FF0000"/>
                </a:solidFill>
                <a:latin typeface="Abadi" panose="020B0604020104020204" pitchFamily="34" charset="0"/>
              </a:rPr>
              <a:t> stakeholder yang </a:t>
            </a:r>
            <a:r>
              <a:rPr lang="en-US" b="1" u="sng" dirty="0" err="1">
                <a:solidFill>
                  <a:srgbClr val="FFC000"/>
                </a:solidFill>
                <a:latin typeface="Abadi" panose="020B0604020104020204" pitchFamily="34" charset="0"/>
              </a:rPr>
              <a:t>mendukung</a:t>
            </a:r>
            <a:r>
              <a:rPr lang="en-US" b="1" u="sng" dirty="0">
                <a:solidFill>
                  <a:srgbClr val="FFC000"/>
                </a:solidFill>
                <a:latin typeface="Abadi" panose="020B0604020104020204" pitchFamily="34" charset="0"/>
              </a:rPr>
              <a:t> dan yang </a:t>
            </a:r>
            <a:r>
              <a:rPr lang="en-US" b="1" u="sng" dirty="0" err="1">
                <a:solidFill>
                  <a:srgbClr val="FFC000"/>
                </a:solidFill>
                <a:latin typeface="Abadi" panose="020B0604020104020204" pitchFamily="34" charset="0"/>
              </a:rPr>
              <a:t>menentang</a:t>
            </a:r>
            <a:r>
              <a:rPr lang="en-US" b="1" u="sng" dirty="0">
                <a:solidFill>
                  <a:srgbClr val="FF0000"/>
                </a:solidFill>
                <a:latin typeface="Abadi" panose="020B0604020104020204" pitchFamily="34" charset="0"/>
              </a:rPr>
              <a:t>.; </a:t>
            </a:r>
          </a:p>
          <a:p>
            <a:pPr marL="514350" indent="-514350" algn="just">
              <a:buAutoNum type="arabicPeriod"/>
            </a:pPr>
            <a:r>
              <a:rPr lang="en-US" b="0" i="0" u="none" strike="noStrike" baseline="0" dirty="0">
                <a:latin typeface="Abadi" panose="020B0604020104020204" pitchFamily="34" charset="0"/>
              </a:rPr>
              <a:t>Teknik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ini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dapat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digunakan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untuk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menjelaskan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dengan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cepat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tentang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siapa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dan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apa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dinilai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secara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etika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atau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dianggap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etis</a:t>
            </a:r>
            <a:r>
              <a:rPr lang="en-US" dirty="0">
                <a:latin typeface="Abadi" panose="020B0604020104020204" pitchFamily="34" charset="0"/>
              </a:rPr>
              <a:t>; </a:t>
            </a:r>
          </a:p>
          <a:p>
            <a:pPr marL="514350" indent="-514350" algn="just">
              <a:buAutoNum type="arabicPeriod"/>
            </a:pPr>
            <a:r>
              <a:rPr lang="en-US" b="0" i="0" u="none" strike="noStrike" baseline="0" dirty="0" err="1">
                <a:latin typeface="Abadi" panose="020B0604020104020204" pitchFamily="34" charset="0"/>
              </a:rPr>
              <a:t>Penggunaan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teknik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ini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dapat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membantu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memenuhi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aspek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1" u="none" strike="noStrike" baseline="0" dirty="0">
                <a:latin typeface="Abadi" panose="020B0604020104020204" pitchFamily="34" charset="0"/>
              </a:rPr>
              <a:t>deontological 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(</a:t>
            </a:r>
            <a:r>
              <a:rPr lang="en-US" b="0" i="1" u="none" strike="noStrike" baseline="0" dirty="0">
                <a:latin typeface="Abadi" panose="020B0604020104020204" pitchFamily="34" charset="0"/>
              </a:rPr>
              <a:t>duty based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) dan </a:t>
            </a:r>
            <a:r>
              <a:rPr lang="en-US" b="0" i="1" u="none" strike="noStrike" baseline="0" dirty="0">
                <a:latin typeface="Abadi" panose="020B0604020104020204" pitchFamily="34" charset="0"/>
              </a:rPr>
              <a:t>teleological 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(</a:t>
            </a:r>
            <a:r>
              <a:rPr lang="en-US" b="0" i="1" u="none" strike="noStrike" baseline="0" dirty="0">
                <a:latin typeface="Abadi" panose="020B0604020104020204" pitchFamily="34" charset="0"/>
              </a:rPr>
              <a:t>results-oriented obligations). </a:t>
            </a:r>
          </a:p>
          <a:p>
            <a:pPr marL="514350" indent="-514350" algn="just">
              <a:buAutoNum type="arabicPeriod"/>
            </a:pPr>
            <a:r>
              <a:rPr lang="en-US" b="0" i="1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Hasil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dari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penggunaan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teknik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ini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dapat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menunjukkan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proposal dan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pilihan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yang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harus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dieliminasi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berdasarkan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pertimbangan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 </a:t>
            </a:r>
            <a:r>
              <a:rPr lang="en-US" b="0" i="0" u="none" strike="noStrike" baseline="0" dirty="0" err="1">
                <a:latin typeface="Abadi" panose="020B0604020104020204" pitchFamily="34" charset="0"/>
              </a:rPr>
              <a:t>etis</a:t>
            </a:r>
            <a:r>
              <a:rPr lang="en-US" b="0" i="0" u="none" strike="noStrike" baseline="0" dirty="0">
                <a:latin typeface="Abadi" panose="020B0604020104020204" pitchFamily="34" charset="0"/>
              </a:rPr>
              <a:t>.</a:t>
            </a:r>
            <a:endParaRPr lang="en-US" b="1" u="sng" dirty="0">
              <a:solidFill>
                <a:srgbClr val="FF0000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3207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1C4FF-F62C-C2DD-46D6-5651D63A9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i="0" u="none" strike="noStrike" baseline="0" dirty="0">
                <a:latin typeface="Arial Black" panose="020B0A04020102020204" pitchFamily="34" charset="0"/>
              </a:rPr>
              <a:t>Power Versus Interest Grid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53EEF5-F7B7-75BB-89F6-FB7BD6411C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605" y="1510173"/>
            <a:ext cx="11946790" cy="5347827"/>
          </a:xfrm>
        </p:spPr>
      </p:pic>
    </p:spTree>
    <p:extLst>
      <p:ext uri="{BB962C8B-B14F-4D97-AF65-F5344CB8AC3E}">
        <p14:creationId xmlns:p14="http://schemas.microsoft.com/office/powerpoint/2010/main" val="16443774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D2F16-F583-B116-FA3C-56D6C05E2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12215"/>
          </a:xfrm>
        </p:spPr>
        <p:txBody>
          <a:bodyPr/>
          <a:lstStyle/>
          <a:p>
            <a:pPr algn="ctr"/>
            <a:r>
              <a:rPr lang="en-US" b="1" dirty="0">
                <a:latin typeface="Abadi" panose="020B0604020104020204" pitchFamily="34" charset="0"/>
              </a:rPr>
              <a:t>LANGKAH-LANGKAH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D4100-C753-5485-C95A-C424DC9141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0030" y="1577340"/>
            <a:ext cx="5989320" cy="4973001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sz="2800" b="1" u="sng" dirty="0">
                <a:solidFill>
                  <a:srgbClr val="00B050"/>
                </a:solidFill>
              </a:rPr>
              <a:t>MENYUSUN MODEL GRID </a:t>
            </a:r>
            <a:r>
              <a:rPr lang="en-US" sz="2800" b="1" dirty="0">
                <a:solidFill>
                  <a:srgbClr val="00B050"/>
                </a:solidFill>
              </a:rPr>
              <a:t>: Power </a:t>
            </a:r>
            <a:r>
              <a:rPr lang="en-US" sz="2800" dirty="0" err="1">
                <a:solidFill>
                  <a:srgbClr val="00B050"/>
                </a:solidFill>
              </a:rPr>
              <a:t>serta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b="1" dirty="0">
                <a:solidFill>
                  <a:srgbClr val="00B050"/>
                </a:solidFill>
              </a:rPr>
              <a:t>interest </a:t>
            </a:r>
            <a:r>
              <a:rPr lang="en-US" sz="2800" dirty="0" err="1">
                <a:solidFill>
                  <a:srgbClr val="00B050"/>
                </a:solidFill>
              </a:rPr>
              <a:t>menjadi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fokus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utama</a:t>
            </a:r>
            <a:r>
              <a:rPr lang="en-US" sz="2800" dirty="0">
                <a:solidFill>
                  <a:srgbClr val="00B050"/>
                </a:solidFill>
              </a:rPr>
              <a:t> dalam </a:t>
            </a:r>
            <a:r>
              <a:rPr lang="en-US" sz="2800" dirty="0" err="1">
                <a:solidFill>
                  <a:srgbClr val="00B050"/>
                </a:solidFill>
              </a:rPr>
              <a:t>teknik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analisis</a:t>
            </a:r>
            <a:r>
              <a:rPr lang="en-US" sz="2800" dirty="0">
                <a:solidFill>
                  <a:srgbClr val="00B050"/>
                </a:solidFill>
              </a:rPr>
              <a:t> model grid</a:t>
            </a:r>
          </a:p>
          <a:p>
            <a:pPr marL="0" indent="0" algn="l">
              <a:buNone/>
            </a:pPr>
            <a:endParaRPr lang="en-US" sz="1800" b="0" i="1" u="none" strike="noStrike" baseline="0" dirty="0">
              <a:latin typeface="Aller-Italic"/>
            </a:endParaRPr>
          </a:p>
          <a:p>
            <a:pPr marL="0" indent="0" algn="l">
              <a:buNone/>
            </a:pPr>
            <a:r>
              <a:rPr lang="en-US" sz="2200" b="1" i="1" u="none" strike="noStrike" baseline="0" dirty="0">
                <a:solidFill>
                  <a:srgbClr val="FF0000"/>
                </a:solidFill>
                <a:latin typeface="Aller-Italic"/>
              </a:rPr>
              <a:t>Power</a:t>
            </a:r>
            <a:r>
              <a:rPr lang="en-US" sz="2200" b="0" i="1" u="none" strike="noStrike" baseline="0" dirty="0">
                <a:latin typeface="Aller-Italic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bisa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berasal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dari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potensi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1" u="none" strike="noStrike" baseline="0" dirty="0">
                <a:latin typeface="Aller-Italic"/>
              </a:rPr>
              <a:t>stakeholder </a:t>
            </a:r>
            <a:r>
              <a:rPr lang="en-US" sz="2200" b="0" i="0" u="none" strike="noStrike" baseline="0" dirty="0" err="1">
                <a:latin typeface="Aller"/>
              </a:rPr>
              <a:t>untuk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mempengaruhi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kebijakan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atau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organisasi</a:t>
            </a:r>
            <a:r>
              <a:rPr lang="en-US" sz="2200" b="0" i="0" u="none" strike="noStrike" baseline="0" dirty="0">
                <a:latin typeface="Aller"/>
              </a:rPr>
              <a:t> yang </a:t>
            </a:r>
            <a:r>
              <a:rPr lang="en-US" sz="2200" b="0" i="0" u="none" strike="noStrike" baseline="0" dirty="0" err="1">
                <a:latin typeface="Aller"/>
              </a:rPr>
              <a:t>berasal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dari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kekuasaan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berbasis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kedudukan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atau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sumber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daya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mereka</a:t>
            </a:r>
            <a:r>
              <a:rPr lang="en-US" sz="2200" b="0" i="0" u="none" strike="noStrike" baseline="0" dirty="0">
                <a:latin typeface="Aller"/>
              </a:rPr>
              <a:t> dalam </a:t>
            </a:r>
            <a:r>
              <a:rPr lang="en-US" sz="2200" b="0" i="0" u="none" strike="noStrike" baseline="0" dirty="0" err="1">
                <a:latin typeface="Aller"/>
              </a:rPr>
              <a:t>organisasi</a:t>
            </a:r>
            <a:r>
              <a:rPr lang="en-US" sz="2200" b="0" i="0" u="none" strike="noStrike" baseline="0" dirty="0">
                <a:latin typeface="Aller"/>
              </a:rPr>
              <a:t>, </a:t>
            </a:r>
            <a:r>
              <a:rPr lang="en-US" sz="2200" b="0" i="0" u="none" strike="noStrike" baseline="0" dirty="0" err="1">
                <a:latin typeface="Aller"/>
              </a:rPr>
              <a:t>atau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mungkin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pengaruh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mereka</a:t>
            </a:r>
            <a:r>
              <a:rPr lang="en-US" sz="2200" b="0" i="0" u="none" strike="noStrike" baseline="0" dirty="0">
                <a:latin typeface="Aller"/>
              </a:rPr>
              <a:t> yang </a:t>
            </a:r>
            <a:r>
              <a:rPr lang="en-US" sz="2200" b="0" i="0" u="none" strike="noStrike" baseline="0" dirty="0" err="1">
                <a:latin typeface="Aller"/>
              </a:rPr>
              <a:t>berasal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dari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kredibilitas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mereka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sebagai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pemimpin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atau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ahli</a:t>
            </a:r>
            <a:r>
              <a:rPr lang="en-US" sz="2200" b="0" i="0" u="none" strike="noStrike" baseline="0" dirty="0">
                <a:latin typeface="Aller"/>
              </a:rPr>
              <a:t>.</a:t>
            </a:r>
          </a:p>
          <a:p>
            <a:pPr marL="0" indent="0" algn="l">
              <a:buNone/>
            </a:pPr>
            <a:endParaRPr lang="en-US" sz="2200" dirty="0">
              <a:latin typeface="Aller"/>
            </a:endParaRPr>
          </a:p>
          <a:p>
            <a:pPr marL="0" indent="0" algn="l">
              <a:buNone/>
            </a:pPr>
            <a:r>
              <a:rPr lang="en-US" sz="2200" b="1" i="1" dirty="0">
                <a:solidFill>
                  <a:srgbClr val="FF0000"/>
                </a:solidFill>
              </a:rPr>
              <a:t>Interest</a:t>
            </a:r>
            <a:r>
              <a:rPr lang="en-US" sz="2200" b="1" dirty="0"/>
              <a:t> </a:t>
            </a:r>
            <a:r>
              <a:rPr lang="en-US" sz="2200" b="0" i="0" u="none" strike="noStrike" baseline="0" dirty="0" err="1">
                <a:latin typeface="Aller"/>
              </a:rPr>
              <a:t>seorang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1" u="none" strike="noStrike" baseline="0" dirty="0">
                <a:latin typeface="Aller-Italic"/>
              </a:rPr>
              <a:t>stakeholder </a:t>
            </a:r>
            <a:r>
              <a:rPr lang="en-US" sz="2200" b="0" i="0" u="none" strike="noStrike" baseline="0" dirty="0" err="1">
                <a:latin typeface="Aller"/>
              </a:rPr>
              <a:t>terhadap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sebuah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kebijakan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atau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proyek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tertentu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akan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diukur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melalui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tingkat</a:t>
            </a:r>
            <a:r>
              <a:rPr lang="en-US" sz="2200" b="0" i="0" u="none" strike="noStrike" baseline="0" dirty="0">
                <a:latin typeface="Aller"/>
              </a:rPr>
              <a:t> </a:t>
            </a:r>
            <a:r>
              <a:rPr lang="en-US" sz="2200" b="0" i="0" u="none" strike="noStrike" baseline="0" dirty="0" err="1">
                <a:latin typeface="Aller"/>
              </a:rPr>
              <a:t>keaktifannya</a:t>
            </a:r>
            <a:endParaRPr lang="en-US" sz="2200" dirty="0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1457DCEC-7109-5D5B-8648-9D61D2D608B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1690688"/>
            <a:ext cx="6087427" cy="497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629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46160-5643-CAEA-EAB2-734269CA5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Abadi" panose="020B0604020104020204" pitchFamily="34" charset="0"/>
              </a:rPr>
              <a:t>TABEL </a:t>
            </a:r>
            <a:r>
              <a:rPr lang="en-US" sz="4000" b="1" i="0" u="none" strike="noStrike" baseline="0" dirty="0">
                <a:solidFill>
                  <a:srgbClr val="FF0000"/>
                </a:solidFill>
                <a:latin typeface="Abadi" panose="020B0604020104020204" pitchFamily="34" charset="0"/>
              </a:rPr>
              <a:t>Power Versus Interest Grid</a:t>
            </a:r>
            <a:endParaRPr lang="en-US" sz="4000" dirty="0">
              <a:solidFill>
                <a:srgbClr val="FF0000"/>
              </a:solidFill>
              <a:latin typeface="Abadi" panose="020B060402010402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D4B9A13-29EF-A9DB-E36A-9037E4D5CFE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4"/>
          <a:ext cx="10515600" cy="46177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9160">
                  <a:extLst>
                    <a:ext uri="{9D8B030D-6E8A-4147-A177-3AD203B41FA5}">
                      <a16:colId xmlns:a16="http://schemas.microsoft.com/office/drawing/2014/main" val="4169487725"/>
                    </a:ext>
                  </a:extLst>
                </a:gridCol>
                <a:gridCol w="3307080">
                  <a:extLst>
                    <a:ext uri="{9D8B030D-6E8A-4147-A177-3AD203B41FA5}">
                      <a16:colId xmlns:a16="http://schemas.microsoft.com/office/drawing/2014/main" val="180444028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13890942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16021740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531766367"/>
                    </a:ext>
                  </a:extLst>
                </a:gridCol>
              </a:tblGrid>
              <a:tr h="87558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STAKEHOLDERS </a:t>
                      </a:r>
                    </a:p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(AKTOR)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POWER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INTEREST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KETERANGAN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4699576"/>
                  </a:ext>
                </a:extLst>
              </a:tr>
              <a:tr h="7101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867186"/>
                  </a:ext>
                </a:extLst>
              </a:tr>
              <a:tr h="7101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897627"/>
                  </a:ext>
                </a:extLst>
              </a:tr>
              <a:tr h="7101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060317"/>
                  </a:ext>
                </a:extLst>
              </a:tr>
              <a:tr h="7101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8694436"/>
                  </a:ext>
                </a:extLst>
              </a:tr>
              <a:tr h="7101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FF0000"/>
                          </a:solidFill>
                          <a:latin typeface="Abadi" panose="020B0604020104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rgbClr val="FF0000"/>
                        </a:solidFill>
                        <a:latin typeface="Abadi" panose="020B06040201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709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57962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72654" indent="-272654"/>
            <a:r>
              <a:rPr lang="en-US" b="1" dirty="0">
                <a:solidFill>
                  <a:srgbClr val="FF0000"/>
                </a:solidFill>
              </a:rPr>
              <a:t>CONTOH : ANALISIS </a:t>
            </a:r>
            <a:r>
              <a:rPr lang="id-ID" b="1" dirty="0">
                <a:solidFill>
                  <a:srgbClr val="FF0000"/>
                </a:solidFill>
              </a:rPr>
              <a:t>Power </a:t>
            </a:r>
            <a:r>
              <a:rPr lang="en-US" b="1" dirty="0">
                <a:solidFill>
                  <a:srgbClr val="FF0000"/>
                </a:solidFill>
              </a:rPr>
              <a:t>vs</a:t>
            </a:r>
            <a:r>
              <a:rPr lang="id-ID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I</a:t>
            </a:r>
            <a:r>
              <a:rPr lang="id-ID" b="1" dirty="0">
                <a:solidFill>
                  <a:srgbClr val="FF0000"/>
                </a:solidFill>
              </a:rPr>
              <a:t>nterest Grid</a:t>
            </a:r>
            <a:br>
              <a:rPr lang="en-US" dirty="0"/>
            </a:br>
            <a:r>
              <a:rPr lang="en-US" sz="2325" b="1" dirty="0"/>
              <a:t>1. </a:t>
            </a:r>
            <a:r>
              <a:rPr lang="id-ID" sz="2325" b="1" dirty="0"/>
              <a:t>Matrik Analisis  Peran Stakeholder  dalam Kebijakan Pelarangan Cantrang</a:t>
            </a:r>
            <a:endParaRPr lang="en-US" sz="2325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2652" y="2226468"/>
            <a:ext cx="7886699" cy="351846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CDA9DF3-4C19-7312-A832-B37C724B6AA3}"/>
                  </a:ext>
                </a:extLst>
              </p14:cNvPr>
              <p14:cNvContentPartPr/>
              <p14:nvPr/>
            </p14:nvContentPartPr>
            <p14:xfrm>
              <a:off x="5334240" y="3047743"/>
              <a:ext cx="36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CDA9DF3-4C19-7312-A832-B37C724B6AA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16240" y="2939743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E49F9B3-0359-CDA1-3A67-331C09849DB9}"/>
                  </a:ext>
                </a:extLst>
              </p14:cNvPr>
              <p14:cNvContentPartPr/>
              <p14:nvPr/>
            </p14:nvContentPartPr>
            <p14:xfrm>
              <a:off x="2688240" y="1741663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E49F9B3-0359-CDA1-3A67-331C09849DB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70240" y="1633663"/>
                <a:ext cx="36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440214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D2F16-F583-B116-FA3C-56D6C05E2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12215"/>
          </a:xfrm>
        </p:spPr>
        <p:txBody>
          <a:bodyPr/>
          <a:lstStyle/>
          <a:p>
            <a:pPr algn="ctr"/>
            <a:r>
              <a:rPr lang="en-US" b="1" dirty="0">
                <a:latin typeface="Abadi" panose="020B0604020104020204" pitchFamily="34" charset="0"/>
              </a:rPr>
              <a:t>LANGKAH-LANGKAH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D4100-C753-5485-C95A-C424DC9141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4310" y="1474470"/>
            <a:ext cx="6480810" cy="5292089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b="1" i="0" u="none" strike="noStrike" baseline="0" dirty="0">
                <a:solidFill>
                  <a:srgbClr val="00B050"/>
                </a:solidFill>
                <a:latin typeface="Aller"/>
              </a:rPr>
              <a:t>2. </a:t>
            </a:r>
            <a:r>
              <a:rPr lang="en-US" b="1" i="0" u="none" strike="noStrike" baseline="0" dirty="0" err="1">
                <a:solidFill>
                  <a:srgbClr val="00B050"/>
                </a:solidFill>
                <a:latin typeface="Aller"/>
              </a:rPr>
              <a:t>menentukan</a:t>
            </a:r>
            <a:r>
              <a:rPr lang="en-US" b="1" i="0" u="none" strike="noStrike" baseline="0" dirty="0">
                <a:solidFill>
                  <a:srgbClr val="00B05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00B050"/>
                </a:solidFill>
                <a:latin typeface="Aller"/>
              </a:rPr>
              <a:t>intervensi</a:t>
            </a:r>
            <a:r>
              <a:rPr lang="en-US" b="1" i="0" u="none" strike="noStrike" baseline="0" dirty="0">
                <a:solidFill>
                  <a:srgbClr val="00B05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00B050"/>
                </a:solidFill>
                <a:latin typeface="Aller"/>
              </a:rPr>
              <a:t>serta</a:t>
            </a:r>
            <a:r>
              <a:rPr lang="en-US" b="1" i="0" u="none" strike="noStrike" baseline="0" dirty="0">
                <a:solidFill>
                  <a:srgbClr val="00B05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00B050"/>
                </a:solidFill>
                <a:latin typeface="Aller"/>
              </a:rPr>
              <a:t>langkah-langkah</a:t>
            </a:r>
            <a:r>
              <a:rPr lang="en-US" b="1" i="0" u="none" strike="noStrike" baseline="0" dirty="0">
                <a:solidFill>
                  <a:srgbClr val="00B050"/>
                </a:solidFill>
                <a:latin typeface="Aller"/>
              </a:rPr>
              <a:t> yang </a:t>
            </a:r>
            <a:r>
              <a:rPr lang="en-US" b="1" i="0" u="none" strike="noStrike" baseline="0" dirty="0" err="1">
                <a:solidFill>
                  <a:srgbClr val="00B050"/>
                </a:solidFill>
                <a:latin typeface="Aller"/>
              </a:rPr>
              <a:t>perlu</a:t>
            </a:r>
            <a:r>
              <a:rPr lang="en-US" b="1" i="0" u="none" strike="noStrike" baseline="0" dirty="0">
                <a:solidFill>
                  <a:srgbClr val="00B050"/>
                </a:solidFill>
                <a:latin typeface="Aller"/>
              </a:rPr>
              <a:t> </a:t>
            </a:r>
            <a:r>
              <a:rPr lang="en-US" b="1" i="0" u="none" strike="noStrike" baseline="0" dirty="0" err="1">
                <a:solidFill>
                  <a:srgbClr val="00B050"/>
                </a:solidFill>
                <a:latin typeface="Aller"/>
              </a:rPr>
              <a:t>dilakukan</a:t>
            </a:r>
            <a:endParaRPr lang="en-US" b="1" i="0" u="none" strike="noStrike" baseline="0" dirty="0">
              <a:solidFill>
                <a:srgbClr val="00B050"/>
              </a:solidFill>
              <a:latin typeface="Aller"/>
            </a:endParaRPr>
          </a:p>
          <a:p>
            <a:pPr marL="0" indent="0" algn="l">
              <a:buNone/>
            </a:pPr>
            <a:r>
              <a:rPr lang="en-US" b="1" i="0" u="sng" strike="noStrike" baseline="0" dirty="0" err="1">
                <a:latin typeface="Aller"/>
              </a:rPr>
              <a:t>Keterangan</a:t>
            </a:r>
            <a:r>
              <a:rPr lang="en-US" b="1" i="0" u="sng" strike="noStrike" baseline="0" dirty="0">
                <a:latin typeface="Aller"/>
              </a:rPr>
              <a:t>:</a:t>
            </a:r>
          </a:p>
          <a:p>
            <a:pPr marL="0" indent="0" algn="l">
              <a:buNone/>
            </a:pP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A. </a:t>
            </a:r>
            <a:r>
              <a:rPr lang="en-US" b="1" i="1" u="none" strike="noStrike" baseline="0" dirty="0">
                <a:solidFill>
                  <a:srgbClr val="FF0000"/>
                </a:solidFill>
                <a:latin typeface="Aller-Italic"/>
              </a:rPr>
              <a:t>crowd </a:t>
            </a:r>
            <a:r>
              <a:rPr lang="en-US" b="0" i="0" u="none" strike="noStrike" baseline="0" dirty="0">
                <a:latin typeface="Aller"/>
              </a:rPr>
              <a:t>(</a:t>
            </a:r>
            <a:r>
              <a:rPr lang="en-US" b="0" i="0" u="none" strike="noStrike" baseline="0" dirty="0" err="1">
                <a:latin typeface="Aller"/>
              </a:rPr>
              <a:t>lemah</a:t>
            </a:r>
            <a:r>
              <a:rPr lang="en-US" b="0" i="0" u="none" strike="noStrike" baseline="0" dirty="0">
                <a:latin typeface="Aller"/>
              </a:rPr>
              <a:t> dalam </a:t>
            </a:r>
            <a:r>
              <a:rPr lang="en-US" b="0" i="1" u="none" strike="noStrike" baseline="0" dirty="0">
                <a:latin typeface="Aller-Italic"/>
              </a:rPr>
              <a:t>power </a:t>
            </a:r>
            <a:r>
              <a:rPr lang="en-US" b="0" i="0" u="none" strike="noStrike" baseline="0" dirty="0" err="1">
                <a:latin typeface="Aller"/>
              </a:rPr>
              <a:t>serta</a:t>
            </a:r>
            <a:r>
              <a:rPr lang="en-US" b="0" i="0" u="none" strike="noStrike" baseline="0" dirty="0">
                <a:latin typeface="Aller"/>
              </a:rPr>
              <a:t> </a:t>
            </a:r>
            <a:r>
              <a:rPr lang="en-US" b="0" i="1" u="none" strike="noStrike" baseline="0" dirty="0">
                <a:latin typeface="Aller-Italic"/>
              </a:rPr>
              <a:t>interest).</a:t>
            </a:r>
          </a:p>
          <a:p>
            <a:pPr marL="0" indent="0" algn="l">
              <a:buNone/>
            </a:pP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B. </a:t>
            </a:r>
            <a:r>
              <a:rPr lang="en-US" b="1" i="1" u="none" strike="noStrike" baseline="0" dirty="0">
                <a:solidFill>
                  <a:srgbClr val="FF0000"/>
                </a:solidFill>
                <a:latin typeface="Aller-Italic"/>
              </a:rPr>
              <a:t>context setters </a:t>
            </a:r>
            <a:r>
              <a:rPr lang="en-US" b="0" i="0" u="none" strike="noStrike" baseline="0" dirty="0">
                <a:latin typeface="Aller"/>
              </a:rPr>
              <a:t>(</a:t>
            </a:r>
            <a:r>
              <a:rPr lang="en-US" b="0" i="0" u="none" strike="noStrike" baseline="0" dirty="0" err="1">
                <a:latin typeface="Aller"/>
              </a:rPr>
              <a:t>memiliki</a:t>
            </a:r>
            <a:r>
              <a:rPr lang="en-US" b="0" i="0" u="none" strike="noStrike" baseline="0" dirty="0">
                <a:latin typeface="Aller"/>
              </a:rPr>
              <a:t> </a:t>
            </a:r>
            <a:r>
              <a:rPr lang="en-US" b="0" i="1" u="none" strike="noStrike" baseline="0" dirty="0">
                <a:latin typeface="Aller-Italic"/>
              </a:rPr>
              <a:t>power </a:t>
            </a:r>
            <a:r>
              <a:rPr lang="en-US" b="0" i="0" u="none" strike="noStrike" baseline="0" dirty="0" err="1">
                <a:latin typeface="Aller"/>
              </a:rPr>
              <a:t>akan</a:t>
            </a:r>
            <a:r>
              <a:rPr lang="en-US" b="0" i="0" u="none" strike="noStrike" baseline="0" dirty="0">
                <a:latin typeface="Aller"/>
              </a:rPr>
              <a:t> </a:t>
            </a:r>
            <a:r>
              <a:rPr lang="en-US" b="0" i="0" u="none" strike="noStrike" baseline="0" dirty="0" err="1">
                <a:latin typeface="Aller"/>
              </a:rPr>
              <a:t>tetapi</a:t>
            </a:r>
            <a:r>
              <a:rPr lang="en-US" b="0" i="0" u="none" strike="noStrike" baseline="0" dirty="0">
                <a:latin typeface="Aller"/>
              </a:rPr>
              <a:t> </a:t>
            </a:r>
            <a:r>
              <a:rPr lang="en-US" b="0" i="0" u="none" strike="noStrike" baseline="0" dirty="0" err="1">
                <a:latin typeface="Aller"/>
              </a:rPr>
              <a:t>hanya</a:t>
            </a:r>
            <a:r>
              <a:rPr lang="en-US" b="0" i="0" u="none" strike="noStrike" baseline="0" dirty="0">
                <a:latin typeface="Aller"/>
              </a:rPr>
              <a:t> </a:t>
            </a:r>
            <a:r>
              <a:rPr lang="en-US" b="0" i="0" u="none" strike="noStrike" baseline="0" dirty="0" err="1">
                <a:latin typeface="Aller"/>
              </a:rPr>
              <a:t>memiliki</a:t>
            </a:r>
            <a:r>
              <a:rPr lang="en-US" b="0" i="0" u="none" strike="noStrike" baseline="0" dirty="0">
                <a:latin typeface="Aller"/>
              </a:rPr>
              <a:t> </a:t>
            </a:r>
            <a:r>
              <a:rPr lang="en-US" b="0" i="1" u="none" strike="noStrike" baseline="0" dirty="0">
                <a:latin typeface="Aller-Italic"/>
              </a:rPr>
              <a:t>direct interest </a:t>
            </a:r>
            <a:r>
              <a:rPr lang="en-US" b="0" i="0" u="none" strike="noStrike" baseline="0" dirty="0">
                <a:latin typeface="Aller"/>
              </a:rPr>
              <a:t>yang </a:t>
            </a:r>
            <a:r>
              <a:rPr lang="en-US" b="0" i="0" u="none" strike="noStrike" baseline="0" dirty="0" err="1">
                <a:latin typeface="Aller"/>
              </a:rPr>
              <a:t>kecil</a:t>
            </a:r>
            <a:r>
              <a:rPr lang="en-US" b="0" i="0" u="none" strike="noStrike" baseline="0" dirty="0">
                <a:latin typeface="Aller"/>
              </a:rPr>
              <a:t>).</a:t>
            </a:r>
          </a:p>
          <a:p>
            <a:pPr marL="0" indent="0" algn="l">
              <a:buNone/>
            </a:pP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C. </a:t>
            </a:r>
            <a:r>
              <a:rPr lang="en-US" b="1" i="1" u="none" strike="noStrike" baseline="0" dirty="0" err="1">
                <a:solidFill>
                  <a:srgbClr val="FF0000"/>
                </a:solidFill>
                <a:latin typeface="Aller-Italic"/>
              </a:rPr>
              <a:t>subjek</a:t>
            </a:r>
            <a:r>
              <a:rPr lang="en-US" b="1" i="1" u="none" strike="noStrike" baseline="0" dirty="0">
                <a:solidFill>
                  <a:srgbClr val="FF0000"/>
                </a:solidFill>
                <a:latin typeface="Aller-Italic"/>
              </a:rPr>
              <a:t> </a:t>
            </a:r>
            <a:r>
              <a:rPr lang="en-US" b="0" i="0" u="none" strike="noStrike" baseline="0" dirty="0" err="1">
                <a:latin typeface="Aller"/>
              </a:rPr>
              <a:t>yaitu</a:t>
            </a:r>
            <a:r>
              <a:rPr lang="en-US" b="0" i="0" u="none" strike="noStrike" baseline="0" dirty="0">
                <a:latin typeface="Aller"/>
              </a:rPr>
              <a:t> </a:t>
            </a:r>
            <a:r>
              <a:rPr lang="en-US" b="0" i="1" u="none" strike="noStrike" baseline="0" dirty="0">
                <a:latin typeface="Aller-Italic"/>
              </a:rPr>
              <a:t>stakeholder </a:t>
            </a:r>
            <a:r>
              <a:rPr lang="en-US" b="0" i="0" u="none" strike="noStrike" baseline="0" dirty="0">
                <a:latin typeface="Aller"/>
              </a:rPr>
              <a:t>yang </a:t>
            </a:r>
            <a:r>
              <a:rPr lang="en-US" b="0" i="0" u="none" strike="noStrike" baseline="0" dirty="0" err="1">
                <a:latin typeface="Aller"/>
              </a:rPr>
              <a:t>memiliki</a:t>
            </a:r>
            <a:r>
              <a:rPr lang="en-US" b="0" i="0" u="none" strike="noStrike" baseline="0" dirty="0">
                <a:latin typeface="Aller"/>
              </a:rPr>
              <a:t> </a:t>
            </a:r>
            <a:r>
              <a:rPr lang="en-US" b="0" i="1" u="none" strike="noStrike" baseline="0" dirty="0">
                <a:latin typeface="Aller-Italic"/>
              </a:rPr>
              <a:t>interest </a:t>
            </a:r>
            <a:r>
              <a:rPr lang="en-US" b="0" i="0" u="none" strike="noStrike" baseline="0" dirty="0" err="1">
                <a:latin typeface="Aller"/>
              </a:rPr>
              <a:t>tapi</a:t>
            </a:r>
            <a:r>
              <a:rPr lang="en-US" b="0" i="0" u="none" strike="noStrike" baseline="0" dirty="0">
                <a:latin typeface="Aller"/>
              </a:rPr>
              <a:t> dengan </a:t>
            </a:r>
            <a:r>
              <a:rPr lang="en-US" b="0" i="1" u="none" strike="noStrike" baseline="0" dirty="0">
                <a:latin typeface="Aller-Italic"/>
              </a:rPr>
              <a:t>power </a:t>
            </a:r>
            <a:r>
              <a:rPr lang="en-US" b="0" i="0" u="none" strike="noStrike" baseline="0" dirty="0">
                <a:latin typeface="Aller"/>
              </a:rPr>
              <a:t>yang </a:t>
            </a:r>
            <a:r>
              <a:rPr lang="en-US" b="0" i="0" u="none" strike="noStrike" baseline="0" dirty="0" err="1">
                <a:latin typeface="Aller"/>
              </a:rPr>
              <a:t>kecil</a:t>
            </a:r>
            <a:r>
              <a:rPr lang="en-US" b="0" i="0" u="none" strike="noStrike" baseline="0" dirty="0">
                <a:latin typeface="Aller"/>
              </a:rPr>
              <a:t>.</a:t>
            </a:r>
          </a:p>
          <a:p>
            <a:pPr marL="0" indent="0" algn="l">
              <a:buNone/>
            </a:pPr>
            <a:r>
              <a:rPr lang="en-US" b="1" i="0" u="none" strike="noStrike" baseline="0" dirty="0">
                <a:solidFill>
                  <a:srgbClr val="FF0000"/>
                </a:solidFill>
                <a:latin typeface="Aller"/>
              </a:rPr>
              <a:t>D. </a:t>
            </a:r>
            <a:r>
              <a:rPr lang="en-US" b="1" i="1" u="none" strike="noStrike" baseline="0" dirty="0">
                <a:solidFill>
                  <a:srgbClr val="FF0000"/>
                </a:solidFill>
                <a:latin typeface="Aller-Italic"/>
              </a:rPr>
              <a:t>player </a:t>
            </a:r>
            <a:r>
              <a:rPr lang="en-US" b="0" i="0" u="none" strike="noStrike" baseline="0" dirty="0" err="1">
                <a:latin typeface="Aller"/>
              </a:rPr>
              <a:t>yaitu</a:t>
            </a:r>
            <a:r>
              <a:rPr lang="en-US" b="0" i="0" u="none" strike="noStrike" baseline="0" dirty="0">
                <a:latin typeface="Aller"/>
              </a:rPr>
              <a:t> </a:t>
            </a:r>
            <a:r>
              <a:rPr lang="en-US" b="0" i="1" u="none" strike="noStrike" baseline="0" dirty="0">
                <a:latin typeface="Aller-Italic"/>
              </a:rPr>
              <a:t>stakeholder </a:t>
            </a:r>
            <a:r>
              <a:rPr lang="en-US" b="0" i="0" u="none" strike="noStrike" baseline="0" dirty="0">
                <a:latin typeface="Aller"/>
              </a:rPr>
              <a:t>yang </a:t>
            </a:r>
            <a:r>
              <a:rPr lang="en-US" b="0" i="0" u="none" strike="noStrike" baseline="0" dirty="0" err="1">
                <a:latin typeface="Aller"/>
              </a:rPr>
              <a:t>memiliki</a:t>
            </a:r>
            <a:r>
              <a:rPr lang="en-US" b="0" i="0" u="none" strike="noStrike" baseline="0" dirty="0">
                <a:latin typeface="Aller"/>
              </a:rPr>
              <a:t> </a:t>
            </a:r>
            <a:r>
              <a:rPr lang="en-US" b="0" i="1" u="none" strike="noStrike" baseline="0" dirty="0">
                <a:latin typeface="Aller-Italic"/>
              </a:rPr>
              <a:t>power </a:t>
            </a:r>
            <a:r>
              <a:rPr lang="en-US" b="0" i="0" u="none" strike="noStrike" baseline="0" dirty="0">
                <a:latin typeface="Aller"/>
              </a:rPr>
              <a:t>dan </a:t>
            </a:r>
            <a:r>
              <a:rPr lang="en-US" b="0" i="1" u="none" strike="noStrike" baseline="0" dirty="0">
                <a:latin typeface="Aller-Italic"/>
              </a:rPr>
              <a:t>interest </a:t>
            </a:r>
            <a:r>
              <a:rPr lang="en-US" b="0" i="0" u="none" strike="noStrike" baseline="0" dirty="0" err="1">
                <a:latin typeface="Aller"/>
              </a:rPr>
              <a:t>secara</a:t>
            </a:r>
            <a:r>
              <a:rPr lang="en-US" b="0" i="0" u="none" strike="noStrike" baseline="0" dirty="0">
                <a:latin typeface="Aller"/>
              </a:rPr>
              <a:t> </a:t>
            </a:r>
            <a:r>
              <a:rPr lang="en-US" b="0" i="0" u="none" strike="noStrike" baseline="0" dirty="0" err="1">
                <a:latin typeface="Aller"/>
              </a:rPr>
              <a:t>signifikan</a:t>
            </a:r>
            <a:r>
              <a:rPr lang="en-US" sz="2400" b="0" i="0" u="none" strike="noStrike" baseline="0" dirty="0">
                <a:latin typeface="Aller"/>
              </a:rPr>
              <a:t>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6EB14F9-B819-D3F3-0B30-888D558453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26080" y="1383030"/>
            <a:ext cx="5918320" cy="5383529"/>
          </a:xfrm>
        </p:spPr>
      </p:pic>
    </p:spTree>
    <p:extLst>
      <p:ext uri="{BB962C8B-B14F-4D97-AF65-F5344CB8AC3E}">
        <p14:creationId xmlns:p14="http://schemas.microsoft.com/office/powerpoint/2010/main" val="30936856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4FC6B-4BF3-A644-78E1-EB2A4C2E4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B050"/>
                </a:solidFill>
                <a:latin typeface="Abadi" panose="020B0604020104020204" pitchFamily="34" charset="0"/>
              </a:rPr>
              <a:t>3. REKOMENDASI/STRATEGI 4 SEKTOR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7CE73-BA78-81AF-8D3C-66254B597C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1577340"/>
            <a:ext cx="7143750" cy="54292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0000"/>
                </a:solidFill>
              </a:rPr>
              <a:t>STAKEHOLDERS SEKTOR A: </a:t>
            </a:r>
          </a:p>
          <a:p>
            <a:pPr marL="0" indent="0">
              <a:buNone/>
            </a:pP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memiliki</a:t>
            </a:r>
            <a:r>
              <a:rPr lang="en-US" sz="2800" dirty="0"/>
              <a:t> interest yang </a:t>
            </a:r>
            <a:r>
              <a:rPr lang="en-US" sz="2800" dirty="0" err="1"/>
              <a:t>tinggi</a:t>
            </a:r>
            <a:r>
              <a:rPr lang="en-US" sz="2800" dirty="0"/>
              <a:t> dalam </a:t>
            </a:r>
            <a:r>
              <a:rPr lang="en-US" sz="2800" dirty="0" err="1"/>
              <a:t>keputusan</a:t>
            </a:r>
            <a:r>
              <a:rPr lang="en-US" sz="2800" dirty="0"/>
              <a:t> </a:t>
            </a:r>
            <a:r>
              <a:rPr lang="en-US" sz="2800" dirty="0" err="1"/>
              <a:t>organisasi</a:t>
            </a:r>
            <a:r>
              <a:rPr lang="en-US" sz="2800" dirty="0"/>
              <a:t> juga power yang </a:t>
            </a:r>
            <a:r>
              <a:rPr lang="en-US" sz="2800" dirty="0" err="1"/>
              <a:t>rendah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mempengaruhi</a:t>
            </a:r>
            <a:r>
              <a:rPr lang="en-US" sz="2800" dirty="0"/>
              <a:t> dan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dampak</a:t>
            </a:r>
            <a:r>
              <a:rPr lang="en-US" sz="2800" dirty="0"/>
              <a:t> yang </a:t>
            </a:r>
            <a:r>
              <a:rPr lang="en-US" sz="2800" dirty="0" err="1"/>
              <a:t>besar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C000"/>
                </a:solidFill>
              </a:rPr>
              <a:t>REKOMENDASI</a:t>
            </a:r>
            <a:r>
              <a:rPr lang="en-US" sz="2800" dirty="0"/>
              <a:t> , </a:t>
            </a:r>
            <a:r>
              <a:rPr lang="en-US" sz="2800" dirty="0" err="1"/>
              <a:t>organisasi</a:t>
            </a:r>
            <a:r>
              <a:rPr lang="en-US" sz="2800" dirty="0"/>
              <a:t> </a:t>
            </a:r>
            <a:r>
              <a:rPr lang="en-US" sz="2800" dirty="0" err="1"/>
              <a:t>tetap</a:t>
            </a:r>
            <a:r>
              <a:rPr lang="en-US" sz="2800" dirty="0"/>
              <a:t>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menjaga</a:t>
            </a:r>
            <a:r>
              <a:rPr lang="en-US" sz="2800" dirty="0"/>
              <a:t> </a:t>
            </a:r>
            <a:r>
              <a:rPr lang="en-US" sz="2800" dirty="0" err="1"/>
              <a:t>kelompok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mendapatkan</a:t>
            </a:r>
            <a:r>
              <a:rPr lang="en-US" sz="2800" dirty="0"/>
              <a:t> </a:t>
            </a:r>
            <a:r>
              <a:rPr lang="en-US" sz="2800" dirty="0" err="1"/>
              <a:t>informasi</a:t>
            </a:r>
            <a:r>
              <a:rPr lang="en-US" sz="2800" dirty="0"/>
              <a:t> dalam </a:t>
            </a:r>
            <a:r>
              <a:rPr lang="en-US" sz="2800" dirty="0" err="1"/>
              <a:t>batas</a:t>
            </a:r>
            <a:r>
              <a:rPr lang="en-US" sz="2800" dirty="0"/>
              <a:t> yang </a:t>
            </a:r>
            <a:r>
              <a:rPr lang="en-US" sz="2800" dirty="0" err="1"/>
              <a:t>diperlukan</a:t>
            </a:r>
            <a:r>
              <a:rPr lang="en-US" sz="2800" dirty="0"/>
              <a:t>, </a:t>
            </a:r>
            <a:r>
              <a:rPr lang="en-US" sz="2800" dirty="0" err="1"/>
              <a:t>tetapi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berinvestasi</a:t>
            </a:r>
            <a:r>
              <a:rPr lang="en-US" sz="2800" dirty="0"/>
              <a:t> </a:t>
            </a:r>
            <a:r>
              <a:rPr lang="en-US" sz="2800" dirty="0" err="1"/>
              <a:t>terlalu</a:t>
            </a:r>
            <a:r>
              <a:rPr lang="en-US" sz="2800" dirty="0"/>
              <a:t> </a:t>
            </a:r>
            <a:r>
              <a:rPr lang="en-US" sz="2800" dirty="0" err="1"/>
              <a:t>banyak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200" b="1" dirty="0">
                <a:solidFill>
                  <a:srgbClr val="FF0000"/>
                </a:solidFill>
              </a:rPr>
              <a:t>STAKEHOLDERS SEKTOR B: </a:t>
            </a:r>
          </a:p>
          <a:p>
            <a:pPr marL="0" indent="0">
              <a:buNone/>
            </a:pPr>
            <a:r>
              <a:rPr lang="en-US" sz="2800" dirty="0" err="1"/>
              <a:t>memiliki</a:t>
            </a:r>
            <a:r>
              <a:rPr lang="en-US" sz="2800" dirty="0"/>
              <a:t> interest yang </a:t>
            </a:r>
            <a:r>
              <a:rPr lang="en-US" sz="2800" dirty="0" err="1"/>
              <a:t>tinggi</a:t>
            </a:r>
            <a:r>
              <a:rPr lang="en-US" sz="2800" dirty="0"/>
              <a:t> dalam </a:t>
            </a:r>
            <a:r>
              <a:rPr lang="en-US" sz="2800" dirty="0" err="1"/>
              <a:t>merespon</a:t>
            </a:r>
            <a:r>
              <a:rPr lang="en-US" sz="2800" dirty="0"/>
              <a:t> </a:t>
            </a:r>
            <a:r>
              <a:rPr lang="en-US" sz="2800" dirty="0" err="1"/>
              <a:t>semua</a:t>
            </a:r>
            <a:r>
              <a:rPr lang="en-US" sz="2800" dirty="0"/>
              <a:t> </a:t>
            </a:r>
            <a:r>
              <a:rPr lang="en-US" sz="2800" dirty="0" err="1"/>
              <a:t>keputusan</a:t>
            </a:r>
            <a:r>
              <a:rPr lang="en-US" sz="2800" dirty="0"/>
              <a:t> </a:t>
            </a:r>
            <a:r>
              <a:rPr lang="en-US" sz="2800" dirty="0" err="1"/>
              <a:t>organisasi</a:t>
            </a:r>
            <a:r>
              <a:rPr lang="en-US" sz="2800" dirty="0"/>
              <a:t> </a:t>
            </a:r>
            <a:r>
              <a:rPr lang="en-US" sz="2800" dirty="0" err="1"/>
              <a:t>meskipun</a:t>
            </a:r>
            <a:r>
              <a:rPr lang="en-US" sz="2800" dirty="0"/>
              <a:t> </a:t>
            </a:r>
            <a:r>
              <a:rPr lang="en-US" sz="2800" dirty="0" err="1"/>
              <a:t>sebenarnya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memiliki</a:t>
            </a:r>
            <a:r>
              <a:rPr lang="en-US" sz="2800" dirty="0"/>
              <a:t> power yang </a:t>
            </a:r>
            <a:r>
              <a:rPr lang="en-US" sz="2800" dirty="0" err="1"/>
              <a:t>besar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mempengaruhi</a:t>
            </a:r>
            <a:r>
              <a:rPr lang="en-US" sz="2800" dirty="0"/>
              <a:t>. 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C000"/>
                </a:solidFill>
              </a:rPr>
              <a:t>REKOMENDASI </a:t>
            </a:r>
            <a:r>
              <a:rPr lang="en-US" sz="2800" dirty="0"/>
              <a:t>: Stakeholder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bisa</a:t>
            </a:r>
            <a:r>
              <a:rPr lang="en-US" sz="2800" dirty="0"/>
              <a:t> </a:t>
            </a:r>
            <a:r>
              <a:rPr lang="en-US" sz="2800" dirty="0" err="1"/>
              <a:t>dijadikan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sekutu</a:t>
            </a:r>
            <a:r>
              <a:rPr lang="en-US" sz="2800" dirty="0"/>
              <a:t> dalam </a:t>
            </a:r>
            <a:r>
              <a:rPr lang="en-US" sz="2800" dirty="0" err="1"/>
              <a:t>mendukung</a:t>
            </a:r>
            <a:r>
              <a:rPr lang="en-US" sz="2800" dirty="0"/>
              <a:t> </a:t>
            </a:r>
            <a:r>
              <a:rPr lang="en-US" sz="2800" dirty="0" err="1"/>
              <a:t>kebijakan</a:t>
            </a:r>
            <a:r>
              <a:rPr lang="en-US" sz="2800" dirty="0"/>
              <a:t> </a:t>
            </a:r>
            <a:r>
              <a:rPr lang="en-US" sz="2800" dirty="0" err="1"/>
              <a:t>tertentu</a:t>
            </a:r>
            <a:r>
              <a:rPr lang="en-US" sz="2800" dirty="0"/>
              <a:t>. Oleh </a:t>
            </a:r>
            <a:r>
              <a:rPr lang="en-US" sz="2800" dirty="0" err="1"/>
              <a:t>karenanya</a:t>
            </a:r>
            <a:r>
              <a:rPr lang="en-US" sz="2800" dirty="0"/>
              <a:t> </a:t>
            </a:r>
            <a:r>
              <a:rPr lang="en-US" sz="2800" dirty="0" err="1"/>
              <a:t>penting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menginformasikan</a:t>
            </a:r>
            <a:r>
              <a:rPr lang="en-US" sz="2800" dirty="0"/>
              <a:t> </a:t>
            </a:r>
            <a:r>
              <a:rPr lang="en-US" sz="2800" dirty="0" err="1"/>
              <a:t>isu-isu</a:t>
            </a:r>
            <a:r>
              <a:rPr lang="en-US" sz="2800" dirty="0"/>
              <a:t> yang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minati</a:t>
            </a:r>
            <a:r>
              <a:rPr lang="en-US" sz="2800" dirty="0"/>
              <a:t>. </a:t>
            </a:r>
          </a:p>
          <a:p>
            <a:endParaRPr lang="en-US" dirty="0"/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2D6BA2E5-6B05-8CAC-1B10-97CF1C70106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08520" y="1825625"/>
            <a:ext cx="5181600" cy="3699747"/>
          </a:xfrm>
        </p:spPr>
      </p:pic>
    </p:spTree>
    <p:extLst>
      <p:ext uri="{BB962C8B-B14F-4D97-AF65-F5344CB8AC3E}">
        <p14:creationId xmlns:p14="http://schemas.microsoft.com/office/powerpoint/2010/main" val="36779770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4FC6B-4BF3-A644-78E1-EB2A4C2E4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B050"/>
                </a:solidFill>
                <a:latin typeface="Abadi" panose="020B0604020104020204" pitchFamily="34" charset="0"/>
              </a:rPr>
              <a:t>LANJUTAN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7CE73-BA78-81AF-8D3C-66254B597C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8590" y="1440180"/>
            <a:ext cx="7059930" cy="522350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0000"/>
                </a:solidFill>
              </a:rPr>
              <a:t>STAKEHOLDERS SEKTOR C: </a:t>
            </a:r>
          </a:p>
          <a:p>
            <a:pPr marL="0" indent="0">
              <a:buNone/>
            </a:pPr>
            <a:r>
              <a:rPr lang="en-US" sz="2800" dirty="0" err="1"/>
              <a:t>biasanya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investor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legislatif</a:t>
            </a:r>
            <a:r>
              <a:rPr lang="en-US" sz="2800" dirty="0"/>
              <a:t>.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berperilaku</a:t>
            </a:r>
            <a:r>
              <a:rPr lang="en-US" sz="2800" dirty="0"/>
              <a:t> </a:t>
            </a:r>
            <a:r>
              <a:rPr lang="en-US" sz="2800" dirty="0" err="1"/>
              <a:t>pasif</a:t>
            </a:r>
            <a:r>
              <a:rPr lang="en-US" sz="2800" dirty="0"/>
              <a:t> dan </a:t>
            </a:r>
            <a:r>
              <a:rPr lang="en-US" sz="2800" dirty="0" err="1"/>
              <a:t>menunjukkan</a:t>
            </a:r>
            <a:r>
              <a:rPr lang="en-US" sz="2800" dirty="0"/>
              <a:t> </a:t>
            </a:r>
            <a:r>
              <a:rPr lang="en-US" sz="2800" dirty="0" err="1"/>
              <a:t>rendahnya</a:t>
            </a:r>
            <a:r>
              <a:rPr lang="en-US" sz="2800" dirty="0"/>
              <a:t> interest dalam </a:t>
            </a:r>
            <a:r>
              <a:rPr lang="en-US" sz="2800" dirty="0" err="1"/>
              <a:t>urusan</a:t>
            </a:r>
            <a:r>
              <a:rPr lang="en-US" sz="2800" dirty="0"/>
              <a:t> </a:t>
            </a:r>
            <a:r>
              <a:rPr lang="en-US" sz="2800" dirty="0" err="1"/>
              <a:t>perusahaan</a:t>
            </a:r>
            <a:r>
              <a:rPr lang="en-US" sz="2800" dirty="0"/>
              <a:t>. 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C000"/>
                </a:solidFill>
              </a:rPr>
              <a:t>REKOMENDASI </a:t>
            </a:r>
            <a:r>
              <a:rPr lang="en-US" sz="2800" dirty="0" err="1"/>
              <a:t>Menghadapi</a:t>
            </a:r>
            <a:r>
              <a:rPr lang="en-US" sz="2800" dirty="0"/>
              <a:t> </a:t>
            </a:r>
            <a:r>
              <a:rPr lang="en-US" sz="2800" dirty="0" err="1"/>
              <a:t>tipe</a:t>
            </a:r>
            <a:r>
              <a:rPr lang="en-US" sz="2800" dirty="0"/>
              <a:t> stakeholder </a:t>
            </a:r>
            <a:r>
              <a:rPr lang="en-US" sz="2800" dirty="0" err="1"/>
              <a:t>seperti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perlu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menganalisis</a:t>
            </a:r>
            <a:r>
              <a:rPr lang="en-US" sz="2800" dirty="0"/>
              <a:t> </a:t>
            </a:r>
            <a:r>
              <a:rPr lang="en-US" sz="2800" dirty="0" err="1"/>
              <a:t>potensi</a:t>
            </a:r>
            <a:r>
              <a:rPr lang="en-US" sz="2800" dirty="0"/>
              <a:t> </a:t>
            </a:r>
            <a:r>
              <a:rPr lang="en-US" sz="2800" dirty="0" err="1"/>
              <a:t>minat</a:t>
            </a:r>
            <a:r>
              <a:rPr lang="en-US" sz="2800" dirty="0"/>
              <a:t> dan </a:t>
            </a:r>
            <a:r>
              <a:rPr lang="en-US" sz="2800" dirty="0" err="1"/>
              <a:t>reaksi</a:t>
            </a:r>
            <a:r>
              <a:rPr lang="en-US" sz="2800" dirty="0"/>
              <a:t> </a:t>
            </a:r>
            <a:r>
              <a:rPr lang="en-US" sz="2800" dirty="0" err="1"/>
              <a:t>kelompok-kelompok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dalam </a:t>
            </a:r>
            <a:r>
              <a:rPr lang="en-US" sz="2800" dirty="0" err="1"/>
              <a:t>semua</a:t>
            </a:r>
            <a:r>
              <a:rPr lang="en-US" sz="2800" dirty="0"/>
              <a:t> </a:t>
            </a:r>
            <a:r>
              <a:rPr lang="en-US" sz="2800" dirty="0" err="1"/>
              <a:t>perkembangan</a:t>
            </a:r>
            <a:r>
              <a:rPr lang="en-US" sz="2800" dirty="0"/>
              <a:t> </a:t>
            </a:r>
            <a:r>
              <a:rPr lang="en-US" sz="2800" dirty="0" err="1"/>
              <a:t>penting</a:t>
            </a:r>
            <a:r>
              <a:rPr lang="en-US" sz="2800" dirty="0"/>
              <a:t> dalam </a:t>
            </a:r>
            <a:r>
              <a:rPr lang="en-US" sz="2800" dirty="0" err="1"/>
              <a:t>organisasi</a:t>
            </a:r>
            <a:r>
              <a:rPr lang="en-US" sz="2800" dirty="0"/>
              <a:t>, dan </a:t>
            </a:r>
            <a:r>
              <a:rPr lang="en-US" sz="2800" dirty="0" err="1"/>
              <a:t>melibatkan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sesuai</a:t>
            </a:r>
            <a:r>
              <a:rPr lang="en-US" sz="2800" dirty="0"/>
              <a:t> dengan </a:t>
            </a:r>
            <a:r>
              <a:rPr lang="en-US" sz="2800" dirty="0" err="1"/>
              <a:t>kepentingan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r>
              <a:rPr lang="en-US" sz="2800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200" b="1" dirty="0">
                <a:solidFill>
                  <a:srgbClr val="FF0000"/>
                </a:solidFill>
              </a:rPr>
              <a:t>STAKEHOLDERS SEKTOR D: </a:t>
            </a:r>
          </a:p>
          <a:p>
            <a:pPr marL="0" indent="0">
              <a:buNone/>
            </a:pPr>
            <a:r>
              <a:rPr lang="en-US" sz="2800" dirty="0" err="1"/>
              <a:t>memiliki</a:t>
            </a:r>
            <a:r>
              <a:rPr lang="en-US" sz="2800" dirty="0"/>
              <a:t> interest yang </a:t>
            </a:r>
            <a:r>
              <a:rPr lang="en-US" sz="2800" dirty="0" err="1"/>
              <a:t>tinggi</a:t>
            </a:r>
            <a:r>
              <a:rPr lang="en-US" sz="2800" dirty="0"/>
              <a:t> dalam </a:t>
            </a:r>
            <a:r>
              <a:rPr lang="en-US" sz="2800" dirty="0" err="1"/>
              <a:t>merespon</a:t>
            </a:r>
            <a:r>
              <a:rPr lang="en-US" sz="2800" dirty="0"/>
              <a:t> </a:t>
            </a:r>
            <a:r>
              <a:rPr lang="en-US" sz="2800" dirty="0" err="1"/>
              <a:t>semua</a:t>
            </a:r>
            <a:r>
              <a:rPr lang="en-US" sz="2800" dirty="0"/>
              <a:t> </a:t>
            </a:r>
            <a:r>
              <a:rPr lang="en-US" sz="2800" dirty="0" err="1"/>
              <a:t>keputusan</a:t>
            </a:r>
            <a:r>
              <a:rPr lang="en-US" sz="2800" dirty="0"/>
              <a:t> </a:t>
            </a:r>
            <a:r>
              <a:rPr lang="en-US" sz="2800" dirty="0" err="1"/>
              <a:t>organisasi</a:t>
            </a:r>
            <a:r>
              <a:rPr lang="en-US" sz="2800" dirty="0"/>
              <a:t>,  </a:t>
            </a:r>
            <a:r>
              <a:rPr lang="en-US" sz="2800" dirty="0" err="1"/>
              <a:t>memiliki</a:t>
            </a:r>
            <a:r>
              <a:rPr lang="en-US" sz="2800" dirty="0"/>
              <a:t> power yang </a:t>
            </a:r>
            <a:r>
              <a:rPr lang="en-US" sz="2800" dirty="0" err="1"/>
              <a:t>besar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mempengaruhi</a:t>
            </a:r>
            <a:r>
              <a:rPr lang="en-US" sz="2800" dirty="0"/>
              <a:t>. Stakeholder yang </a:t>
            </a:r>
            <a:r>
              <a:rPr lang="en-US" sz="2800" dirty="0" err="1"/>
              <a:t>terpenting</a:t>
            </a:r>
            <a:r>
              <a:rPr lang="en-US" sz="2800" dirty="0"/>
              <a:t> dan </a:t>
            </a:r>
            <a:r>
              <a:rPr lang="en-US" sz="2800" dirty="0" err="1"/>
              <a:t>berapa</a:t>
            </a:r>
            <a:r>
              <a:rPr lang="en-US" sz="2800" dirty="0"/>
              <a:t> pada </a:t>
            </a:r>
            <a:r>
              <a:rPr lang="en-US" sz="2800" dirty="0" err="1"/>
              <a:t>sektor</a:t>
            </a:r>
            <a:r>
              <a:rPr lang="en-US" sz="2800" dirty="0"/>
              <a:t> D </a:t>
            </a:r>
            <a:r>
              <a:rPr lang="en-US" sz="2800" dirty="0" err="1"/>
              <a:t>sebagai</a:t>
            </a:r>
            <a:r>
              <a:rPr lang="en-US" sz="2800" dirty="0"/>
              <a:t> key player 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C000"/>
                </a:solidFill>
              </a:rPr>
              <a:t>REKOMENDASI </a:t>
            </a:r>
            <a:r>
              <a:rPr lang="en-US" sz="2800" dirty="0"/>
              <a:t>: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dilibatkan</a:t>
            </a:r>
            <a:r>
              <a:rPr lang="en-US" sz="2800" dirty="0"/>
              <a:t> dalam </a:t>
            </a:r>
            <a:r>
              <a:rPr lang="en-US" sz="2800" dirty="0" err="1"/>
              <a:t>semua</a:t>
            </a:r>
            <a:r>
              <a:rPr lang="en-US" sz="2800" dirty="0"/>
              <a:t> </a:t>
            </a:r>
            <a:r>
              <a:rPr lang="en-US" sz="2800" dirty="0" err="1"/>
              <a:t>perkembangan</a:t>
            </a:r>
            <a:r>
              <a:rPr lang="en-US" sz="2800" dirty="0"/>
              <a:t> </a:t>
            </a:r>
            <a:r>
              <a:rPr lang="en-US" sz="2800" dirty="0" err="1"/>
              <a:t>organisasi</a:t>
            </a:r>
            <a:endParaRPr lang="en-US" sz="2800" dirty="0"/>
          </a:p>
          <a:p>
            <a:endParaRPr lang="en-US" dirty="0"/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2D6BA2E5-6B05-8CAC-1B10-97CF1C70106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08520" y="1825625"/>
            <a:ext cx="5181600" cy="3699747"/>
          </a:xfrm>
        </p:spPr>
      </p:pic>
    </p:spTree>
    <p:extLst>
      <p:ext uri="{BB962C8B-B14F-4D97-AF65-F5344CB8AC3E}">
        <p14:creationId xmlns:p14="http://schemas.microsoft.com/office/powerpoint/2010/main" val="20172079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9D1C5-59B0-7C52-9B77-2EAFADC8D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Abadi" panose="020B0604020104020204" pitchFamily="34" charset="0"/>
              </a:rPr>
              <a:t>REFERENSI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1D2027-FED0-3F80-1588-57ED1B8A48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982" y="1530849"/>
            <a:ext cx="11476234" cy="5044612"/>
          </a:xfrm>
        </p:spPr>
      </p:pic>
    </p:spTree>
    <p:extLst>
      <p:ext uri="{BB962C8B-B14F-4D97-AF65-F5344CB8AC3E}">
        <p14:creationId xmlns:p14="http://schemas.microsoft.com/office/powerpoint/2010/main" val="1879152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609FE-64F6-C8B8-2D19-7D7D63AD1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42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Abadi" panose="020B0604020104020204" pitchFamily="34" charset="0"/>
              </a:rPr>
              <a:t>URGENSI DAN KONSEPSI  SA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CAC300-EA43-A446-6976-21CC2F84E4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402" y="1407560"/>
            <a:ext cx="11630345" cy="5280916"/>
          </a:xfrm>
        </p:spPr>
      </p:pic>
    </p:spTree>
    <p:extLst>
      <p:ext uri="{BB962C8B-B14F-4D97-AF65-F5344CB8AC3E}">
        <p14:creationId xmlns:p14="http://schemas.microsoft.com/office/powerpoint/2010/main" val="2439612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Abadi" panose="020B0604020104020204" pitchFamily="34" charset="0"/>
              </a:rPr>
              <a:t>TEHNIK PEMETAAN STAKEHOLDERS</a:t>
            </a:r>
            <a:br>
              <a:rPr lang="en-US" b="1" dirty="0">
                <a:solidFill>
                  <a:srgbClr val="FF0000"/>
                </a:solidFill>
                <a:latin typeface="Abadi" panose="020B0604020104020204" pitchFamily="34" charset="0"/>
              </a:rPr>
            </a:br>
            <a:r>
              <a:rPr lang="en-US" sz="2700" b="1" dirty="0">
                <a:solidFill>
                  <a:srgbClr val="FF0000"/>
                </a:solidFill>
                <a:latin typeface="Abadi" panose="020B0604020104020204" pitchFamily="34" charset="0"/>
              </a:rPr>
              <a:t>(STAKEHOLDERS MAPPING)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46111" y="1690688"/>
            <a:ext cx="11230815" cy="4786312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sz="3600" dirty="0">
                <a:latin typeface="Abadi" panose="020B0604020104020204" pitchFamily="34" charset="0"/>
              </a:rPr>
              <a:t>ADALAH:</a:t>
            </a:r>
          </a:p>
          <a:p>
            <a:pPr>
              <a:buFont typeface="Wingdings" pitchFamily="2" charset="2"/>
              <a:buChar char="q"/>
            </a:pPr>
            <a:r>
              <a:rPr lang="en-US" sz="3600" dirty="0">
                <a:latin typeface="Abadi" panose="020B0604020104020204" pitchFamily="34" charset="0"/>
              </a:rPr>
              <a:t>TEHNIK  yang dapat </a:t>
            </a:r>
            <a:r>
              <a:rPr lang="en-US" sz="3600" dirty="0" err="1">
                <a:latin typeface="Abadi" panose="020B0604020104020204" pitchFamily="34" charset="0"/>
              </a:rPr>
              <a:t>digunakan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untuk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mengidentifikasi</a:t>
            </a:r>
            <a:r>
              <a:rPr lang="en-US" sz="3600" dirty="0">
                <a:latin typeface="Abadi" panose="020B0604020104020204" pitchFamily="34" charset="0"/>
              </a:rPr>
              <a:t> dan </a:t>
            </a:r>
            <a:r>
              <a:rPr lang="en-US" sz="3600" dirty="0" err="1">
                <a:latin typeface="Abadi" panose="020B0604020104020204" pitchFamily="34" charset="0"/>
              </a:rPr>
              <a:t>menilai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kepentingan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dari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badi" panose="020B0604020104020204" pitchFamily="34" charset="0"/>
              </a:rPr>
              <a:t>pihak-pihak</a:t>
            </a:r>
            <a:r>
              <a:rPr lang="en-US" sz="3600" b="1" dirty="0">
                <a:solidFill>
                  <a:srgbClr val="FF0000"/>
                </a:solidFill>
                <a:latin typeface="Abadi" panose="020B0604020104020204" pitchFamily="34" charset="0"/>
              </a:rPr>
              <a:t>/</a:t>
            </a:r>
            <a:r>
              <a:rPr lang="en-US" sz="3600" b="1" dirty="0" err="1">
                <a:solidFill>
                  <a:srgbClr val="FF0000"/>
                </a:solidFill>
                <a:latin typeface="Abadi" panose="020B0604020104020204" pitchFamily="34" charset="0"/>
              </a:rPr>
              <a:t>aktor-aktor</a:t>
            </a:r>
            <a:r>
              <a:rPr lang="en-US" sz="3600" b="1" dirty="0">
                <a:solidFill>
                  <a:srgbClr val="FF0000"/>
                </a:solidFill>
                <a:latin typeface="Abadi" panose="020B0604020104020204" pitchFamily="34" charset="0"/>
              </a:rPr>
              <a:t>  </a:t>
            </a:r>
            <a:r>
              <a:rPr lang="en-US" sz="3600" b="1" dirty="0" err="1">
                <a:solidFill>
                  <a:srgbClr val="FF0000"/>
                </a:solidFill>
                <a:latin typeface="Abadi" panose="020B0604020104020204" pitchFamily="34" charset="0"/>
              </a:rPr>
              <a:t>kunci</a:t>
            </a:r>
            <a:r>
              <a:rPr lang="en-US" sz="3600" b="1" dirty="0">
                <a:solidFill>
                  <a:srgbClr val="FF0000"/>
                </a:solidFill>
                <a:latin typeface="Abadi" panose="020B0604020104020204" pitchFamily="34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Abadi" panose="020B0604020104020204" pitchFamily="34" charset="0"/>
              </a:rPr>
              <a:t>kelompok</a:t>
            </a:r>
            <a:r>
              <a:rPr lang="en-US" sz="3600" b="1" dirty="0">
                <a:solidFill>
                  <a:srgbClr val="FF0000"/>
                </a:solidFill>
                <a:latin typeface="Abadi" panose="020B0604020104020204" pitchFamily="34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Abadi" panose="020B0604020104020204" pitchFamily="34" charset="0"/>
              </a:rPr>
              <a:t>atau</a:t>
            </a:r>
            <a:r>
              <a:rPr lang="en-US" sz="3600" b="1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badi" panose="020B0604020104020204" pitchFamily="34" charset="0"/>
              </a:rPr>
              <a:t>institusi</a:t>
            </a:r>
            <a:r>
              <a:rPr lang="en-US" sz="3600" dirty="0">
                <a:latin typeface="Abadi" panose="020B0604020104020204" pitchFamily="34" charset="0"/>
              </a:rPr>
              <a:t> yang dapat </a:t>
            </a:r>
            <a:r>
              <a:rPr lang="en-US" sz="3600" dirty="0" err="1">
                <a:latin typeface="Abadi" panose="020B0604020104020204" pitchFamily="34" charset="0"/>
              </a:rPr>
              <a:t>mempengaruhi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kesuksesan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dari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sebuah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kegiatan</a:t>
            </a:r>
            <a:r>
              <a:rPr lang="en-US" sz="3600" dirty="0">
                <a:latin typeface="Abadi" panose="020B0604020104020204" pitchFamily="34" charset="0"/>
              </a:rPr>
              <a:t>/program </a:t>
            </a:r>
          </a:p>
          <a:p>
            <a:pPr>
              <a:buFont typeface="Wingdings" pitchFamily="2" charset="2"/>
              <a:buChar char="q"/>
            </a:pPr>
            <a:r>
              <a:rPr lang="en-US" sz="3600" dirty="0">
                <a:latin typeface="Abadi" panose="020B0604020104020204" pitchFamily="34" charset="0"/>
              </a:rPr>
              <a:t>DAPAT  </a:t>
            </a:r>
            <a:r>
              <a:rPr lang="en-US" sz="3600" dirty="0" err="1">
                <a:latin typeface="Abadi" panose="020B0604020104020204" pitchFamily="34" charset="0"/>
              </a:rPr>
              <a:t>membantu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dalam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penilaian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lingkungan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kegiatan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/program  dan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dapat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menentukan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cara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terbaik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untuk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bernegosiasi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dalam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diskusi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tentang</a:t>
            </a:r>
            <a:r>
              <a:rPr lang="en-US" sz="3600" dirty="0">
                <a:solidFill>
                  <a:srgbClr val="FF0000"/>
                </a:solidFill>
                <a:latin typeface="Abadi" panose="020B0604020104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badi" panose="020B0604020104020204" pitchFamily="34" charset="0"/>
              </a:rPr>
              <a:t>kegiatan</a:t>
            </a:r>
            <a:endParaRPr lang="en-US" sz="3600" dirty="0">
              <a:solidFill>
                <a:srgbClr val="FF0000"/>
              </a:solidFill>
              <a:latin typeface="Abadi" panose="020B0604020104020204" pitchFamily="34" charset="0"/>
            </a:endParaRPr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949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AAA53-FEE1-A088-7A7E-CB707E6E3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Abadi" panose="020B0604020104020204" pitchFamily="34" charset="0"/>
              </a:rPr>
              <a:t>PEMAHAMAN  SEDERHANA</a:t>
            </a:r>
            <a:br>
              <a:rPr lang="en-US" b="1" dirty="0">
                <a:solidFill>
                  <a:srgbClr val="FF0000"/>
                </a:solidFill>
                <a:latin typeface="Abadi" panose="020B0604020104020204" pitchFamily="34" charset="0"/>
              </a:rPr>
            </a:br>
            <a:r>
              <a:rPr lang="en-US" b="1" dirty="0">
                <a:solidFill>
                  <a:srgbClr val="FF0000"/>
                </a:solidFill>
                <a:latin typeface="Abadi" panose="020B0604020104020204" pitchFamily="34" charset="0"/>
              </a:rPr>
              <a:t> MAPPING 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B7F9B-453D-0783-76B4-578F0C9E8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60" y="1853248"/>
            <a:ext cx="11352943" cy="4814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0000"/>
                </a:solidFill>
                <a:latin typeface="Abadi" panose="020B0604020104020204" pitchFamily="34" charset="0"/>
              </a:rPr>
              <a:t>Stakeholders: 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Terpengaruh</a:t>
            </a:r>
            <a:r>
              <a:rPr lang="en-US" dirty="0"/>
              <a:t>  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Mempengaruhi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  <a:latin typeface="Abadi" panose="020B0604020104020204" pitchFamily="34" charset="0"/>
              </a:rPr>
              <a:t>Pemetaan</a:t>
            </a:r>
            <a:r>
              <a:rPr lang="en-US" b="1" dirty="0">
                <a:solidFill>
                  <a:srgbClr val="FF0000"/>
                </a:solidFill>
                <a:latin typeface="Abadi" panose="020B0604020104020204" pitchFamily="34" charset="0"/>
              </a:rPr>
              <a:t>: 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Siapa</a:t>
            </a:r>
            <a:r>
              <a:rPr lang="en-US" dirty="0"/>
              <a:t> yang </a:t>
            </a:r>
            <a:r>
              <a:rPr lang="en-US" b="1" i="1" dirty="0" err="1"/>
              <a:t>terpengaruh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Siapa</a:t>
            </a:r>
            <a:r>
              <a:rPr lang="en-US" dirty="0"/>
              <a:t> yang </a:t>
            </a:r>
            <a:r>
              <a:rPr lang="en-US" b="1" i="1" dirty="0" err="1"/>
              <a:t>mempengaruhi</a:t>
            </a:r>
            <a:r>
              <a:rPr lang="en-US" b="1" i="1" dirty="0"/>
              <a:t> 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Siapa</a:t>
            </a:r>
            <a:r>
              <a:rPr lang="en-US" dirty="0"/>
              <a:t> yang </a:t>
            </a:r>
            <a:r>
              <a:rPr lang="en-US" b="1" i="1" dirty="0" err="1"/>
              <a:t>harus</a:t>
            </a:r>
            <a:r>
              <a:rPr lang="en-US" b="1" i="1" dirty="0"/>
              <a:t> </a:t>
            </a:r>
            <a:r>
              <a:rPr lang="en-US" b="1" i="1" dirty="0" err="1"/>
              <a:t>dilibatkan</a:t>
            </a:r>
            <a:r>
              <a:rPr lang="en-US" b="1" i="1" dirty="0"/>
              <a:t> 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Kapasitas</a:t>
            </a:r>
            <a:r>
              <a:rPr lang="en-US" dirty="0"/>
              <a:t> </a:t>
            </a:r>
            <a:r>
              <a:rPr lang="en-US" b="1" i="1" dirty="0" err="1"/>
              <a:t>siapa</a:t>
            </a:r>
            <a:r>
              <a:rPr lang="en-US" b="1" i="1" dirty="0"/>
              <a:t> yang </a:t>
            </a:r>
            <a:r>
              <a:rPr lang="en-US" b="1" i="1" dirty="0" err="1"/>
              <a:t>harus</a:t>
            </a:r>
            <a:r>
              <a:rPr lang="en-US" b="1" i="1" dirty="0"/>
              <a:t> </a:t>
            </a:r>
            <a:r>
              <a:rPr lang="en-US" b="1" i="1" dirty="0" err="1"/>
              <a:t>ditingkatkan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4052480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52600" y="452718"/>
            <a:ext cx="7876112" cy="140053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Abadi" panose="020B0604020104020204" pitchFamily="34" charset="0"/>
              </a:rPr>
              <a:t>HASIL PEMETAAN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1240" y="2065106"/>
            <a:ext cx="11770760" cy="470556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4000" dirty="0"/>
              <a:t>MEMBERIKAN INFORMASI</a:t>
            </a:r>
          </a:p>
          <a:p>
            <a:pPr marL="624078" indent="-514350">
              <a:buAutoNum type="arabicParenBoth"/>
            </a:pPr>
            <a:r>
              <a:rPr lang="en-US" sz="4000" b="1" i="1" u="sng" dirty="0" err="1"/>
              <a:t>siapa</a:t>
            </a:r>
            <a:r>
              <a:rPr lang="en-US" sz="4000" b="1" i="1" u="sng" dirty="0"/>
              <a:t> </a:t>
            </a:r>
            <a:r>
              <a:rPr lang="en-US" sz="4000" b="1" i="1" u="sng" dirty="0" err="1"/>
              <a:t>saja</a:t>
            </a:r>
            <a:r>
              <a:rPr lang="en-US" sz="4000" b="1" i="1" u="sng" dirty="0"/>
              <a:t> </a:t>
            </a:r>
            <a:r>
              <a:rPr lang="en-US" sz="4000" dirty="0"/>
              <a:t>yang </a:t>
            </a:r>
            <a:r>
              <a:rPr lang="en-US" sz="4000" dirty="0" err="1"/>
              <a:t>akan</a:t>
            </a:r>
            <a:r>
              <a:rPr lang="en-US" sz="4000" dirty="0"/>
              <a:t> </a:t>
            </a:r>
            <a:r>
              <a:rPr lang="en-US" sz="4000" dirty="0" err="1"/>
              <a:t>dipengaruhi</a:t>
            </a:r>
            <a:r>
              <a:rPr lang="en-US" sz="4000" dirty="0"/>
              <a:t>; </a:t>
            </a:r>
          </a:p>
          <a:p>
            <a:pPr marL="624078" indent="-514350">
              <a:buAutoNum type="arabicParenBoth"/>
            </a:pPr>
            <a:r>
              <a:rPr lang="en-US" sz="4000" b="1" u="sng" dirty="0" err="1"/>
              <a:t>siapa</a:t>
            </a:r>
            <a:r>
              <a:rPr lang="en-US" sz="4000" b="1" u="sng" dirty="0"/>
              <a:t> </a:t>
            </a:r>
            <a:r>
              <a:rPr lang="en-US" sz="4000" b="1" u="sng" dirty="0" err="1"/>
              <a:t>saja</a:t>
            </a:r>
            <a:r>
              <a:rPr lang="en-US" sz="4000" b="1" u="sng" dirty="0"/>
              <a:t> </a:t>
            </a:r>
            <a:r>
              <a:rPr lang="en-US" sz="4000" dirty="0"/>
              <a:t>yang </a:t>
            </a:r>
            <a:r>
              <a:rPr lang="en-US" sz="4000" dirty="0" err="1"/>
              <a:t>dapat</a:t>
            </a:r>
            <a:r>
              <a:rPr lang="en-US" sz="4000" dirty="0"/>
              <a:t> </a:t>
            </a:r>
            <a:r>
              <a:rPr lang="en-US" sz="4000" dirty="0" err="1"/>
              <a:t>mempengaruhi</a:t>
            </a:r>
            <a:r>
              <a:rPr lang="en-US" sz="4000" dirty="0"/>
              <a:t> </a:t>
            </a:r>
            <a:r>
              <a:rPr lang="en-US" sz="4000" dirty="0" err="1"/>
              <a:t>baik</a:t>
            </a:r>
            <a:r>
              <a:rPr lang="en-US" sz="4000" dirty="0"/>
              <a:t> </a:t>
            </a:r>
            <a:r>
              <a:rPr lang="en-US" sz="4000" dirty="0" err="1"/>
              <a:t>dalam</a:t>
            </a:r>
            <a:r>
              <a:rPr lang="en-US" sz="4000" dirty="0"/>
              <a:t> proses </a:t>
            </a:r>
            <a:r>
              <a:rPr lang="en-US" sz="4000" dirty="0" err="1"/>
              <a:t>maupun</a:t>
            </a:r>
            <a:r>
              <a:rPr lang="en-US" sz="4000" dirty="0"/>
              <a:t> </a:t>
            </a:r>
            <a:r>
              <a:rPr lang="en-US" sz="4000" dirty="0" err="1"/>
              <a:t>hasil</a:t>
            </a:r>
            <a:r>
              <a:rPr lang="en-US" sz="4000" dirty="0"/>
              <a:t> </a:t>
            </a:r>
            <a:r>
              <a:rPr lang="en-US" sz="4000" dirty="0" err="1"/>
              <a:t>dari</a:t>
            </a:r>
            <a:r>
              <a:rPr lang="en-US" sz="4000" dirty="0"/>
              <a:t> </a:t>
            </a:r>
            <a:r>
              <a:rPr lang="en-US" sz="4000" dirty="0" err="1"/>
              <a:t>sebuah</a:t>
            </a:r>
            <a:r>
              <a:rPr lang="en-US" sz="4000" dirty="0"/>
              <a:t> </a:t>
            </a:r>
            <a:r>
              <a:rPr lang="en-US" sz="4000" dirty="0" err="1"/>
              <a:t>kegiatan</a:t>
            </a:r>
            <a:r>
              <a:rPr lang="en-US" sz="4000" dirty="0"/>
              <a:t>; </a:t>
            </a:r>
          </a:p>
          <a:p>
            <a:pPr marL="624078" indent="-514350">
              <a:buAutoNum type="arabicParenBoth"/>
            </a:pPr>
            <a:r>
              <a:rPr lang="en-US" sz="4000" b="1" u="sng" dirty="0" err="1"/>
              <a:t>pihak</a:t>
            </a:r>
            <a:r>
              <a:rPr lang="en-US" sz="4000" b="1" u="sng" dirty="0"/>
              <a:t> </a:t>
            </a:r>
            <a:r>
              <a:rPr lang="en-US" sz="4000" b="1" u="sng" dirty="0" err="1"/>
              <a:t>mana</a:t>
            </a:r>
            <a:r>
              <a:rPr lang="en-US" sz="4000" b="1" u="sng" dirty="0"/>
              <a:t> </a:t>
            </a:r>
            <a:r>
              <a:rPr lang="en-US" sz="4000" dirty="0" err="1"/>
              <a:t>saja</a:t>
            </a:r>
            <a:r>
              <a:rPr lang="en-US" sz="4000" dirty="0"/>
              <a:t> yang </a:t>
            </a:r>
            <a:r>
              <a:rPr lang="en-US" sz="4000" dirty="0" err="1"/>
              <a:t>harus</a:t>
            </a:r>
            <a:r>
              <a:rPr lang="en-US" sz="4000" dirty="0"/>
              <a:t> </a:t>
            </a:r>
            <a:r>
              <a:rPr lang="en-US" sz="4000" dirty="0" err="1"/>
              <a:t>dilibatkan</a:t>
            </a:r>
            <a:r>
              <a:rPr lang="en-US" sz="4000" dirty="0"/>
              <a:t>, </a:t>
            </a:r>
            <a:r>
              <a:rPr lang="en-US" sz="4000" dirty="0" err="1"/>
              <a:t>dan</a:t>
            </a:r>
            <a:r>
              <a:rPr lang="en-US" sz="4000" dirty="0"/>
              <a:t> </a:t>
            </a:r>
          </a:p>
          <a:p>
            <a:pPr marL="624078" indent="-514350">
              <a:buAutoNum type="arabicParenBoth"/>
            </a:pPr>
            <a:r>
              <a:rPr lang="en-US" sz="4000" b="1" u="sng" dirty="0" err="1"/>
              <a:t>kapasitas</a:t>
            </a:r>
            <a:r>
              <a:rPr lang="en-US" sz="4000" b="1" u="sng" dirty="0"/>
              <a:t> </a:t>
            </a:r>
            <a:r>
              <a:rPr lang="en-US" sz="4000" b="1" u="sng" dirty="0" err="1"/>
              <a:t>siapa</a:t>
            </a:r>
            <a:r>
              <a:rPr lang="en-US" sz="4000" b="1" u="sng" dirty="0"/>
              <a:t> </a:t>
            </a:r>
            <a:r>
              <a:rPr lang="en-US" sz="4000" dirty="0"/>
              <a:t>yang </a:t>
            </a:r>
            <a:r>
              <a:rPr lang="en-US" sz="4000" dirty="0" err="1"/>
              <a:t>perlu</a:t>
            </a:r>
            <a:r>
              <a:rPr lang="en-US" sz="4000" dirty="0"/>
              <a:t> </a:t>
            </a:r>
            <a:r>
              <a:rPr lang="en-US" sz="4000" dirty="0" err="1"/>
              <a:t>ditingkatkan</a:t>
            </a:r>
            <a:r>
              <a:rPr lang="en-US" sz="4000" dirty="0"/>
              <a:t> </a:t>
            </a:r>
            <a:r>
              <a:rPr lang="en-US" sz="4000" dirty="0" err="1"/>
              <a:t>untuk</a:t>
            </a:r>
            <a:r>
              <a:rPr lang="en-US" sz="4000" dirty="0"/>
              <a:t> </a:t>
            </a:r>
            <a:r>
              <a:rPr lang="en-US" sz="4000" dirty="0" err="1"/>
              <a:t>menjadikan</a:t>
            </a:r>
            <a:r>
              <a:rPr lang="en-US" sz="4000" dirty="0"/>
              <a:t> </a:t>
            </a:r>
            <a:r>
              <a:rPr lang="en-US" sz="4000" dirty="0" err="1"/>
              <a:t>mereka</a:t>
            </a:r>
            <a:r>
              <a:rPr lang="en-US" sz="4000" dirty="0"/>
              <a:t> </a:t>
            </a:r>
            <a:r>
              <a:rPr lang="en-US" sz="4000" dirty="0" err="1"/>
              <a:t>terlibat</a:t>
            </a:r>
            <a:r>
              <a:rPr lang="en-US" sz="4000" dirty="0"/>
              <a:t> </a:t>
            </a:r>
            <a:r>
              <a:rPr lang="en-US" sz="4000" dirty="0" err="1"/>
              <a:t>dalam</a:t>
            </a:r>
            <a:r>
              <a:rPr lang="en-US" sz="4000" dirty="0"/>
              <a:t> </a:t>
            </a:r>
            <a:r>
              <a:rPr lang="en-US" sz="4000" dirty="0" err="1"/>
              <a:t>kegiatan</a:t>
            </a:r>
            <a:endParaRPr lang="en-US" sz="4000" dirty="0"/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910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F657B-F133-4FEE-0F0B-B6CDD2C02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Abadi" panose="020B0604020104020204" pitchFamily="34" charset="0"/>
              </a:rPr>
              <a:t>APA HASIL?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B9CF54-E290-4368-D1E0-83B61753A4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515" y="1825624"/>
            <a:ext cx="11507056" cy="4821755"/>
          </a:xfrm>
        </p:spPr>
      </p:pic>
    </p:spTree>
    <p:extLst>
      <p:ext uri="{BB962C8B-B14F-4D97-AF65-F5344CB8AC3E}">
        <p14:creationId xmlns:p14="http://schemas.microsoft.com/office/powerpoint/2010/main" val="1375966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00306-C45B-3A23-FB9E-3F6D23CB1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Studi</a:t>
            </a:r>
            <a:r>
              <a:rPr lang="en-US" b="1" dirty="0"/>
              <a:t> </a:t>
            </a:r>
            <a:r>
              <a:rPr lang="en-US" b="1" dirty="0" err="1"/>
              <a:t>studi</a:t>
            </a:r>
            <a:r>
              <a:rPr lang="en-US" b="1" dirty="0"/>
              <a:t> stakeholders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445B2-A131-03B4-617D-44B69846A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arenR"/>
            </a:pP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keberlanjutan</a:t>
            </a:r>
            <a:r>
              <a:rPr lang="en-US" dirty="0"/>
              <a:t> </a:t>
            </a:r>
            <a:r>
              <a:rPr lang="en-US" dirty="0" err="1"/>
              <a:t>sumberdaya</a:t>
            </a:r>
            <a:r>
              <a:rPr lang="en-US" dirty="0"/>
              <a:t> </a:t>
            </a:r>
            <a:r>
              <a:rPr lang="en-US" dirty="0" err="1"/>
              <a:t>perikanan</a:t>
            </a:r>
            <a:r>
              <a:rPr lang="en-US" dirty="0"/>
              <a:t>;</a:t>
            </a:r>
          </a:p>
          <a:p>
            <a:pPr marL="514350" indent="-514350">
              <a:buFont typeface="+mj-lt"/>
              <a:buAutoNum type="arabicParenR"/>
            </a:pPr>
            <a:r>
              <a:rPr lang="en-US" b="0" i="0" cap="all" dirty="0">
                <a:solidFill>
                  <a:srgbClr val="111111"/>
                </a:solidFill>
                <a:effectLst/>
                <a:latin typeface="Verdana" panose="020B0604030504040204" pitchFamily="34" charset="0"/>
              </a:rPr>
              <a:t>PERIKANAN TANGKAP KERAPU, PRELIMINARY STUDY MENUJU IMPLEMENTASI ECOSYSTEM APPROACH FOR FISHERIES MANAGEMENT DI KEPULAUAN SPERMONDE KOTA MAKASSAR;</a:t>
            </a:r>
          </a:p>
          <a:p>
            <a:pPr marL="514350" indent="-514350">
              <a:buFont typeface="+mj-lt"/>
              <a:buAutoNum type="arabicParenR"/>
            </a:pPr>
            <a:r>
              <a:rPr lang="en-US" b="0" i="0" cap="all" dirty="0">
                <a:solidFill>
                  <a:srgbClr val="111111"/>
                </a:solidFill>
                <a:effectLst/>
                <a:latin typeface="Verdana" panose="020B0604030504040204" pitchFamily="34" charset="0"/>
              </a:rPr>
              <a:t>Program </a:t>
            </a:r>
            <a:r>
              <a:rPr lang="en-US" b="0" i="0" cap="all" dirty="0" err="1">
                <a:solidFill>
                  <a:srgbClr val="111111"/>
                </a:solidFill>
                <a:effectLst/>
                <a:latin typeface="Verdana" panose="020B0604030504040204" pitchFamily="34" charset="0"/>
              </a:rPr>
              <a:t>pemberdayaan</a:t>
            </a:r>
            <a:r>
              <a:rPr lang="en-US" b="0" i="0" cap="all" dirty="0">
                <a:solidFill>
                  <a:srgbClr val="11111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b="0" i="0" cap="all" dirty="0" err="1">
                <a:solidFill>
                  <a:srgbClr val="111111"/>
                </a:solidFill>
                <a:effectLst/>
                <a:latin typeface="Verdana" panose="020B0604030504040204" pitchFamily="34" charset="0"/>
              </a:rPr>
              <a:t>nasional</a:t>
            </a:r>
            <a:r>
              <a:rPr lang="en-US" b="0" i="0" cap="all" dirty="0">
                <a:solidFill>
                  <a:srgbClr val="11111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b="0" i="0" cap="all" dirty="0" err="1">
                <a:solidFill>
                  <a:srgbClr val="111111"/>
                </a:solidFill>
                <a:effectLst/>
                <a:latin typeface="Verdana" panose="020B0604030504040204" pitchFamily="34" charset="0"/>
              </a:rPr>
              <a:t>kelautan</a:t>
            </a:r>
            <a:endParaRPr lang="en-US" b="0" i="0" cap="all" dirty="0">
              <a:solidFill>
                <a:srgbClr val="111111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en-US" cap="all" dirty="0" err="1">
                <a:solidFill>
                  <a:srgbClr val="111111"/>
                </a:solidFill>
                <a:latin typeface="Verdana" panose="020B0604030504040204" pitchFamily="34" charset="0"/>
              </a:rPr>
              <a:t>Pengembangan</a:t>
            </a:r>
            <a:r>
              <a:rPr lang="en-US" cap="all" dirty="0">
                <a:solidFill>
                  <a:srgbClr val="111111"/>
                </a:solidFill>
                <a:latin typeface="Verdana" panose="020B0604030504040204" pitchFamily="34" charset="0"/>
              </a:rPr>
              <a:t> </a:t>
            </a:r>
            <a:r>
              <a:rPr lang="en-US" cap="all" dirty="0" err="1">
                <a:solidFill>
                  <a:srgbClr val="111111"/>
                </a:solidFill>
                <a:latin typeface="Verdana" panose="020B0604030504040204" pitchFamily="34" charset="0"/>
              </a:rPr>
              <a:t>pariwisata</a:t>
            </a:r>
            <a:r>
              <a:rPr lang="en-US" cap="all" dirty="0">
                <a:solidFill>
                  <a:srgbClr val="111111"/>
                </a:solidFill>
                <a:latin typeface="Verdana" panose="020B0604030504040204" pitchFamily="34" charset="0"/>
              </a:rPr>
              <a:t> </a:t>
            </a:r>
            <a:r>
              <a:rPr lang="en-US" cap="all" dirty="0" err="1">
                <a:solidFill>
                  <a:srgbClr val="111111"/>
                </a:solidFill>
                <a:latin typeface="Verdana" panose="020B0604030504040204" pitchFamily="34" charset="0"/>
              </a:rPr>
              <a:t>bahari</a:t>
            </a:r>
            <a:endParaRPr lang="en-US" cap="all" dirty="0">
              <a:solidFill>
                <a:srgbClr val="111111"/>
              </a:solidFill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penataan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kelembagaan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perikanan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endParaRPr lang="en-US" b="0" i="0" cap="all" dirty="0">
              <a:solidFill>
                <a:srgbClr val="111111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en-US" cap="all" dirty="0">
                <a:solidFill>
                  <a:srgbClr val="111111"/>
                </a:solidFill>
                <a:latin typeface="Verdana" panose="020B0604030504040204" pitchFamily="34" charset="0"/>
              </a:rPr>
              <a:t>Strategi </a:t>
            </a:r>
            <a:r>
              <a:rPr lang="en-US" cap="all" dirty="0" err="1">
                <a:solidFill>
                  <a:srgbClr val="111111"/>
                </a:solidFill>
                <a:latin typeface="Verdana" panose="020B0604030504040204" pitchFamily="34" charset="0"/>
              </a:rPr>
              <a:t>Formulasi</a:t>
            </a:r>
            <a:r>
              <a:rPr lang="en-US" cap="all" dirty="0">
                <a:solidFill>
                  <a:srgbClr val="111111"/>
                </a:solidFill>
                <a:latin typeface="Verdana" panose="020B0604030504040204" pitchFamily="34" charset="0"/>
              </a:rPr>
              <a:t> </a:t>
            </a:r>
            <a:r>
              <a:rPr lang="en-US" cap="all" dirty="0" err="1">
                <a:solidFill>
                  <a:srgbClr val="111111"/>
                </a:solidFill>
                <a:latin typeface="Verdana" panose="020B0604030504040204" pitchFamily="34" charset="0"/>
              </a:rPr>
              <a:t>pembangunan</a:t>
            </a:r>
            <a:r>
              <a:rPr lang="en-US" cap="all" dirty="0">
                <a:solidFill>
                  <a:srgbClr val="111111"/>
                </a:solidFill>
                <a:latin typeface="Verdana" panose="020B0604030504040204" pitchFamily="34" charset="0"/>
              </a:rPr>
              <a:t> </a:t>
            </a:r>
            <a:r>
              <a:rPr lang="en-US" cap="all" dirty="0" err="1">
                <a:solidFill>
                  <a:srgbClr val="111111"/>
                </a:solidFill>
                <a:latin typeface="Verdana" panose="020B0604030504040204" pitchFamily="34" charset="0"/>
              </a:rPr>
              <a:t>perikanan</a:t>
            </a:r>
            <a:r>
              <a:rPr lang="en-US" cap="all" dirty="0">
                <a:solidFill>
                  <a:srgbClr val="111111"/>
                </a:solidFill>
                <a:latin typeface="Verdana" panose="020B0604030504040204" pitchFamily="34" charset="0"/>
              </a:rPr>
              <a:t> di </a:t>
            </a:r>
            <a:r>
              <a:rPr lang="en-US" cap="all" dirty="0" err="1">
                <a:solidFill>
                  <a:srgbClr val="111111"/>
                </a:solidFill>
                <a:latin typeface="Verdana" panose="020B0604030504040204" pitchFamily="34" charset="0"/>
              </a:rPr>
              <a:t>natuna</a:t>
            </a:r>
            <a:endParaRPr lang="en-US" b="0" i="0" cap="all" dirty="0">
              <a:solidFill>
                <a:srgbClr val="111111"/>
              </a:solidFill>
              <a:effectLst/>
              <a:latin typeface="Verdana" panose="020B0604030504040204" pitchFamily="34" charset="0"/>
            </a:endParaRPr>
          </a:p>
          <a:p>
            <a:endParaRPr lang="en-US" b="0" i="0" cap="all" dirty="0">
              <a:solidFill>
                <a:srgbClr val="111111"/>
              </a:solidFill>
              <a:effectLst/>
              <a:latin typeface="Verdana" panose="020B060403050404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08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</TotalTime>
  <Words>1628</Words>
  <Application>Microsoft Office PowerPoint</Application>
  <PresentationFormat>Widescreen</PresentationFormat>
  <Paragraphs>169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9" baseType="lpstr">
      <vt:lpstr>Abadi</vt:lpstr>
      <vt:lpstr>Aller</vt:lpstr>
      <vt:lpstr>Aller-Italic</vt:lpstr>
      <vt:lpstr>Arial</vt:lpstr>
      <vt:lpstr>Arial Black</vt:lpstr>
      <vt:lpstr>Arial Narrow</vt:lpstr>
      <vt:lpstr>Calibri</vt:lpstr>
      <vt:lpstr>Calibri Light</vt:lpstr>
      <vt:lpstr>Verdana</vt:lpstr>
      <vt:lpstr>Wingdings</vt:lpstr>
      <vt:lpstr>Office Theme</vt:lpstr>
      <vt:lpstr>STAKEHOLDERS ANALYSIS (SA)</vt:lpstr>
      <vt:lpstr>STAKEHOLDERS</vt:lpstr>
      <vt:lpstr>AKTOR SEBAGAI STAKEHOLDERS:  PENENTU KEBIJAKAN</vt:lpstr>
      <vt:lpstr>URGENSI DAN KONSEPSI  SA</vt:lpstr>
      <vt:lpstr>TEHNIK PEMETAAN STAKEHOLDERS (STAKEHOLDERS MAPPING)</vt:lpstr>
      <vt:lpstr>PEMAHAMAN  SEDERHANA  MAPPING STAKEHOLDERS</vt:lpstr>
      <vt:lpstr>HASIL PEMETAAN </vt:lpstr>
      <vt:lpstr>APA HASIL?</vt:lpstr>
      <vt:lpstr>Studi studi stakeholders analysis</vt:lpstr>
      <vt:lpstr>RAGAM TEHNIK Stakeholders Analysis (SA)</vt:lpstr>
      <vt:lpstr>PowerPoint Presentation</vt:lpstr>
      <vt:lpstr>LANGKAH-LANGKAH</vt:lpstr>
      <vt:lpstr>PIJAKAN HASIL STUDI</vt:lpstr>
      <vt:lpstr>Stakeholder-Issue Interrelationship Diagram</vt:lpstr>
      <vt:lpstr>PowerPoint Presentation</vt:lpstr>
      <vt:lpstr>TEHNIK Net Map </vt:lpstr>
      <vt:lpstr>LANGKAH-LANGKAH MENGGUNAKAN  NET MAP</vt:lpstr>
      <vt:lpstr> Siapa yang terlibat?:Diperlukan adanya klasifikasi jenis stakeholder misalnya instansi pemerintah, organisasi kemasyarakatan, organisasi swasta, organisasi donor, dsb. Setiap jenis atau klasifikasi stakeholder diberikan warna tersendiri.; </vt:lpstr>
      <vt:lpstr> Bagaimana keterkaitan mereka?; perlu mendifinisikan dengan jelas hubungan yang dimaksud, misalya garis komando atau perintah, arus dana, pemberian advice, serta arus informasi. Setiap garis tersebut diberikan warna sendiri.; </vt:lpstr>
      <vt:lpstr>Bagaimana pengaruh mereka?; diminta memperjelas “pengaruh” dengan menempatkan tumpukan koin yang membentuk semacam “menara pengaruh”. Semakin besar pengaruh stakeholder maka menara tersebut semakin tinggi</vt:lpstr>
      <vt:lpstr>Apa tujuan mereka?. seorang analis sudah mengetahui siapa aktor yang terlibat, bagaimana mereka berhubungan serta seberapa besar pengaruh mereka melalui pertanyaan sebelumnya melalui pengelompokan aktor dalam: (P=protection) dan development oriented (D=development).   Pertanyaan ini sangat bermanfaat terutama untuk melakukan forecasting terhadap arah tindakan atau keputusan stakeholder</vt:lpstr>
      <vt:lpstr>Participation Planning Matrix </vt:lpstr>
      <vt:lpstr>Adapun cara mengisi matriks di atas adalah sebagai berikut: </vt:lpstr>
      <vt:lpstr>Bases of Power-Directions of Interest Diagram</vt:lpstr>
      <vt:lpstr>ALASAN PENGGUNAAN TEHNIK</vt:lpstr>
      <vt:lpstr>Problem-Frame Stakeholder Map</vt:lpstr>
      <vt:lpstr>ALASAN PENGGUNAAN TEHNIK</vt:lpstr>
      <vt:lpstr>Policy Implementation Mapping</vt:lpstr>
      <vt:lpstr>PENJELASAN KOLOM</vt:lpstr>
      <vt:lpstr>TEHNIK BERTUJUAN</vt:lpstr>
      <vt:lpstr>Power Versus Interest Grid</vt:lpstr>
      <vt:lpstr>LANGKAH-LANGKAH</vt:lpstr>
      <vt:lpstr>TABEL Power Versus Interest Grid</vt:lpstr>
      <vt:lpstr>CONTOH : ANALISIS Power vs Interest Grid 1. Matrik Analisis  Peran Stakeholder  dalam Kebijakan Pelarangan Cantrang</vt:lpstr>
      <vt:lpstr>LANGKAH-LANGKAH</vt:lpstr>
      <vt:lpstr>3. REKOMENDASI/STRATEGI 4 SEKTOR</vt:lpstr>
      <vt:lpstr>LANJUTAN …</vt:lpstr>
      <vt:lpstr>REFERENSI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STAKEHOLDERS ANALYSIS (SA)</dc:title>
  <dc:creator>novita tresiana</dc:creator>
  <cp:lastModifiedBy>novita tresiana</cp:lastModifiedBy>
  <cp:revision>31</cp:revision>
  <dcterms:created xsi:type="dcterms:W3CDTF">2024-04-25T23:40:31Z</dcterms:created>
  <dcterms:modified xsi:type="dcterms:W3CDTF">2024-05-01T14:41:32Z</dcterms:modified>
</cp:coreProperties>
</file>