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9144000" cy="51435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3F6723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3F6723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3F6723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81" cy="5143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359591" y="2817469"/>
            <a:ext cx="424815" cy="0"/>
          </a:xfrm>
          <a:custGeom>
            <a:avLst/>
            <a:gdLst/>
            <a:ahLst/>
            <a:cxnLst/>
            <a:rect l="l" t="t" r="r" b="b"/>
            <a:pathLst>
              <a:path w="424814">
                <a:moveTo>
                  <a:pt x="0" y="0"/>
                </a:moveTo>
                <a:lnTo>
                  <a:pt x="424799" y="0"/>
                </a:lnTo>
              </a:path>
            </a:pathLst>
          </a:custGeom>
          <a:ln w="38099">
            <a:solidFill>
              <a:srgbClr val="02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81" cy="51434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4796" y="457199"/>
            <a:ext cx="8534406" cy="1132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3F6723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91073" y="2220680"/>
            <a:ext cx="6161853" cy="1774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796" y="672603"/>
            <a:ext cx="1082040" cy="1125220"/>
          </a:xfrm>
          <a:custGeom>
            <a:avLst/>
            <a:gdLst/>
            <a:ahLst/>
            <a:cxnLst/>
            <a:rect l="l" t="t" r="r" b="b"/>
            <a:pathLst>
              <a:path w="1082039" h="1125220">
                <a:moveTo>
                  <a:pt x="0" y="1124947"/>
                </a:moveTo>
                <a:lnTo>
                  <a:pt x="0" y="0"/>
                </a:lnTo>
                <a:lnTo>
                  <a:pt x="1081622" y="0"/>
                </a:lnTo>
              </a:path>
            </a:pathLst>
          </a:custGeom>
          <a:ln w="28574">
            <a:solidFill>
              <a:srgbClr val="8AC3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37562" y="3342918"/>
            <a:ext cx="1082040" cy="1125220"/>
          </a:xfrm>
          <a:custGeom>
            <a:avLst/>
            <a:gdLst/>
            <a:ahLst/>
            <a:cxnLst/>
            <a:rect l="l" t="t" r="r" b="b"/>
            <a:pathLst>
              <a:path w="1082040" h="1125220">
                <a:moveTo>
                  <a:pt x="1081622" y="0"/>
                </a:moveTo>
                <a:lnTo>
                  <a:pt x="1081622" y="1124947"/>
                </a:lnTo>
                <a:lnTo>
                  <a:pt x="0" y="1124947"/>
                </a:lnTo>
              </a:path>
            </a:pathLst>
          </a:custGeom>
          <a:ln w="28574">
            <a:solidFill>
              <a:srgbClr val="8AC3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59591" y="2817469"/>
            <a:ext cx="424815" cy="0"/>
          </a:xfrm>
          <a:custGeom>
            <a:avLst/>
            <a:gdLst/>
            <a:ahLst/>
            <a:cxnLst/>
            <a:rect l="l" t="t" r="r" b="b"/>
            <a:pathLst>
              <a:path w="424814">
                <a:moveTo>
                  <a:pt x="0" y="0"/>
                </a:moveTo>
                <a:lnTo>
                  <a:pt x="424799" y="0"/>
                </a:lnTo>
              </a:path>
            </a:pathLst>
          </a:custGeom>
          <a:ln w="38099">
            <a:solidFill>
              <a:srgbClr val="02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755278" y="769890"/>
            <a:ext cx="7063740" cy="1364615"/>
            <a:chOff x="1755278" y="769890"/>
            <a:chExt cx="7063740" cy="1364615"/>
          </a:xfrm>
        </p:grpSpPr>
        <p:sp>
          <p:nvSpPr>
            <p:cNvPr id="6" name="object 6"/>
            <p:cNvSpPr/>
            <p:nvPr/>
          </p:nvSpPr>
          <p:spPr>
            <a:xfrm>
              <a:off x="1755278" y="769890"/>
              <a:ext cx="7063360" cy="13642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00041" y="794653"/>
              <a:ext cx="6973815" cy="12747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00041" y="794653"/>
              <a:ext cx="6974205" cy="1275080"/>
            </a:xfrm>
            <a:custGeom>
              <a:avLst/>
              <a:gdLst/>
              <a:ahLst/>
              <a:cxnLst/>
              <a:rect l="l" t="t" r="r" b="b"/>
              <a:pathLst>
                <a:path w="6974205" h="1275080">
                  <a:moveTo>
                    <a:pt x="0" y="0"/>
                  </a:moveTo>
                  <a:lnTo>
                    <a:pt x="6973815" y="0"/>
                  </a:lnTo>
                  <a:lnTo>
                    <a:pt x="6973815" y="1274722"/>
                  </a:lnTo>
                  <a:lnTo>
                    <a:pt x="0" y="127472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528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00041" y="794653"/>
            <a:ext cx="6974205" cy="1275080"/>
          </a:xfrm>
          <a:prstGeom prst="rect">
            <a:avLst/>
          </a:prstGeom>
          <a:ln w="9524">
            <a:solidFill>
              <a:srgbClr val="52892A"/>
            </a:solidFill>
          </a:ln>
        </p:spPr>
        <p:txBody>
          <a:bodyPr vert="horz" wrap="square" lIns="0" tIns="73025" rIns="0" bIns="0" rtlCol="0">
            <a:spAutoFit/>
          </a:bodyPr>
          <a:lstStyle/>
          <a:p>
            <a:pPr marL="85090" marR="387985">
              <a:lnSpc>
                <a:spcPct val="100000"/>
              </a:lnSpc>
              <a:spcBef>
                <a:spcPts val="575"/>
              </a:spcBef>
            </a:pPr>
            <a:r>
              <a:rPr sz="3600" spc="-5" dirty="0">
                <a:solidFill>
                  <a:srgbClr val="2A4417"/>
                </a:solidFill>
                <a:latin typeface="Arial"/>
                <a:cs typeface="Arial"/>
              </a:rPr>
              <a:t>Hakikat, Batas-Batas </a:t>
            </a:r>
            <a:r>
              <a:rPr sz="3600" spc="-15" dirty="0">
                <a:solidFill>
                  <a:srgbClr val="2A4417"/>
                </a:solidFill>
                <a:latin typeface="Arial"/>
                <a:cs typeface="Arial"/>
              </a:rPr>
              <a:t>Wilayah,  </a:t>
            </a:r>
            <a:r>
              <a:rPr sz="3600" spc="-10" dirty="0">
                <a:solidFill>
                  <a:srgbClr val="2A4417"/>
                </a:solidFill>
                <a:latin typeface="Arial"/>
                <a:cs typeface="Arial"/>
              </a:rPr>
              <a:t>dan </a:t>
            </a:r>
            <a:r>
              <a:rPr sz="3600" spc="-5" dirty="0">
                <a:solidFill>
                  <a:srgbClr val="2A4417"/>
                </a:solidFill>
                <a:latin typeface="Arial"/>
                <a:cs typeface="Arial"/>
              </a:rPr>
              <a:t>Kedaulatan</a:t>
            </a:r>
            <a:r>
              <a:rPr sz="3600" spc="-20" dirty="0">
                <a:solidFill>
                  <a:srgbClr val="2A4417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2A4417"/>
                </a:solidFill>
                <a:latin typeface="Arial"/>
                <a:cs typeface="Arial"/>
              </a:rPr>
              <a:t>Negara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748840" y="2044963"/>
            <a:ext cx="4081145" cy="1054735"/>
            <a:chOff x="4748840" y="2044963"/>
            <a:chExt cx="4081145" cy="1054735"/>
          </a:xfrm>
        </p:grpSpPr>
        <p:sp>
          <p:nvSpPr>
            <p:cNvPr id="11" name="object 11"/>
            <p:cNvSpPr/>
            <p:nvPr/>
          </p:nvSpPr>
          <p:spPr>
            <a:xfrm>
              <a:off x="4748840" y="2044963"/>
              <a:ext cx="4080666" cy="10544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93615" y="2069730"/>
              <a:ext cx="3991141" cy="6081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93615" y="2069730"/>
              <a:ext cx="3991610" cy="608330"/>
            </a:xfrm>
            <a:custGeom>
              <a:avLst/>
              <a:gdLst/>
              <a:ahLst/>
              <a:cxnLst/>
              <a:rect l="l" t="t" r="r" b="b"/>
              <a:pathLst>
                <a:path w="3991609" h="608330">
                  <a:moveTo>
                    <a:pt x="0" y="0"/>
                  </a:moveTo>
                  <a:lnTo>
                    <a:pt x="3991141" y="0"/>
                  </a:lnTo>
                  <a:lnTo>
                    <a:pt x="3991141" y="608138"/>
                  </a:lnTo>
                  <a:lnTo>
                    <a:pt x="0" y="60813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528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793615" y="2069375"/>
            <a:ext cx="3980815" cy="518091"/>
          </a:xfrm>
          <a:prstGeom prst="rect">
            <a:avLst/>
          </a:prstGeom>
          <a:ln w="9524">
            <a:solidFill>
              <a:srgbClr val="52892A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560"/>
              </a:spcBef>
            </a:pPr>
            <a:r>
              <a:rPr sz="2900" b="1" spc="-5" dirty="0" err="1" smtClean="0">
                <a:solidFill>
                  <a:srgbClr val="2A4417"/>
                </a:solidFill>
                <a:latin typeface="Arial"/>
                <a:cs typeface="Arial"/>
              </a:rPr>
              <a:t>Widya</a:t>
            </a:r>
            <a:r>
              <a:rPr sz="2900" b="1" spc="-5" smtClean="0">
                <a:solidFill>
                  <a:srgbClr val="2A4417"/>
                </a:solidFill>
                <a:latin typeface="Arial"/>
                <a:cs typeface="Arial"/>
              </a:rPr>
              <a:t> K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57130" y="2569982"/>
            <a:ext cx="86296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9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7971" y="2351320"/>
            <a:ext cx="4675765" cy="26288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2138" y="1964186"/>
            <a:ext cx="4619625" cy="1120140"/>
            <a:chOff x="232138" y="1964186"/>
            <a:chExt cx="4619625" cy="1120140"/>
          </a:xfrm>
        </p:grpSpPr>
        <p:sp>
          <p:nvSpPr>
            <p:cNvPr id="3" name="object 3"/>
            <p:cNvSpPr/>
            <p:nvPr/>
          </p:nvSpPr>
          <p:spPr>
            <a:xfrm>
              <a:off x="4359591" y="2817469"/>
              <a:ext cx="424815" cy="0"/>
            </a:xfrm>
            <a:custGeom>
              <a:avLst/>
              <a:gdLst/>
              <a:ahLst/>
              <a:cxnLst/>
              <a:rect l="l" t="t" r="r" b="b"/>
              <a:pathLst>
                <a:path w="424814">
                  <a:moveTo>
                    <a:pt x="0" y="0"/>
                  </a:moveTo>
                  <a:lnTo>
                    <a:pt x="424799" y="0"/>
                  </a:lnTo>
                </a:path>
              </a:pathLst>
            </a:custGeom>
            <a:ln w="38099">
              <a:solidFill>
                <a:srgbClr val="029A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2138" y="1964186"/>
              <a:ext cx="4619340" cy="11195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2139" y="1981196"/>
              <a:ext cx="4539325" cy="10395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45163" y="2061803"/>
            <a:ext cx="43935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Kedaulatan 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merupakan 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atribut 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yang melekat 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pada  negara 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merdeka sebagai subyek 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hukum internasional.  Kedaulatan</a:t>
            </a:r>
            <a:r>
              <a:rPr sz="1400" spc="135" dirty="0">
                <a:solidFill>
                  <a:srgbClr val="2A441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mendasari</a:t>
            </a:r>
            <a:r>
              <a:rPr sz="1400" spc="140" dirty="0">
                <a:solidFill>
                  <a:srgbClr val="2A441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beberapa</a:t>
            </a:r>
            <a:r>
              <a:rPr sz="1400" spc="145" dirty="0">
                <a:solidFill>
                  <a:srgbClr val="2A441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hak</a:t>
            </a:r>
            <a:r>
              <a:rPr sz="1400" spc="140" dirty="0">
                <a:solidFill>
                  <a:srgbClr val="2A441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yang</a:t>
            </a:r>
            <a:r>
              <a:rPr sz="1400" spc="145" dirty="0">
                <a:solidFill>
                  <a:srgbClr val="2A441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diakui</a:t>
            </a:r>
            <a:r>
              <a:rPr sz="1400" spc="140" dirty="0">
                <a:solidFill>
                  <a:srgbClr val="2A441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oleh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5163" y="2701882"/>
            <a:ext cx="22479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hukum internasional</a:t>
            </a:r>
            <a:r>
              <a:rPr sz="1400" spc="-80" dirty="0">
                <a:solidFill>
                  <a:srgbClr val="2A441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seperti: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0034" y="432436"/>
            <a:ext cx="4432935" cy="1221740"/>
            <a:chOff x="260034" y="432436"/>
            <a:chExt cx="4432935" cy="1221740"/>
          </a:xfrm>
        </p:grpSpPr>
        <p:sp>
          <p:nvSpPr>
            <p:cNvPr id="9" name="object 9"/>
            <p:cNvSpPr/>
            <p:nvPr/>
          </p:nvSpPr>
          <p:spPr>
            <a:xfrm>
              <a:off x="260034" y="432436"/>
              <a:ext cx="4432916" cy="12216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796" y="457199"/>
              <a:ext cx="4343393" cy="11321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04796" y="457199"/>
            <a:ext cx="4343400" cy="1132205"/>
          </a:xfrm>
          <a:prstGeom prst="rect">
            <a:avLst/>
          </a:prstGeom>
          <a:ln w="9524">
            <a:solidFill>
              <a:srgbClr val="87BF44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99390" marR="81915" algn="just">
              <a:lnSpc>
                <a:spcPct val="114999"/>
              </a:lnSpc>
              <a:spcBef>
                <a:spcPts val="409"/>
              </a:spcBef>
            </a:pPr>
            <a:r>
              <a:rPr spc="-10" dirty="0"/>
              <a:t>Kedaulatan negara </a:t>
            </a:r>
            <a:r>
              <a:rPr spc="-5" dirty="0"/>
              <a:t>(state </a:t>
            </a:r>
            <a:r>
              <a:rPr spc="-10" dirty="0"/>
              <a:t>sovereignty) </a:t>
            </a:r>
            <a:r>
              <a:rPr spc="-5" dirty="0"/>
              <a:t>dalam  hukum internasional merupakan konsep </a:t>
            </a:r>
            <a:r>
              <a:rPr spc="-10" dirty="0"/>
              <a:t>yang  </a:t>
            </a:r>
            <a:r>
              <a:rPr spc="-5" dirty="0"/>
              <a:t>diakui dan menjadi dasar </a:t>
            </a:r>
            <a:r>
              <a:rPr spc="-10" dirty="0"/>
              <a:t>bekerjanya </a:t>
            </a:r>
            <a:r>
              <a:rPr spc="-5" dirty="0"/>
              <a:t>sistem  hukum internasional</a:t>
            </a:r>
            <a:r>
              <a:rPr spc="-10" dirty="0"/>
              <a:t> </a:t>
            </a:r>
            <a:r>
              <a:rPr spc="-5" dirty="0"/>
              <a:t>itu.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5582438" y="1017142"/>
            <a:ext cx="3041015" cy="417830"/>
            <a:chOff x="5582438" y="1017142"/>
            <a:chExt cx="3041015" cy="417830"/>
          </a:xfrm>
        </p:grpSpPr>
        <p:sp>
          <p:nvSpPr>
            <p:cNvPr id="13" name="object 13"/>
            <p:cNvSpPr/>
            <p:nvPr/>
          </p:nvSpPr>
          <p:spPr>
            <a:xfrm>
              <a:off x="5582438" y="1017142"/>
              <a:ext cx="3040943" cy="4174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22438" y="1034142"/>
              <a:ext cx="2960944" cy="3374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959236" y="1076377"/>
            <a:ext cx="22885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Hak 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kesederajatan</a:t>
            </a:r>
            <a:r>
              <a:rPr sz="1400" spc="-90" dirty="0">
                <a:solidFill>
                  <a:srgbClr val="2A441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(equality)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582438" y="1539651"/>
            <a:ext cx="3041015" cy="602615"/>
            <a:chOff x="5582438" y="1539651"/>
            <a:chExt cx="3041015" cy="602615"/>
          </a:xfrm>
        </p:grpSpPr>
        <p:sp>
          <p:nvSpPr>
            <p:cNvPr id="17" name="object 17"/>
            <p:cNvSpPr/>
            <p:nvPr/>
          </p:nvSpPr>
          <p:spPr>
            <a:xfrm>
              <a:off x="5582438" y="1539651"/>
              <a:ext cx="3040943" cy="60251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22438" y="1556651"/>
              <a:ext cx="2960944" cy="52251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994072" y="1584734"/>
            <a:ext cx="22180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9130" marR="5080" indent="-647065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2A4417"/>
                </a:solidFill>
                <a:latin typeface="Arial"/>
                <a:cs typeface="Arial"/>
              </a:rPr>
              <a:t>Yurisdiksi 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wilayah 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(territorial  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jurisdiction)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582438" y="2775174"/>
            <a:ext cx="3041015" cy="1979930"/>
            <a:chOff x="5582438" y="2775174"/>
            <a:chExt cx="3041015" cy="1979930"/>
          </a:xfrm>
        </p:grpSpPr>
        <p:sp>
          <p:nvSpPr>
            <p:cNvPr id="21" name="object 21"/>
            <p:cNvSpPr/>
            <p:nvPr/>
          </p:nvSpPr>
          <p:spPr>
            <a:xfrm>
              <a:off x="5582438" y="2775174"/>
              <a:ext cx="3040943" cy="104339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22438" y="2792169"/>
              <a:ext cx="2960944" cy="96339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82438" y="3929069"/>
              <a:ext cx="3040943" cy="82567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22438" y="3946067"/>
              <a:ext cx="2960944" cy="74567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742512" y="2827332"/>
            <a:ext cx="27209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1340" algn="l"/>
                <a:tab pos="1229360" algn="l"/>
                <a:tab pos="2411095" algn="l"/>
              </a:tabLst>
            </a:pP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Ha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k	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untu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k	mengijinkan	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dan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42512" y="3040691"/>
            <a:ext cx="2721610" cy="1604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menolak 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atau 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melarang 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orang  untuk 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masuk 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dan 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keluar 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dari  wilayahnya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>
              <a:latin typeface="Arial"/>
              <a:cs typeface="Arial"/>
            </a:endParaRPr>
          </a:p>
          <a:p>
            <a:pPr marL="189230" marR="182880" indent="635" algn="ctr">
              <a:lnSpc>
                <a:spcPct val="100000"/>
              </a:lnSpc>
            </a:pP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Hak untuk 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menentukan  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nasionalitas bagi penduduk</a:t>
            </a:r>
            <a:r>
              <a:rPr sz="1400" spc="-90" dirty="0">
                <a:solidFill>
                  <a:srgbClr val="2A441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di  wilayahnya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582438" y="2245825"/>
            <a:ext cx="3041015" cy="485775"/>
            <a:chOff x="5582438" y="2245825"/>
            <a:chExt cx="3041015" cy="485775"/>
          </a:xfrm>
        </p:grpSpPr>
        <p:sp>
          <p:nvSpPr>
            <p:cNvPr id="28" name="object 28"/>
            <p:cNvSpPr/>
            <p:nvPr/>
          </p:nvSpPr>
          <p:spPr>
            <a:xfrm>
              <a:off x="5582438" y="2245825"/>
              <a:ext cx="3040943" cy="48554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622438" y="2262833"/>
              <a:ext cx="2960944" cy="4055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695487" y="2339114"/>
            <a:ext cx="28016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Hak untuk 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melakukan</a:t>
            </a:r>
            <a:r>
              <a:rPr sz="1400" spc="-85" dirty="0">
                <a:solidFill>
                  <a:srgbClr val="2A441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nasionalisasi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806702" y="1302082"/>
            <a:ext cx="814705" cy="2914015"/>
            <a:chOff x="4806702" y="1302082"/>
            <a:chExt cx="814705" cy="2914015"/>
          </a:xfrm>
        </p:grpSpPr>
        <p:sp>
          <p:nvSpPr>
            <p:cNvPr id="32" name="object 32"/>
            <p:cNvSpPr/>
            <p:nvPr/>
          </p:nvSpPr>
          <p:spPr>
            <a:xfrm>
              <a:off x="4811465" y="1322377"/>
              <a:ext cx="793115" cy="1179195"/>
            </a:xfrm>
            <a:custGeom>
              <a:avLst/>
              <a:gdLst/>
              <a:ahLst/>
              <a:cxnLst/>
              <a:rect l="l" t="t" r="r" b="b"/>
              <a:pathLst>
                <a:path w="793114" h="1179195">
                  <a:moveTo>
                    <a:pt x="0" y="1178617"/>
                  </a:moveTo>
                  <a:lnTo>
                    <a:pt x="792698" y="0"/>
                  </a:lnTo>
                </a:path>
              </a:pathLst>
            </a:custGeom>
            <a:ln w="9524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589288" y="1306844"/>
              <a:ext cx="25400" cy="30480"/>
            </a:xfrm>
            <a:custGeom>
              <a:avLst/>
              <a:gdLst/>
              <a:ahLst/>
              <a:cxnLst/>
              <a:rect l="l" t="t" r="r" b="b"/>
              <a:pathLst>
                <a:path w="25400" h="30480">
                  <a:moveTo>
                    <a:pt x="17774" y="30399"/>
                  </a:moveTo>
                  <a:lnTo>
                    <a:pt x="14874" y="15532"/>
                  </a:lnTo>
                  <a:lnTo>
                    <a:pt x="0" y="18442"/>
                  </a:lnTo>
                  <a:lnTo>
                    <a:pt x="25324" y="0"/>
                  </a:lnTo>
                  <a:lnTo>
                    <a:pt x="17774" y="30399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89288" y="1306844"/>
              <a:ext cx="25400" cy="30480"/>
            </a:xfrm>
            <a:custGeom>
              <a:avLst/>
              <a:gdLst/>
              <a:ahLst/>
              <a:cxnLst/>
              <a:rect l="l" t="t" r="r" b="b"/>
              <a:pathLst>
                <a:path w="25400" h="30480">
                  <a:moveTo>
                    <a:pt x="14874" y="15532"/>
                  </a:moveTo>
                  <a:lnTo>
                    <a:pt x="17774" y="30399"/>
                  </a:lnTo>
                  <a:lnTo>
                    <a:pt x="25324" y="0"/>
                  </a:lnTo>
                  <a:lnTo>
                    <a:pt x="0" y="18442"/>
                  </a:lnTo>
                  <a:lnTo>
                    <a:pt x="14874" y="15532"/>
                  </a:lnTo>
                  <a:close/>
                </a:path>
              </a:pathLst>
            </a:custGeom>
            <a:ln w="9524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811465" y="1838938"/>
              <a:ext cx="786130" cy="662305"/>
            </a:xfrm>
            <a:custGeom>
              <a:avLst/>
              <a:gdLst/>
              <a:ahLst/>
              <a:cxnLst/>
              <a:rect l="l" t="t" r="r" b="b"/>
              <a:pathLst>
                <a:path w="786129" h="662305">
                  <a:moveTo>
                    <a:pt x="0" y="662056"/>
                  </a:moveTo>
                  <a:lnTo>
                    <a:pt x="786023" y="0"/>
                  </a:lnTo>
                </a:path>
              </a:pathLst>
            </a:custGeom>
            <a:ln w="9524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82388" y="1826878"/>
              <a:ext cx="29845" cy="27305"/>
            </a:xfrm>
            <a:custGeom>
              <a:avLst/>
              <a:gdLst/>
              <a:ahLst/>
              <a:cxnLst/>
              <a:rect l="l" t="t" r="r" b="b"/>
              <a:pathLst>
                <a:path w="29845" h="27305">
                  <a:moveTo>
                    <a:pt x="13799" y="27152"/>
                  </a:moveTo>
                  <a:lnTo>
                    <a:pt x="15099" y="12059"/>
                  </a:lnTo>
                  <a:lnTo>
                    <a:pt x="0" y="10767"/>
                  </a:lnTo>
                  <a:lnTo>
                    <a:pt x="29424" y="0"/>
                  </a:lnTo>
                  <a:lnTo>
                    <a:pt x="13799" y="27152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582388" y="1826878"/>
              <a:ext cx="29845" cy="27305"/>
            </a:xfrm>
            <a:custGeom>
              <a:avLst/>
              <a:gdLst/>
              <a:ahLst/>
              <a:cxnLst/>
              <a:rect l="l" t="t" r="r" b="b"/>
              <a:pathLst>
                <a:path w="29845" h="27305">
                  <a:moveTo>
                    <a:pt x="15099" y="12059"/>
                  </a:moveTo>
                  <a:lnTo>
                    <a:pt x="13799" y="27152"/>
                  </a:lnTo>
                  <a:lnTo>
                    <a:pt x="29424" y="0"/>
                  </a:lnTo>
                  <a:lnTo>
                    <a:pt x="0" y="10767"/>
                  </a:lnTo>
                  <a:lnTo>
                    <a:pt x="15099" y="12059"/>
                  </a:lnTo>
                  <a:close/>
                </a:path>
              </a:pathLst>
            </a:custGeom>
            <a:ln w="9524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811465" y="2467027"/>
              <a:ext cx="778510" cy="34290"/>
            </a:xfrm>
            <a:custGeom>
              <a:avLst/>
              <a:gdLst/>
              <a:ahLst/>
              <a:cxnLst/>
              <a:rect l="l" t="t" r="r" b="b"/>
              <a:pathLst>
                <a:path w="778510" h="34289">
                  <a:moveTo>
                    <a:pt x="0" y="33967"/>
                  </a:moveTo>
                  <a:lnTo>
                    <a:pt x="778373" y="0"/>
                  </a:lnTo>
                </a:path>
              </a:pathLst>
            </a:custGeom>
            <a:ln w="9524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578688" y="2456792"/>
              <a:ext cx="29845" cy="21590"/>
            </a:xfrm>
            <a:custGeom>
              <a:avLst/>
              <a:gdLst/>
              <a:ahLst/>
              <a:cxnLst/>
              <a:rect l="l" t="t" r="r" b="b"/>
              <a:pathLst>
                <a:path w="29845" h="21589">
                  <a:moveTo>
                    <a:pt x="924" y="21404"/>
                  </a:moveTo>
                  <a:lnTo>
                    <a:pt x="11149" y="10234"/>
                  </a:lnTo>
                  <a:lnTo>
                    <a:pt x="0" y="0"/>
                  </a:lnTo>
                  <a:lnTo>
                    <a:pt x="29849" y="9419"/>
                  </a:lnTo>
                  <a:lnTo>
                    <a:pt x="924" y="21404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78688" y="2456792"/>
              <a:ext cx="29845" cy="21590"/>
            </a:xfrm>
            <a:custGeom>
              <a:avLst/>
              <a:gdLst/>
              <a:ahLst/>
              <a:cxnLst/>
              <a:rect l="l" t="t" r="r" b="b"/>
              <a:pathLst>
                <a:path w="29845" h="21589">
                  <a:moveTo>
                    <a:pt x="11149" y="10234"/>
                  </a:moveTo>
                  <a:lnTo>
                    <a:pt x="924" y="21404"/>
                  </a:lnTo>
                  <a:lnTo>
                    <a:pt x="29849" y="9419"/>
                  </a:lnTo>
                  <a:lnTo>
                    <a:pt x="0" y="0"/>
                  </a:lnTo>
                  <a:lnTo>
                    <a:pt x="11149" y="10234"/>
                  </a:lnTo>
                  <a:close/>
                </a:path>
              </a:pathLst>
            </a:custGeom>
            <a:ln w="9524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811465" y="2500994"/>
              <a:ext cx="787400" cy="750570"/>
            </a:xfrm>
            <a:custGeom>
              <a:avLst/>
              <a:gdLst/>
              <a:ahLst/>
              <a:cxnLst/>
              <a:rect l="l" t="t" r="r" b="b"/>
              <a:pathLst>
                <a:path w="787400" h="750570">
                  <a:moveTo>
                    <a:pt x="0" y="0"/>
                  </a:moveTo>
                  <a:lnTo>
                    <a:pt x="787373" y="750348"/>
                  </a:lnTo>
                </a:path>
              </a:pathLst>
            </a:custGeom>
            <a:ln w="9524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583688" y="3236193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10" h="28575">
                  <a:moveTo>
                    <a:pt x="28699" y="28074"/>
                  </a:moveTo>
                  <a:lnTo>
                    <a:pt x="0" y="15524"/>
                  </a:lnTo>
                  <a:lnTo>
                    <a:pt x="15149" y="15149"/>
                  </a:lnTo>
                  <a:lnTo>
                    <a:pt x="14774" y="0"/>
                  </a:lnTo>
                  <a:lnTo>
                    <a:pt x="28699" y="28074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583688" y="3236193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10" h="28575">
                  <a:moveTo>
                    <a:pt x="15149" y="15149"/>
                  </a:moveTo>
                  <a:lnTo>
                    <a:pt x="0" y="15524"/>
                  </a:lnTo>
                  <a:lnTo>
                    <a:pt x="28699" y="28074"/>
                  </a:lnTo>
                  <a:lnTo>
                    <a:pt x="14774" y="0"/>
                  </a:lnTo>
                  <a:lnTo>
                    <a:pt x="15149" y="15149"/>
                  </a:lnTo>
                  <a:close/>
                </a:path>
              </a:pathLst>
            </a:custGeom>
            <a:ln w="9524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811465" y="2500994"/>
              <a:ext cx="797560" cy="1693545"/>
            </a:xfrm>
            <a:custGeom>
              <a:avLst/>
              <a:gdLst/>
              <a:ahLst/>
              <a:cxnLst/>
              <a:rect l="l" t="t" r="r" b="b"/>
              <a:pathLst>
                <a:path w="797560" h="1693545">
                  <a:moveTo>
                    <a:pt x="0" y="0"/>
                  </a:moveTo>
                  <a:lnTo>
                    <a:pt x="797098" y="1693121"/>
                  </a:lnTo>
                </a:path>
              </a:pathLst>
            </a:custGeom>
            <a:ln w="9524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594288" y="4179866"/>
              <a:ext cx="22860" cy="31750"/>
            </a:xfrm>
            <a:custGeom>
              <a:avLst/>
              <a:gdLst/>
              <a:ahLst/>
              <a:cxnLst/>
              <a:rect l="l" t="t" r="r" b="b"/>
              <a:pathLst>
                <a:path w="22860" h="31750">
                  <a:moveTo>
                    <a:pt x="22249" y="31174"/>
                  </a:moveTo>
                  <a:lnTo>
                    <a:pt x="0" y="9124"/>
                  </a:lnTo>
                  <a:lnTo>
                    <a:pt x="14274" y="14249"/>
                  </a:lnTo>
                  <a:lnTo>
                    <a:pt x="19399" y="0"/>
                  </a:lnTo>
                  <a:lnTo>
                    <a:pt x="22249" y="31174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94288" y="4179866"/>
              <a:ext cx="22860" cy="31750"/>
            </a:xfrm>
            <a:custGeom>
              <a:avLst/>
              <a:gdLst/>
              <a:ahLst/>
              <a:cxnLst/>
              <a:rect l="l" t="t" r="r" b="b"/>
              <a:pathLst>
                <a:path w="22860" h="31750">
                  <a:moveTo>
                    <a:pt x="14274" y="14249"/>
                  </a:moveTo>
                  <a:lnTo>
                    <a:pt x="0" y="9124"/>
                  </a:lnTo>
                  <a:lnTo>
                    <a:pt x="22249" y="31174"/>
                  </a:lnTo>
                  <a:lnTo>
                    <a:pt x="19399" y="0"/>
                  </a:lnTo>
                  <a:lnTo>
                    <a:pt x="14274" y="14249"/>
                  </a:lnTo>
                  <a:close/>
                </a:path>
              </a:pathLst>
            </a:custGeom>
            <a:ln w="9524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0" y="4963872"/>
            <a:ext cx="8002270" cy="179705"/>
            <a:chOff x="0" y="4963872"/>
            <a:chExt cx="8002270" cy="179705"/>
          </a:xfrm>
        </p:grpSpPr>
        <p:sp>
          <p:nvSpPr>
            <p:cNvPr id="48" name="object 48"/>
            <p:cNvSpPr/>
            <p:nvPr/>
          </p:nvSpPr>
          <p:spPr>
            <a:xfrm>
              <a:off x="0" y="4963872"/>
              <a:ext cx="8002196" cy="17961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4985640"/>
              <a:ext cx="7957433" cy="15784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0" y="4985639"/>
            <a:ext cx="7957820" cy="158115"/>
          </a:xfrm>
          <a:prstGeom prst="rect">
            <a:avLst/>
          </a:prstGeom>
          <a:ln w="9524">
            <a:solidFill>
              <a:srgbClr val="87BF44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199390">
              <a:lnSpc>
                <a:spcPct val="100000"/>
              </a:lnSpc>
              <a:spcBef>
                <a:spcPts val="45"/>
              </a:spcBef>
            </a:pPr>
            <a:r>
              <a:rPr sz="900" spc="-5" dirty="0">
                <a:solidFill>
                  <a:srgbClr val="3F6723"/>
                </a:solidFill>
                <a:latin typeface="RobotoRegular"/>
                <a:cs typeface="RobotoRegular"/>
              </a:rPr>
              <a:t>Sigit </a:t>
            </a:r>
            <a:r>
              <a:rPr sz="900" spc="-10" dirty="0">
                <a:solidFill>
                  <a:srgbClr val="3F6723"/>
                </a:solidFill>
                <a:latin typeface="RobotoRegular"/>
                <a:cs typeface="RobotoRegular"/>
              </a:rPr>
              <a:t>Riyanto, </a:t>
            </a:r>
            <a:r>
              <a:rPr sz="900" spc="-15" dirty="0">
                <a:solidFill>
                  <a:srgbClr val="3F6723"/>
                </a:solidFill>
                <a:latin typeface="RobotoRegular"/>
                <a:cs typeface="RobotoRegular"/>
              </a:rPr>
              <a:t>“KEDAULATAN </a:t>
            </a:r>
            <a:r>
              <a:rPr sz="900" spc="-5" dirty="0">
                <a:solidFill>
                  <a:srgbClr val="3F6723"/>
                </a:solidFill>
                <a:latin typeface="RobotoRegular"/>
                <a:cs typeface="RobotoRegular"/>
              </a:rPr>
              <a:t>NEGARADALAM KERANGKA HUKUM INTERNASIONAL </a:t>
            </a:r>
            <a:r>
              <a:rPr sz="900" spc="-10" dirty="0">
                <a:solidFill>
                  <a:srgbClr val="3F6723"/>
                </a:solidFill>
                <a:latin typeface="RobotoRegular"/>
                <a:cs typeface="RobotoRegular"/>
              </a:rPr>
              <a:t>KONTEMPORER”, </a:t>
            </a:r>
            <a:r>
              <a:rPr sz="900" i="1" spc="-20" dirty="0">
                <a:solidFill>
                  <a:srgbClr val="3F6723"/>
                </a:solidFill>
                <a:latin typeface="Roboto"/>
                <a:cs typeface="Roboto"/>
              </a:rPr>
              <a:t>Yustisia </a:t>
            </a:r>
            <a:r>
              <a:rPr sz="900" i="1" spc="-30" dirty="0">
                <a:solidFill>
                  <a:srgbClr val="3F6723"/>
                </a:solidFill>
                <a:latin typeface="Roboto"/>
                <a:cs typeface="Roboto"/>
              </a:rPr>
              <a:t>Vol.1 </a:t>
            </a:r>
            <a:r>
              <a:rPr sz="900" i="1" spc="-10" dirty="0">
                <a:solidFill>
                  <a:srgbClr val="3F6723"/>
                </a:solidFill>
                <a:latin typeface="Roboto"/>
                <a:cs typeface="Roboto"/>
              </a:rPr>
              <a:t>No. </a:t>
            </a:r>
            <a:r>
              <a:rPr sz="900" i="1" spc="-15" dirty="0">
                <a:solidFill>
                  <a:srgbClr val="3F6723"/>
                </a:solidFill>
                <a:latin typeface="Roboto"/>
                <a:cs typeface="Roboto"/>
              </a:rPr>
              <a:t>3 </a:t>
            </a:r>
            <a:r>
              <a:rPr sz="900" i="1" spc="-20" dirty="0">
                <a:solidFill>
                  <a:srgbClr val="3F6723"/>
                </a:solidFill>
                <a:latin typeface="Roboto"/>
                <a:cs typeface="Roboto"/>
              </a:rPr>
              <a:t>September </a:t>
            </a:r>
            <a:r>
              <a:rPr sz="900" i="1" spc="-155" dirty="0">
                <a:solidFill>
                  <a:srgbClr val="3F6723"/>
                </a:solidFill>
                <a:latin typeface="Roboto"/>
                <a:cs typeface="Roboto"/>
              </a:rPr>
              <a:t>- </a:t>
            </a:r>
            <a:r>
              <a:rPr sz="900" i="1" spc="-15" dirty="0">
                <a:solidFill>
                  <a:srgbClr val="3F6723"/>
                </a:solidFill>
                <a:latin typeface="Roboto"/>
                <a:cs typeface="Roboto"/>
              </a:rPr>
              <a:t>Desember</a:t>
            </a:r>
            <a:r>
              <a:rPr sz="900" i="1" spc="-5" dirty="0">
                <a:solidFill>
                  <a:srgbClr val="3F6723"/>
                </a:solidFill>
                <a:latin typeface="Roboto"/>
                <a:cs typeface="Roboto"/>
              </a:rPr>
              <a:t> </a:t>
            </a:r>
            <a:r>
              <a:rPr sz="900" i="1" spc="-20" dirty="0">
                <a:solidFill>
                  <a:srgbClr val="3F6723"/>
                </a:solidFill>
                <a:latin typeface="Roboto"/>
                <a:cs typeface="Roboto"/>
              </a:rPr>
              <a:t>2012</a:t>
            </a:r>
            <a:endParaRPr sz="9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5917" y="850073"/>
            <a:ext cx="6713286" cy="2803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7494" y="206827"/>
            <a:ext cx="3429000" cy="511809"/>
          </a:xfrm>
          <a:prstGeom prst="rect">
            <a:avLst/>
          </a:prstGeom>
          <a:solidFill>
            <a:srgbClr val="548A2F"/>
          </a:solidFill>
          <a:ln w="25399">
            <a:solidFill>
              <a:srgbClr val="3D6421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375"/>
              </a:spcBef>
            </a:pPr>
            <a:r>
              <a:rPr sz="2400" b="0" spc="-10" dirty="0">
                <a:solidFill>
                  <a:srgbClr val="FFFFFF"/>
                </a:solidFill>
                <a:latin typeface="Arial Black"/>
                <a:cs typeface="Arial Black"/>
              </a:rPr>
              <a:t>Hakikat</a:t>
            </a:r>
            <a:r>
              <a:rPr sz="2400" b="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b="0" spc="10" dirty="0">
                <a:solidFill>
                  <a:srgbClr val="FFFFFF"/>
                </a:solidFill>
                <a:latin typeface="Arial Black"/>
                <a:cs typeface="Arial Black"/>
              </a:rPr>
              <a:t>Negara</a:t>
            </a:r>
            <a:endParaRPr sz="22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4124" y="1075867"/>
            <a:ext cx="5392420" cy="1974214"/>
            <a:chOff x="194124" y="1075867"/>
            <a:chExt cx="5392420" cy="1974214"/>
          </a:xfrm>
        </p:grpSpPr>
        <p:sp>
          <p:nvSpPr>
            <p:cNvPr id="4" name="object 4"/>
            <p:cNvSpPr/>
            <p:nvPr/>
          </p:nvSpPr>
          <p:spPr>
            <a:xfrm>
              <a:off x="206824" y="1088567"/>
              <a:ext cx="5367020" cy="1948814"/>
            </a:xfrm>
            <a:custGeom>
              <a:avLst/>
              <a:gdLst/>
              <a:ahLst/>
              <a:cxnLst/>
              <a:rect l="l" t="t" r="r" b="b"/>
              <a:pathLst>
                <a:path w="5367020" h="1948814">
                  <a:moveTo>
                    <a:pt x="5366639" y="1948526"/>
                  </a:moveTo>
                  <a:lnTo>
                    <a:pt x="0" y="1948526"/>
                  </a:lnTo>
                  <a:lnTo>
                    <a:pt x="0" y="0"/>
                  </a:lnTo>
                  <a:lnTo>
                    <a:pt x="5366639" y="0"/>
                  </a:lnTo>
                  <a:lnTo>
                    <a:pt x="5366639" y="1948526"/>
                  </a:lnTo>
                  <a:close/>
                </a:path>
              </a:pathLst>
            </a:custGeom>
            <a:solidFill>
              <a:srgbClr val="548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6824" y="1088567"/>
              <a:ext cx="5367020" cy="1948814"/>
            </a:xfrm>
            <a:custGeom>
              <a:avLst/>
              <a:gdLst/>
              <a:ahLst/>
              <a:cxnLst/>
              <a:rect l="l" t="t" r="r" b="b"/>
              <a:pathLst>
                <a:path w="5367020" h="1948814">
                  <a:moveTo>
                    <a:pt x="0" y="0"/>
                  </a:moveTo>
                  <a:lnTo>
                    <a:pt x="5366639" y="0"/>
                  </a:lnTo>
                  <a:lnTo>
                    <a:pt x="5366639" y="1948526"/>
                  </a:lnTo>
                  <a:lnTo>
                    <a:pt x="0" y="1948526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3D64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94149" y="1399394"/>
            <a:ext cx="5092065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RobotoRegular"/>
                <a:cs typeface="RobotoRegular"/>
              </a:rPr>
              <a:t>Secara </a:t>
            </a:r>
            <a:r>
              <a:rPr sz="1200" spc="-5" dirty="0">
                <a:solidFill>
                  <a:srgbClr val="FFFFFF"/>
                </a:solidFill>
                <a:latin typeface="RobotoRegular"/>
                <a:cs typeface="RobotoRegular"/>
              </a:rPr>
              <a:t>hakikat </a:t>
            </a:r>
            <a:r>
              <a:rPr sz="1200" spc="-10" dirty="0">
                <a:solidFill>
                  <a:srgbClr val="FFFFFF"/>
                </a:solidFill>
                <a:latin typeface="RobotoRegular"/>
                <a:cs typeface="RobotoRegular"/>
              </a:rPr>
              <a:t>Negara </a:t>
            </a:r>
            <a:r>
              <a:rPr sz="1200" spc="-5" dirty="0">
                <a:solidFill>
                  <a:srgbClr val="FFFFFF"/>
                </a:solidFill>
                <a:latin typeface="RobotoRegular"/>
                <a:cs typeface="RobotoRegular"/>
              </a:rPr>
              <a:t>adalah </a:t>
            </a:r>
            <a:r>
              <a:rPr sz="1200" spc="-10" dirty="0">
                <a:solidFill>
                  <a:srgbClr val="FFFFFF"/>
                </a:solidFill>
                <a:latin typeface="RobotoRegular"/>
                <a:cs typeface="RobotoRegular"/>
              </a:rPr>
              <a:t>kesatuan </a:t>
            </a:r>
            <a:r>
              <a:rPr sz="1200" spc="-5" dirty="0">
                <a:solidFill>
                  <a:srgbClr val="FFFFFF"/>
                </a:solidFill>
                <a:latin typeface="RobotoRegular"/>
                <a:cs typeface="RobotoRegular"/>
              </a:rPr>
              <a:t>sosial yang dibentuk oleh </a:t>
            </a:r>
            <a:r>
              <a:rPr sz="1200" spc="-10" dirty="0">
                <a:solidFill>
                  <a:srgbClr val="FFFFFF"/>
                </a:solidFill>
                <a:latin typeface="RobotoRegular"/>
                <a:cs typeface="RobotoRegular"/>
              </a:rPr>
              <a:t>interaksi  </a:t>
            </a:r>
            <a:r>
              <a:rPr sz="1200" spc="-5" dirty="0">
                <a:solidFill>
                  <a:srgbClr val="FFFFFF"/>
                </a:solidFill>
                <a:latin typeface="RobotoRegular"/>
                <a:cs typeface="RobotoRegular"/>
              </a:rPr>
              <a:t>dimana manusia itu </a:t>
            </a:r>
            <a:r>
              <a:rPr sz="1200" spc="-10" dirty="0">
                <a:solidFill>
                  <a:srgbClr val="FFFFFF"/>
                </a:solidFill>
                <a:latin typeface="RobotoRegular"/>
                <a:cs typeface="RobotoRegular"/>
              </a:rPr>
              <a:t>berada. Interaksi </a:t>
            </a:r>
            <a:r>
              <a:rPr sz="1200" spc="-5" dirty="0">
                <a:solidFill>
                  <a:srgbClr val="FFFFFF"/>
                </a:solidFill>
                <a:latin typeface="RobotoRegular"/>
                <a:cs typeface="RobotoRegular"/>
              </a:rPr>
              <a:t>yang dianggap terjadi </a:t>
            </a:r>
            <a:r>
              <a:rPr sz="1200" spc="-10" dirty="0">
                <a:solidFill>
                  <a:srgbClr val="FFFFFF"/>
                </a:solidFill>
                <a:latin typeface="RobotoRegular"/>
                <a:cs typeface="RobotoRegular"/>
              </a:rPr>
              <a:t>diantara  </a:t>
            </a:r>
            <a:r>
              <a:rPr sz="1200" spc="-5" dirty="0">
                <a:solidFill>
                  <a:srgbClr val="FFFFFF"/>
                </a:solidFill>
                <a:latin typeface="RobotoRegular"/>
                <a:cs typeface="RobotoRegular"/>
              </a:rPr>
              <a:t>individu-individu yang </a:t>
            </a:r>
            <a:r>
              <a:rPr sz="1200" spc="-10" dirty="0">
                <a:solidFill>
                  <a:srgbClr val="FFFFFF"/>
                </a:solidFill>
                <a:latin typeface="RobotoRegular"/>
                <a:cs typeface="RobotoRegular"/>
              </a:rPr>
              <a:t>berasal </a:t>
            </a:r>
            <a:r>
              <a:rPr sz="1200" spc="-5" dirty="0">
                <a:solidFill>
                  <a:srgbClr val="FFFFFF"/>
                </a:solidFill>
                <a:latin typeface="RobotoRegular"/>
                <a:cs typeface="RobotoRegular"/>
              </a:rPr>
              <a:t>sari satu </a:t>
            </a:r>
            <a:r>
              <a:rPr sz="1200" spc="-10" dirty="0">
                <a:solidFill>
                  <a:srgbClr val="FFFFFF"/>
                </a:solidFill>
                <a:latin typeface="RobotoRegular"/>
                <a:cs typeface="RobotoRegular"/>
              </a:rPr>
              <a:t>Negara </a:t>
            </a:r>
            <a:r>
              <a:rPr sz="1200" spc="-5" dirty="0">
                <a:solidFill>
                  <a:srgbClr val="FFFFFF"/>
                </a:solidFill>
                <a:latin typeface="RobotoRegular"/>
                <a:cs typeface="RobotoRegular"/>
              </a:rPr>
              <a:t>telah dinyatakan sebagai  suatu unsur sosiologis yang terlepas dari hukum, yang membentuk  </a:t>
            </a:r>
            <a:r>
              <a:rPr sz="1200" spc="-10" dirty="0">
                <a:solidFill>
                  <a:srgbClr val="FFFFFF"/>
                </a:solidFill>
                <a:latin typeface="RobotoRegular"/>
                <a:cs typeface="RobotoRegular"/>
              </a:rPr>
              <a:t>kesatuan </a:t>
            </a:r>
            <a:r>
              <a:rPr sz="1200" spc="-5" dirty="0">
                <a:solidFill>
                  <a:srgbClr val="FFFFFF"/>
                </a:solidFill>
                <a:latin typeface="RobotoRegular"/>
                <a:cs typeface="RobotoRegular"/>
              </a:rPr>
              <a:t>individu dari satu </a:t>
            </a:r>
            <a:r>
              <a:rPr sz="1200" spc="-10" dirty="0">
                <a:solidFill>
                  <a:srgbClr val="FFFFFF"/>
                </a:solidFill>
                <a:latin typeface="RobotoRegular"/>
                <a:cs typeface="RobotoRegular"/>
              </a:rPr>
              <a:t>Negara, </a:t>
            </a:r>
            <a:r>
              <a:rPr sz="1200" spc="-5" dirty="0">
                <a:solidFill>
                  <a:srgbClr val="FFFFFF"/>
                </a:solidFill>
                <a:latin typeface="RobotoRegular"/>
                <a:cs typeface="RobotoRegular"/>
              </a:rPr>
              <a:t>dan oleh sebab itu membentuk </a:t>
            </a:r>
            <a:r>
              <a:rPr sz="1200" spc="-10" dirty="0">
                <a:solidFill>
                  <a:srgbClr val="FFFFFF"/>
                </a:solidFill>
                <a:latin typeface="RobotoRegular"/>
                <a:cs typeface="RobotoRegular"/>
              </a:rPr>
              <a:t>Negara  </a:t>
            </a:r>
            <a:r>
              <a:rPr sz="1200" spc="-5" dirty="0">
                <a:solidFill>
                  <a:srgbClr val="FFFFFF"/>
                </a:solidFill>
                <a:latin typeface="RobotoRegular"/>
                <a:cs typeface="RobotoRegular"/>
              </a:rPr>
              <a:t>sebagai satu </a:t>
            </a:r>
            <a:r>
              <a:rPr sz="1200" spc="-10" dirty="0">
                <a:solidFill>
                  <a:srgbClr val="FFFFFF"/>
                </a:solidFill>
                <a:latin typeface="RobotoRegular"/>
                <a:cs typeface="RobotoRegular"/>
              </a:rPr>
              <a:t>realitas </a:t>
            </a:r>
            <a:r>
              <a:rPr sz="1200" spc="-5" dirty="0">
                <a:solidFill>
                  <a:srgbClr val="FFFFFF"/>
                </a:solidFill>
                <a:latin typeface="RobotoRegular"/>
                <a:cs typeface="RobotoRegular"/>
              </a:rPr>
              <a:t>sosial.</a:t>
            </a:r>
            <a:endParaRPr sz="1200">
              <a:latin typeface="RobotoRegular"/>
              <a:cs typeface="RobotoRegular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95168" y="3046168"/>
            <a:ext cx="5599430" cy="1576705"/>
            <a:chOff x="3095168" y="3046168"/>
            <a:chExt cx="5599430" cy="1576705"/>
          </a:xfrm>
        </p:grpSpPr>
        <p:sp>
          <p:nvSpPr>
            <p:cNvPr id="8" name="object 8"/>
            <p:cNvSpPr/>
            <p:nvPr/>
          </p:nvSpPr>
          <p:spPr>
            <a:xfrm>
              <a:off x="3107868" y="3058868"/>
              <a:ext cx="5574030" cy="1551305"/>
            </a:xfrm>
            <a:custGeom>
              <a:avLst/>
              <a:gdLst/>
              <a:ahLst/>
              <a:cxnLst/>
              <a:rect l="l" t="t" r="r" b="b"/>
              <a:pathLst>
                <a:path w="5574030" h="1551304">
                  <a:moveTo>
                    <a:pt x="5573488" y="1551221"/>
                  </a:moveTo>
                  <a:lnTo>
                    <a:pt x="0" y="1551221"/>
                  </a:lnTo>
                  <a:lnTo>
                    <a:pt x="0" y="0"/>
                  </a:lnTo>
                  <a:lnTo>
                    <a:pt x="5573488" y="0"/>
                  </a:lnTo>
                  <a:lnTo>
                    <a:pt x="5573488" y="1551221"/>
                  </a:lnTo>
                  <a:close/>
                </a:path>
              </a:pathLst>
            </a:custGeom>
            <a:solidFill>
              <a:srgbClr val="548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07868" y="3058868"/>
              <a:ext cx="5574030" cy="1551305"/>
            </a:xfrm>
            <a:custGeom>
              <a:avLst/>
              <a:gdLst/>
              <a:ahLst/>
              <a:cxnLst/>
              <a:rect l="l" t="t" r="r" b="b"/>
              <a:pathLst>
                <a:path w="5574030" h="1551304">
                  <a:moveTo>
                    <a:pt x="0" y="0"/>
                  </a:moveTo>
                  <a:lnTo>
                    <a:pt x="5573488" y="0"/>
                  </a:lnTo>
                  <a:lnTo>
                    <a:pt x="5573488" y="1551221"/>
                  </a:lnTo>
                  <a:lnTo>
                    <a:pt x="0" y="155122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3D64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295192" y="3276194"/>
            <a:ext cx="5298440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RobotoRegular"/>
                <a:cs typeface="RobotoRegular"/>
              </a:rPr>
              <a:t>Fungsi Negara </a:t>
            </a:r>
            <a:r>
              <a:rPr sz="1200" spc="-5" dirty="0">
                <a:solidFill>
                  <a:srgbClr val="FFFFFF"/>
                </a:solidFill>
                <a:latin typeface="RobotoRegular"/>
                <a:cs typeface="RobotoRegular"/>
              </a:rPr>
              <a:t>hakikatnya adalah untuk membangun </a:t>
            </a:r>
            <a:r>
              <a:rPr sz="1200" spc="-10" dirty="0">
                <a:solidFill>
                  <a:srgbClr val="FFFFFF"/>
                </a:solidFill>
                <a:latin typeface="RobotoRegular"/>
                <a:cs typeface="RobotoRegular"/>
              </a:rPr>
              <a:t>kehidupan masyarakat  </a:t>
            </a:r>
            <a:r>
              <a:rPr sz="1200" spc="-5" dirty="0">
                <a:solidFill>
                  <a:srgbClr val="FFFFFF"/>
                </a:solidFill>
                <a:latin typeface="RobotoRegular"/>
                <a:cs typeface="RobotoRegular"/>
              </a:rPr>
              <a:t>yang </a:t>
            </a:r>
            <a:r>
              <a:rPr sz="1200" dirty="0">
                <a:solidFill>
                  <a:srgbClr val="FFFFFF"/>
                </a:solidFill>
                <a:latin typeface="RobotoRegular"/>
                <a:cs typeface="RobotoRegular"/>
              </a:rPr>
              <a:t>bertumpu </a:t>
            </a:r>
            <a:r>
              <a:rPr sz="1200" spc="-5" dirty="0">
                <a:solidFill>
                  <a:srgbClr val="FFFFFF"/>
                </a:solidFill>
                <a:latin typeface="RobotoRegular"/>
                <a:cs typeface="RobotoRegular"/>
              </a:rPr>
              <a:t>pada nilai-nilai </a:t>
            </a:r>
            <a:r>
              <a:rPr sz="1200" spc="-10" dirty="0">
                <a:solidFill>
                  <a:srgbClr val="FFFFFF"/>
                </a:solidFill>
                <a:latin typeface="RobotoRegular"/>
                <a:cs typeface="RobotoRegular"/>
              </a:rPr>
              <a:t>kemanusian </a:t>
            </a:r>
            <a:r>
              <a:rPr sz="1200" spc="-5" dirty="0">
                <a:solidFill>
                  <a:srgbClr val="FFFFFF"/>
                </a:solidFill>
                <a:latin typeface="RobotoRegular"/>
                <a:cs typeface="RobotoRegular"/>
              </a:rPr>
              <a:t>yang adil dan </a:t>
            </a:r>
            <a:r>
              <a:rPr sz="1200" spc="-10" dirty="0">
                <a:solidFill>
                  <a:srgbClr val="FFFFFF"/>
                </a:solidFill>
                <a:latin typeface="RobotoRegular"/>
                <a:cs typeface="RobotoRegular"/>
              </a:rPr>
              <a:t>beradab </a:t>
            </a:r>
            <a:r>
              <a:rPr sz="1200" spc="-5" dirty="0">
                <a:solidFill>
                  <a:srgbClr val="FFFFFF"/>
                </a:solidFill>
                <a:latin typeface="RobotoRegular"/>
                <a:cs typeface="RobotoRegular"/>
              </a:rPr>
              <a:t>untuk  mewujudkan prinsip </a:t>
            </a:r>
            <a:r>
              <a:rPr sz="1200" spc="-10" dirty="0">
                <a:solidFill>
                  <a:srgbClr val="FFFFFF"/>
                </a:solidFill>
                <a:latin typeface="RobotoRegular"/>
                <a:cs typeface="RobotoRegular"/>
              </a:rPr>
              <a:t>keadilan </a:t>
            </a:r>
            <a:r>
              <a:rPr sz="1200" spc="-5" dirty="0">
                <a:solidFill>
                  <a:srgbClr val="FFFFFF"/>
                </a:solidFill>
                <a:latin typeface="RobotoRegular"/>
                <a:cs typeface="RobotoRegular"/>
              </a:rPr>
              <a:t>sosial bagi seluruh </a:t>
            </a:r>
            <a:r>
              <a:rPr sz="1200" spc="-10" dirty="0">
                <a:solidFill>
                  <a:srgbClr val="FFFFFF"/>
                </a:solidFill>
                <a:latin typeface="RobotoRegular"/>
                <a:cs typeface="RobotoRegular"/>
              </a:rPr>
              <a:t>rakyat </a:t>
            </a:r>
            <a:r>
              <a:rPr sz="1200" spc="-5" dirty="0">
                <a:solidFill>
                  <a:srgbClr val="FFFFFF"/>
                </a:solidFill>
                <a:latin typeface="RobotoRegular"/>
                <a:cs typeface="RobotoRegular"/>
              </a:rPr>
              <a:t>Indonesia. Oleh  </a:t>
            </a:r>
            <a:r>
              <a:rPr sz="1200" spc="-10" dirty="0">
                <a:solidFill>
                  <a:srgbClr val="FFFFFF"/>
                </a:solidFill>
                <a:latin typeface="RobotoRegular"/>
                <a:cs typeface="RobotoRegular"/>
              </a:rPr>
              <a:t>karena </a:t>
            </a:r>
            <a:r>
              <a:rPr sz="1200" spc="-5" dirty="0">
                <a:solidFill>
                  <a:srgbClr val="FFFFFF"/>
                </a:solidFill>
                <a:latin typeface="RobotoRegular"/>
                <a:cs typeface="RobotoRegular"/>
              </a:rPr>
              <a:t>itu hakikat dan fungsi </a:t>
            </a:r>
            <a:r>
              <a:rPr sz="1200" spc="-10" dirty="0">
                <a:solidFill>
                  <a:srgbClr val="FFFFFF"/>
                </a:solidFill>
                <a:latin typeface="RobotoRegular"/>
                <a:cs typeface="RobotoRegular"/>
              </a:rPr>
              <a:t>Negara </a:t>
            </a:r>
            <a:r>
              <a:rPr sz="1200" spc="-5" dirty="0">
                <a:solidFill>
                  <a:srgbClr val="FFFFFF"/>
                </a:solidFill>
                <a:latin typeface="RobotoRegular"/>
                <a:cs typeface="RobotoRegular"/>
              </a:rPr>
              <a:t>harus dituangkan dalam konstitusi  </a:t>
            </a:r>
            <a:r>
              <a:rPr sz="1200" spc="-10" dirty="0">
                <a:solidFill>
                  <a:srgbClr val="FFFFFF"/>
                </a:solidFill>
                <a:latin typeface="RobotoRegular"/>
                <a:cs typeface="RobotoRegular"/>
              </a:rPr>
              <a:t>Negara.</a:t>
            </a:r>
            <a:endParaRPr sz="1200">
              <a:latin typeface="RobotoRegular"/>
              <a:cs typeface="RobotoRegular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14991" y="979713"/>
            <a:ext cx="8494395" cy="3903979"/>
            <a:chOff x="214991" y="979713"/>
            <a:chExt cx="8494395" cy="3903979"/>
          </a:xfrm>
        </p:grpSpPr>
        <p:sp>
          <p:nvSpPr>
            <p:cNvPr id="12" name="object 12"/>
            <p:cNvSpPr/>
            <p:nvPr/>
          </p:nvSpPr>
          <p:spPr>
            <a:xfrm>
              <a:off x="214991" y="3058881"/>
              <a:ext cx="2773127" cy="18242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84088" y="979713"/>
              <a:ext cx="2925019" cy="20573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592" y="533398"/>
            <a:ext cx="4463415" cy="1028700"/>
          </a:xfrm>
          <a:prstGeom prst="rect">
            <a:avLst/>
          </a:prstGeom>
          <a:solidFill>
            <a:srgbClr val="548A2F"/>
          </a:solidFill>
          <a:ln w="25399">
            <a:solidFill>
              <a:srgbClr val="3D6421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199390" marR="90170" algn="just">
              <a:lnSpc>
                <a:spcPct val="114999"/>
              </a:lnSpc>
              <a:spcBef>
                <a:spcPts val="5"/>
              </a:spcBef>
            </a:pPr>
            <a:r>
              <a:rPr spc="-5" dirty="0">
                <a:solidFill>
                  <a:srgbClr val="FFFFFF"/>
                </a:solidFill>
              </a:rPr>
              <a:t>C. </a:t>
            </a:r>
            <a:r>
              <a:rPr spc="-95" dirty="0">
                <a:solidFill>
                  <a:srgbClr val="FFFFFF"/>
                </a:solidFill>
              </a:rPr>
              <a:t>F. </a:t>
            </a:r>
            <a:r>
              <a:rPr spc="-10" dirty="0">
                <a:solidFill>
                  <a:srgbClr val="FFFFFF"/>
                </a:solidFill>
              </a:rPr>
              <a:t>Strong </a:t>
            </a:r>
            <a:r>
              <a:rPr spc="-5" dirty="0">
                <a:solidFill>
                  <a:srgbClr val="FFFFFF"/>
                </a:solidFill>
              </a:rPr>
              <a:t>dalam </a:t>
            </a:r>
            <a:r>
              <a:rPr spc="-10" dirty="0">
                <a:solidFill>
                  <a:srgbClr val="FFFFFF"/>
                </a:solidFill>
              </a:rPr>
              <a:t>bukunya yang </a:t>
            </a:r>
            <a:r>
              <a:rPr spc="-5" dirty="0">
                <a:solidFill>
                  <a:srgbClr val="FFFFFF"/>
                </a:solidFill>
              </a:rPr>
              <a:t>berjudul Modern  Political Constitutions: </a:t>
            </a:r>
            <a:r>
              <a:rPr spc="-20" dirty="0">
                <a:solidFill>
                  <a:srgbClr val="FFFFFF"/>
                </a:solidFill>
              </a:rPr>
              <a:t>An </a:t>
            </a:r>
            <a:r>
              <a:rPr spc="-5" dirty="0">
                <a:solidFill>
                  <a:srgbClr val="FFFFFF"/>
                </a:solidFill>
              </a:rPr>
              <a:t>Intrudiction </a:t>
            </a:r>
            <a:r>
              <a:rPr spc="-15" dirty="0">
                <a:solidFill>
                  <a:srgbClr val="FFFFFF"/>
                </a:solidFill>
              </a:rPr>
              <a:t>to </a:t>
            </a:r>
            <a:r>
              <a:rPr spc="-5" dirty="0">
                <a:solidFill>
                  <a:srgbClr val="FFFFFF"/>
                </a:solidFill>
              </a:rPr>
              <a:t>the  </a:t>
            </a:r>
            <a:r>
              <a:rPr spc="-10" dirty="0">
                <a:solidFill>
                  <a:srgbClr val="FFFFFF"/>
                </a:solidFill>
              </a:rPr>
              <a:t>Comparative </a:t>
            </a:r>
            <a:r>
              <a:rPr spc="-5" dirty="0">
                <a:solidFill>
                  <a:srgbClr val="FFFFFF"/>
                </a:solidFill>
              </a:rPr>
              <a:t>Study of Their History and Exisiting  </a:t>
            </a:r>
            <a:r>
              <a:rPr spc="-10" dirty="0">
                <a:solidFill>
                  <a:srgbClr val="FFFFFF"/>
                </a:solidFill>
              </a:rPr>
              <a:t>Form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17696" y="1593121"/>
            <a:ext cx="7319009" cy="2815590"/>
            <a:chOff x="1717696" y="1593121"/>
            <a:chExt cx="7319009" cy="2815590"/>
          </a:xfrm>
        </p:grpSpPr>
        <p:sp>
          <p:nvSpPr>
            <p:cNvPr id="4" name="object 4"/>
            <p:cNvSpPr/>
            <p:nvPr/>
          </p:nvSpPr>
          <p:spPr>
            <a:xfrm>
              <a:off x="1717696" y="1593121"/>
              <a:ext cx="7318635" cy="28150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9243" y="1937653"/>
              <a:ext cx="5682338" cy="24057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62458" y="1617881"/>
              <a:ext cx="1508760" cy="1071880"/>
            </a:xfrm>
            <a:custGeom>
              <a:avLst/>
              <a:gdLst/>
              <a:ahLst/>
              <a:cxnLst/>
              <a:rect l="l" t="t" r="r" b="b"/>
              <a:pathLst>
                <a:path w="1508760" h="1071880">
                  <a:moveTo>
                    <a:pt x="1508709" y="1071562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528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309243" y="1937653"/>
            <a:ext cx="5682615" cy="2406015"/>
          </a:xfrm>
          <a:prstGeom prst="rect">
            <a:avLst/>
          </a:prstGeom>
          <a:ln w="9524">
            <a:solidFill>
              <a:srgbClr val="52892A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200025" marR="77470" algn="just">
              <a:lnSpc>
                <a:spcPct val="100000"/>
              </a:lnSpc>
              <a:spcBef>
                <a:spcPts val="175"/>
              </a:spcBef>
            </a:pP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Hakikat 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suatu 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Negara, 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yang membuatnya 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berbeda dengan 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semua  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bentuk perkumpulan 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yang 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lain adalah 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kepatuhan-kepatuhan  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anggotanya terhadap hukum, Negara 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sebagai suatu masyarakat  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teretorial d</a:t>
            </a:r>
            <a:r>
              <a:rPr sz="1400" u="heavy" spc="-5" dirty="0">
                <a:solidFill>
                  <a:srgbClr val="2A4417"/>
                </a:solidFill>
                <a:uFill>
                  <a:solidFill>
                    <a:srgbClr val="029AE4"/>
                  </a:solidFill>
                </a:uFill>
                <a:latin typeface="Arial"/>
                <a:cs typeface="Arial"/>
              </a:rPr>
              <a:t>ibagi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menjadi yang memerintah 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dan 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yang</a:t>
            </a:r>
            <a:r>
              <a:rPr sz="1400" spc="-60" dirty="0">
                <a:solidFill>
                  <a:srgbClr val="2A441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diperintah.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200025" marR="76835" algn="just">
              <a:lnSpc>
                <a:spcPct val="100000"/>
              </a:lnSpc>
            </a:pP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Negara dalam upaya 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mengungkapan 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akan 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karaktersitik 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Negara  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modern, 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dimana 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kehidupan 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Negara 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yang 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lebih 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komplek 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dan  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kepatuhan 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hukum 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masyarakat sangat kuat, 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bila dibandingkan  dengan anggota perkumpulan 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selain 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Negara, 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sehingga  menimbulkan keselaran 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hubungan antara 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yang memerintah </a:t>
            </a:r>
            <a:r>
              <a:rPr sz="1400" spc="-5" dirty="0">
                <a:solidFill>
                  <a:srgbClr val="2A4417"/>
                </a:solidFill>
                <a:latin typeface="Arial"/>
                <a:cs typeface="Arial"/>
              </a:rPr>
              <a:t>dan  diperintah berjalan begitu</a:t>
            </a:r>
            <a:r>
              <a:rPr sz="1400" spc="-10" dirty="0">
                <a:solidFill>
                  <a:srgbClr val="2A441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4417"/>
                </a:solidFill>
                <a:latin typeface="Arial"/>
                <a:cs typeface="Arial"/>
              </a:rPr>
              <a:t>sinergis.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591" y="2159720"/>
            <a:ext cx="2144488" cy="2862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6566" y="1844451"/>
            <a:ext cx="3626485" cy="1092835"/>
            <a:chOff x="4096566" y="1844451"/>
            <a:chExt cx="3626485" cy="1092835"/>
          </a:xfrm>
        </p:grpSpPr>
        <p:sp>
          <p:nvSpPr>
            <p:cNvPr id="3" name="object 3"/>
            <p:cNvSpPr/>
            <p:nvPr/>
          </p:nvSpPr>
          <p:spPr>
            <a:xfrm>
              <a:off x="4096566" y="1844451"/>
              <a:ext cx="3626067" cy="10923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36566" y="1861446"/>
              <a:ext cx="3546067" cy="10123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136566" y="1861446"/>
            <a:ext cx="3546475" cy="1012825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910590">
              <a:lnSpc>
                <a:spcPct val="100000"/>
              </a:lnSpc>
              <a:spcBef>
                <a:spcPts val="1440"/>
              </a:spcBef>
            </a:pPr>
            <a:r>
              <a:rPr sz="2400" b="1" spc="-35" dirty="0">
                <a:solidFill>
                  <a:srgbClr val="2A4417"/>
                </a:solidFill>
                <a:latin typeface="Arial"/>
                <a:cs typeface="Arial"/>
              </a:rPr>
              <a:t>Batas-Batas</a:t>
            </a:r>
            <a:endParaRPr sz="2400">
              <a:latin typeface="Arial"/>
              <a:cs typeface="Arial"/>
            </a:endParaRPr>
          </a:p>
          <a:p>
            <a:pPr marL="222885">
              <a:lnSpc>
                <a:spcPct val="100000"/>
              </a:lnSpc>
              <a:tabLst>
                <a:tab pos="588645" algn="l"/>
              </a:tabLst>
            </a:pPr>
            <a:r>
              <a:rPr sz="2400" u="heavy" dirty="0">
                <a:solidFill>
                  <a:srgbClr val="2A4417"/>
                </a:solidFill>
                <a:uFill>
                  <a:solidFill>
                    <a:srgbClr val="029AE4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400" b="1" u="heavy" spc="95" dirty="0">
                <a:solidFill>
                  <a:srgbClr val="2A4417"/>
                </a:solidFill>
                <a:uFill>
                  <a:solidFill>
                    <a:srgbClr val="029AE4"/>
                  </a:solidFill>
                </a:uFill>
                <a:latin typeface="Arial"/>
                <a:cs typeface="Arial"/>
              </a:rPr>
              <a:t>W</a:t>
            </a:r>
            <a:r>
              <a:rPr sz="2400" b="1" spc="95" dirty="0">
                <a:solidFill>
                  <a:srgbClr val="2A4417"/>
                </a:solidFill>
                <a:latin typeface="Arial"/>
                <a:cs typeface="Arial"/>
              </a:rPr>
              <a:t>ilayah</a:t>
            </a:r>
            <a:r>
              <a:rPr sz="2400" b="1" spc="-95" dirty="0">
                <a:solidFill>
                  <a:srgbClr val="2A4417"/>
                </a:solidFill>
                <a:latin typeface="Arial"/>
                <a:cs typeface="Arial"/>
              </a:rPr>
              <a:t> </a:t>
            </a:r>
            <a:r>
              <a:rPr sz="2400" b="1" spc="15" dirty="0">
                <a:solidFill>
                  <a:srgbClr val="2A4417"/>
                </a:solidFill>
                <a:latin typeface="Arial"/>
                <a:cs typeface="Arial"/>
              </a:rPr>
              <a:t>Negara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36566" y="157840"/>
            <a:ext cx="4692015" cy="1132205"/>
          </a:xfrm>
          <a:prstGeom prst="rect">
            <a:avLst/>
          </a:prstGeom>
          <a:solidFill>
            <a:srgbClr val="548A2F"/>
          </a:solidFill>
          <a:ln w="25399">
            <a:solidFill>
              <a:srgbClr val="3D6421"/>
            </a:solidFill>
          </a:ln>
        </p:spPr>
        <p:txBody>
          <a:bodyPr vert="horz" wrap="square" lIns="0" tIns="174625" rIns="0" bIns="0" rtlCol="0">
            <a:spAutoFit/>
          </a:bodyPr>
          <a:lstStyle/>
          <a:p>
            <a:pPr marL="199390" marR="86995" algn="just">
              <a:lnSpc>
                <a:spcPct val="114999"/>
              </a:lnSpc>
              <a:spcBef>
                <a:spcPts val="1375"/>
              </a:spcBef>
            </a:pPr>
            <a:r>
              <a:rPr spc="-5" dirty="0">
                <a:solidFill>
                  <a:srgbClr val="FFFFFF"/>
                </a:solidFill>
              </a:rPr>
              <a:t>Batas </a:t>
            </a:r>
            <a:r>
              <a:rPr spc="-10" dirty="0">
                <a:solidFill>
                  <a:srgbClr val="FFFFFF"/>
                </a:solidFill>
              </a:rPr>
              <a:t>Wilayah Negara </a:t>
            </a:r>
            <a:r>
              <a:rPr spc="-5" dirty="0">
                <a:solidFill>
                  <a:srgbClr val="FFFFFF"/>
                </a:solidFill>
              </a:rPr>
              <a:t>adalah garis batas </a:t>
            </a:r>
            <a:r>
              <a:rPr spc="-10" dirty="0">
                <a:solidFill>
                  <a:srgbClr val="FFFFFF"/>
                </a:solidFill>
              </a:rPr>
              <a:t>yang  </a:t>
            </a:r>
            <a:r>
              <a:rPr spc="-5" dirty="0">
                <a:solidFill>
                  <a:srgbClr val="FFFFFF"/>
                </a:solidFill>
              </a:rPr>
              <a:t>merupakan pemisah </a:t>
            </a:r>
            <a:r>
              <a:rPr spc="-10" dirty="0">
                <a:solidFill>
                  <a:srgbClr val="FFFFFF"/>
                </a:solidFill>
              </a:rPr>
              <a:t>kedaulatan </a:t>
            </a:r>
            <a:r>
              <a:rPr spc="-5" dirty="0">
                <a:solidFill>
                  <a:srgbClr val="FFFFFF"/>
                </a:solidFill>
              </a:rPr>
              <a:t>suatu </a:t>
            </a:r>
            <a:r>
              <a:rPr spc="-10" dirty="0">
                <a:solidFill>
                  <a:srgbClr val="FFFFFF"/>
                </a:solidFill>
              </a:rPr>
              <a:t>negara yang  </a:t>
            </a:r>
            <a:r>
              <a:rPr spc="-5" dirty="0">
                <a:solidFill>
                  <a:srgbClr val="FFFFFF"/>
                </a:solidFill>
              </a:rPr>
              <a:t>didasarkan atas hukum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internasional.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36566" y="3532542"/>
            <a:ext cx="4692015" cy="1551305"/>
          </a:xfrm>
          <a:prstGeom prst="rect">
            <a:avLst/>
          </a:prstGeom>
          <a:solidFill>
            <a:srgbClr val="548A2F"/>
          </a:solidFill>
          <a:ln w="25399">
            <a:solidFill>
              <a:srgbClr val="3D6421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199390" marR="89535" algn="just">
              <a:lnSpc>
                <a:spcPct val="114999"/>
              </a:lnSpc>
              <a:spcBef>
                <a:spcPts val="980"/>
              </a:spcBef>
            </a:pP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Secara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fungsional batas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antara negara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akan membagi kawasan  yang bersambungan,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berdampingan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atau berhadapan dengan 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kedaulatan,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hukum, atau yurisdiksi yang berbeda. Batas-batas 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wilayah negara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sangat diperlukan untuk melaksanakan hak dan 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kewajiban negara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baik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berdasarkan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hukum nasional maupun  hukum internasional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FFFFFF"/>
                </a:solidFill>
                <a:latin typeface="Roboto"/>
                <a:cs typeface="Roboto"/>
              </a:rPr>
              <a:t>.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393397"/>
            <a:ext cx="4005941" cy="21391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9591" y="2817469"/>
            <a:ext cx="424815" cy="0"/>
          </a:xfrm>
          <a:custGeom>
            <a:avLst/>
            <a:gdLst/>
            <a:ahLst/>
            <a:cxnLst/>
            <a:rect l="l" t="t" r="r" b="b"/>
            <a:pathLst>
              <a:path w="424814">
                <a:moveTo>
                  <a:pt x="0" y="0"/>
                </a:moveTo>
                <a:lnTo>
                  <a:pt x="424799" y="0"/>
                </a:lnTo>
              </a:path>
            </a:pathLst>
          </a:custGeom>
          <a:ln w="38099">
            <a:solidFill>
              <a:srgbClr val="02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31186" y="105864"/>
            <a:ext cx="5998845" cy="634365"/>
            <a:chOff x="131186" y="105864"/>
            <a:chExt cx="5998845" cy="634365"/>
          </a:xfrm>
        </p:grpSpPr>
        <p:sp>
          <p:nvSpPr>
            <p:cNvPr id="4" name="object 4"/>
            <p:cNvSpPr/>
            <p:nvPr/>
          </p:nvSpPr>
          <p:spPr>
            <a:xfrm>
              <a:off x="131186" y="105864"/>
              <a:ext cx="5998688" cy="6338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5948" y="130626"/>
              <a:ext cx="5909164" cy="5442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5948" y="130626"/>
            <a:ext cx="5909310" cy="544830"/>
          </a:xfrm>
          <a:prstGeom prst="rect">
            <a:avLst/>
          </a:prstGeom>
          <a:ln w="9524">
            <a:solidFill>
              <a:srgbClr val="52892A"/>
            </a:solidFill>
          </a:ln>
        </p:spPr>
        <p:txBody>
          <a:bodyPr vert="horz" wrap="square" lIns="0" tIns="806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35"/>
              </a:spcBef>
            </a:pPr>
            <a:r>
              <a:rPr sz="2400" spc="-5" dirty="0">
                <a:solidFill>
                  <a:srgbClr val="2A4417"/>
                </a:solidFill>
                <a:latin typeface="Arial"/>
                <a:cs typeface="Arial"/>
              </a:rPr>
              <a:t>Batas-Batas </a:t>
            </a:r>
            <a:r>
              <a:rPr sz="2400" spc="-10" dirty="0">
                <a:solidFill>
                  <a:srgbClr val="2A4417"/>
                </a:solidFill>
                <a:latin typeface="Arial"/>
                <a:cs typeface="Arial"/>
              </a:rPr>
              <a:t>Wilayah</a:t>
            </a:r>
            <a:r>
              <a:rPr sz="2400" spc="-25" dirty="0">
                <a:solidFill>
                  <a:srgbClr val="2A441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A4417"/>
                </a:solidFill>
                <a:latin typeface="Arial"/>
                <a:cs typeface="Arial"/>
              </a:rPr>
              <a:t>Negara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5419" y="968828"/>
            <a:ext cx="5083810" cy="1132205"/>
          </a:xfrm>
          <a:prstGeom prst="rect">
            <a:avLst/>
          </a:prstGeom>
          <a:solidFill>
            <a:srgbClr val="548A2F"/>
          </a:solidFill>
          <a:ln w="25399">
            <a:solidFill>
              <a:srgbClr val="3D6421"/>
            </a:solidFill>
          </a:ln>
        </p:spPr>
        <p:txBody>
          <a:bodyPr vert="horz" wrap="square" lIns="0" tIns="125730" rIns="0" bIns="0" rtlCol="0">
            <a:spAutoFit/>
          </a:bodyPr>
          <a:lstStyle/>
          <a:p>
            <a:pPr marL="199390" marR="94615" algn="just">
              <a:lnSpc>
                <a:spcPct val="114999"/>
              </a:lnSpc>
              <a:spcBef>
                <a:spcPts val="990"/>
              </a:spcBef>
            </a:pP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Batas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wilayah negara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tidak terpisah dengan status hukum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wilayah  negara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itu sendiri.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Wilayah negara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dalam konteks pembahasan  tentang “batas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wilayah negara”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adalah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wilayah negara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dalam  berbagai bentuknya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seperti:</a:t>
            </a:r>
            <a:endParaRPr sz="1200">
              <a:latin typeface="Roboto"/>
              <a:cs typeface="Robo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93572" y="2088238"/>
            <a:ext cx="5224780" cy="2007235"/>
            <a:chOff x="1293572" y="2088238"/>
            <a:chExt cx="5224780" cy="2007235"/>
          </a:xfrm>
        </p:grpSpPr>
        <p:sp>
          <p:nvSpPr>
            <p:cNvPr id="9" name="object 9"/>
            <p:cNvSpPr/>
            <p:nvPr/>
          </p:nvSpPr>
          <p:spPr>
            <a:xfrm>
              <a:off x="1306272" y="2100938"/>
              <a:ext cx="1235710" cy="370205"/>
            </a:xfrm>
            <a:custGeom>
              <a:avLst/>
              <a:gdLst/>
              <a:ahLst/>
              <a:cxnLst/>
              <a:rect l="l" t="t" r="r" b="b"/>
              <a:pathLst>
                <a:path w="1235710" h="370205">
                  <a:moveTo>
                    <a:pt x="1173837" y="370119"/>
                  </a:moveTo>
                  <a:lnTo>
                    <a:pt x="61689" y="370119"/>
                  </a:lnTo>
                  <a:lnTo>
                    <a:pt x="37677" y="365271"/>
                  </a:lnTo>
                  <a:lnTo>
                    <a:pt x="18068" y="352050"/>
                  </a:lnTo>
                  <a:lnTo>
                    <a:pt x="4847" y="332442"/>
                  </a:lnTo>
                  <a:lnTo>
                    <a:pt x="0" y="308431"/>
                  </a:lnTo>
                  <a:lnTo>
                    <a:pt x="0" y="61687"/>
                  </a:lnTo>
                  <a:lnTo>
                    <a:pt x="4847" y="37675"/>
                  </a:lnTo>
                  <a:lnTo>
                    <a:pt x="18068" y="18067"/>
                  </a:lnTo>
                  <a:lnTo>
                    <a:pt x="37677" y="4847"/>
                  </a:lnTo>
                  <a:lnTo>
                    <a:pt x="61689" y="0"/>
                  </a:lnTo>
                  <a:lnTo>
                    <a:pt x="1173837" y="0"/>
                  </a:lnTo>
                  <a:lnTo>
                    <a:pt x="1217447" y="18067"/>
                  </a:lnTo>
                  <a:lnTo>
                    <a:pt x="1235522" y="61687"/>
                  </a:lnTo>
                  <a:lnTo>
                    <a:pt x="1235522" y="308431"/>
                  </a:lnTo>
                  <a:lnTo>
                    <a:pt x="1230673" y="332442"/>
                  </a:lnTo>
                  <a:lnTo>
                    <a:pt x="1217452" y="352050"/>
                  </a:lnTo>
                  <a:lnTo>
                    <a:pt x="1197844" y="365271"/>
                  </a:lnTo>
                  <a:lnTo>
                    <a:pt x="1173837" y="370119"/>
                  </a:lnTo>
                  <a:close/>
                </a:path>
              </a:pathLst>
            </a:custGeom>
            <a:solidFill>
              <a:srgbClr val="548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06272" y="2100938"/>
              <a:ext cx="1235710" cy="370205"/>
            </a:xfrm>
            <a:custGeom>
              <a:avLst/>
              <a:gdLst/>
              <a:ahLst/>
              <a:cxnLst/>
              <a:rect l="l" t="t" r="r" b="b"/>
              <a:pathLst>
                <a:path w="1235710" h="370205">
                  <a:moveTo>
                    <a:pt x="0" y="61687"/>
                  </a:moveTo>
                  <a:lnTo>
                    <a:pt x="4847" y="37675"/>
                  </a:lnTo>
                  <a:lnTo>
                    <a:pt x="18068" y="18067"/>
                  </a:lnTo>
                  <a:lnTo>
                    <a:pt x="37677" y="4847"/>
                  </a:lnTo>
                  <a:lnTo>
                    <a:pt x="61689" y="0"/>
                  </a:lnTo>
                  <a:lnTo>
                    <a:pt x="1173837" y="0"/>
                  </a:lnTo>
                  <a:lnTo>
                    <a:pt x="1217447" y="18067"/>
                  </a:lnTo>
                  <a:lnTo>
                    <a:pt x="1235522" y="61687"/>
                  </a:lnTo>
                  <a:lnTo>
                    <a:pt x="1235522" y="308431"/>
                  </a:lnTo>
                  <a:lnTo>
                    <a:pt x="1230673" y="332442"/>
                  </a:lnTo>
                  <a:lnTo>
                    <a:pt x="1217452" y="352050"/>
                  </a:lnTo>
                  <a:lnTo>
                    <a:pt x="1197844" y="365271"/>
                  </a:lnTo>
                  <a:lnTo>
                    <a:pt x="1173837" y="370119"/>
                  </a:lnTo>
                  <a:lnTo>
                    <a:pt x="61689" y="370119"/>
                  </a:lnTo>
                  <a:lnTo>
                    <a:pt x="37677" y="365271"/>
                  </a:lnTo>
                  <a:lnTo>
                    <a:pt x="18068" y="352050"/>
                  </a:lnTo>
                  <a:lnTo>
                    <a:pt x="4847" y="332442"/>
                  </a:lnTo>
                  <a:lnTo>
                    <a:pt x="0" y="308431"/>
                  </a:lnTo>
                  <a:lnTo>
                    <a:pt x="0" y="61687"/>
                  </a:lnTo>
                  <a:close/>
                </a:path>
              </a:pathLst>
            </a:custGeom>
            <a:ln w="25399">
              <a:solidFill>
                <a:srgbClr val="3D64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74361" y="2460182"/>
              <a:ext cx="1872614" cy="370205"/>
            </a:xfrm>
            <a:custGeom>
              <a:avLst/>
              <a:gdLst/>
              <a:ahLst/>
              <a:cxnLst/>
              <a:rect l="l" t="t" r="r" b="b"/>
              <a:pathLst>
                <a:path w="1872614" h="370205">
                  <a:moveTo>
                    <a:pt x="1810656" y="370111"/>
                  </a:moveTo>
                  <a:lnTo>
                    <a:pt x="61687" y="370111"/>
                  </a:lnTo>
                  <a:lnTo>
                    <a:pt x="37675" y="365266"/>
                  </a:lnTo>
                  <a:lnTo>
                    <a:pt x="18067" y="352052"/>
                  </a:lnTo>
                  <a:lnTo>
                    <a:pt x="4847" y="332448"/>
                  </a:lnTo>
                  <a:lnTo>
                    <a:pt x="0" y="308436"/>
                  </a:lnTo>
                  <a:lnTo>
                    <a:pt x="0" y="61687"/>
                  </a:lnTo>
                  <a:lnTo>
                    <a:pt x="4847" y="37675"/>
                  </a:lnTo>
                  <a:lnTo>
                    <a:pt x="18067" y="18067"/>
                  </a:lnTo>
                  <a:lnTo>
                    <a:pt x="37675" y="4847"/>
                  </a:lnTo>
                  <a:lnTo>
                    <a:pt x="61687" y="0"/>
                  </a:lnTo>
                  <a:lnTo>
                    <a:pt x="1810656" y="0"/>
                  </a:lnTo>
                  <a:lnTo>
                    <a:pt x="1854281" y="18067"/>
                  </a:lnTo>
                  <a:lnTo>
                    <a:pt x="1872331" y="61687"/>
                  </a:lnTo>
                  <a:lnTo>
                    <a:pt x="1872331" y="308436"/>
                  </a:lnTo>
                  <a:lnTo>
                    <a:pt x="1867486" y="332448"/>
                  </a:lnTo>
                  <a:lnTo>
                    <a:pt x="1854271" y="352052"/>
                  </a:lnTo>
                  <a:lnTo>
                    <a:pt x="1834668" y="365266"/>
                  </a:lnTo>
                  <a:lnTo>
                    <a:pt x="1810656" y="370111"/>
                  </a:lnTo>
                  <a:close/>
                </a:path>
              </a:pathLst>
            </a:custGeom>
            <a:solidFill>
              <a:srgbClr val="548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74361" y="2460182"/>
              <a:ext cx="1872614" cy="370205"/>
            </a:xfrm>
            <a:custGeom>
              <a:avLst/>
              <a:gdLst/>
              <a:ahLst/>
              <a:cxnLst/>
              <a:rect l="l" t="t" r="r" b="b"/>
              <a:pathLst>
                <a:path w="1872614" h="370205">
                  <a:moveTo>
                    <a:pt x="0" y="61687"/>
                  </a:moveTo>
                  <a:lnTo>
                    <a:pt x="4847" y="37675"/>
                  </a:lnTo>
                  <a:lnTo>
                    <a:pt x="18067" y="18067"/>
                  </a:lnTo>
                  <a:lnTo>
                    <a:pt x="37675" y="4847"/>
                  </a:lnTo>
                  <a:lnTo>
                    <a:pt x="61687" y="0"/>
                  </a:lnTo>
                  <a:lnTo>
                    <a:pt x="1810656" y="0"/>
                  </a:lnTo>
                  <a:lnTo>
                    <a:pt x="1854281" y="18067"/>
                  </a:lnTo>
                  <a:lnTo>
                    <a:pt x="1872331" y="61687"/>
                  </a:lnTo>
                  <a:lnTo>
                    <a:pt x="1872331" y="308436"/>
                  </a:lnTo>
                  <a:lnTo>
                    <a:pt x="1867486" y="332448"/>
                  </a:lnTo>
                  <a:lnTo>
                    <a:pt x="1854271" y="352052"/>
                  </a:lnTo>
                  <a:lnTo>
                    <a:pt x="1834668" y="365266"/>
                  </a:lnTo>
                  <a:lnTo>
                    <a:pt x="1810656" y="370111"/>
                  </a:lnTo>
                  <a:lnTo>
                    <a:pt x="61687" y="370111"/>
                  </a:lnTo>
                  <a:lnTo>
                    <a:pt x="37675" y="365266"/>
                  </a:lnTo>
                  <a:lnTo>
                    <a:pt x="18067" y="352052"/>
                  </a:lnTo>
                  <a:lnTo>
                    <a:pt x="4847" y="332448"/>
                  </a:lnTo>
                  <a:lnTo>
                    <a:pt x="0" y="308436"/>
                  </a:lnTo>
                  <a:lnTo>
                    <a:pt x="0" y="61687"/>
                  </a:lnTo>
                  <a:close/>
                </a:path>
              </a:pathLst>
            </a:custGeom>
            <a:ln w="25399">
              <a:solidFill>
                <a:srgbClr val="3D64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77219" y="2812869"/>
              <a:ext cx="1872614" cy="370205"/>
            </a:xfrm>
            <a:custGeom>
              <a:avLst/>
              <a:gdLst/>
              <a:ahLst/>
              <a:cxnLst/>
              <a:rect l="l" t="t" r="r" b="b"/>
              <a:pathLst>
                <a:path w="1872614" h="370205">
                  <a:moveTo>
                    <a:pt x="1810671" y="370124"/>
                  </a:moveTo>
                  <a:lnTo>
                    <a:pt x="61699" y="370124"/>
                  </a:lnTo>
                  <a:lnTo>
                    <a:pt x="37683" y="365275"/>
                  </a:lnTo>
                  <a:lnTo>
                    <a:pt x="18071" y="352052"/>
                  </a:lnTo>
                  <a:lnTo>
                    <a:pt x="4848" y="332440"/>
                  </a:lnTo>
                  <a:lnTo>
                    <a:pt x="0" y="308424"/>
                  </a:lnTo>
                  <a:lnTo>
                    <a:pt x="0" y="61699"/>
                  </a:lnTo>
                  <a:lnTo>
                    <a:pt x="4848" y="37683"/>
                  </a:lnTo>
                  <a:lnTo>
                    <a:pt x="18071" y="18071"/>
                  </a:lnTo>
                  <a:lnTo>
                    <a:pt x="37683" y="4848"/>
                  </a:lnTo>
                  <a:lnTo>
                    <a:pt x="61699" y="0"/>
                  </a:lnTo>
                  <a:lnTo>
                    <a:pt x="1810671" y="0"/>
                  </a:lnTo>
                  <a:lnTo>
                    <a:pt x="1854271" y="18074"/>
                  </a:lnTo>
                  <a:lnTo>
                    <a:pt x="1872346" y="61699"/>
                  </a:lnTo>
                  <a:lnTo>
                    <a:pt x="1872346" y="308424"/>
                  </a:lnTo>
                  <a:lnTo>
                    <a:pt x="1867497" y="332440"/>
                  </a:lnTo>
                  <a:lnTo>
                    <a:pt x="1854277" y="352052"/>
                  </a:lnTo>
                  <a:lnTo>
                    <a:pt x="1834672" y="365275"/>
                  </a:lnTo>
                  <a:lnTo>
                    <a:pt x="1810671" y="370124"/>
                  </a:lnTo>
                  <a:close/>
                </a:path>
              </a:pathLst>
            </a:custGeom>
            <a:solidFill>
              <a:srgbClr val="548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77219" y="2812869"/>
              <a:ext cx="1872614" cy="370205"/>
            </a:xfrm>
            <a:custGeom>
              <a:avLst/>
              <a:gdLst/>
              <a:ahLst/>
              <a:cxnLst/>
              <a:rect l="l" t="t" r="r" b="b"/>
              <a:pathLst>
                <a:path w="1872614" h="370205">
                  <a:moveTo>
                    <a:pt x="0" y="61699"/>
                  </a:moveTo>
                  <a:lnTo>
                    <a:pt x="4848" y="37683"/>
                  </a:lnTo>
                  <a:lnTo>
                    <a:pt x="18071" y="18071"/>
                  </a:lnTo>
                  <a:lnTo>
                    <a:pt x="37683" y="4848"/>
                  </a:lnTo>
                  <a:lnTo>
                    <a:pt x="61699" y="0"/>
                  </a:lnTo>
                  <a:lnTo>
                    <a:pt x="1810671" y="0"/>
                  </a:lnTo>
                  <a:lnTo>
                    <a:pt x="1854271" y="18074"/>
                  </a:lnTo>
                  <a:lnTo>
                    <a:pt x="1872346" y="61699"/>
                  </a:lnTo>
                  <a:lnTo>
                    <a:pt x="1872346" y="308424"/>
                  </a:lnTo>
                  <a:lnTo>
                    <a:pt x="1867497" y="332440"/>
                  </a:lnTo>
                  <a:lnTo>
                    <a:pt x="1854277" y="352052"/>
                  </a:lnTo>
                  <a:lnTo>
                    <a:pt x="1834672" y="365275"/>
                  </a:lnTo>
                  <a:lnTo>
                    <a:pt x="1810671" y="370124"/>
                  </a:lnTo>
                  <a:lnTo>
                    <a:pt x="61699" y="370124"/>
                  </a:lnTo>
                  <a:lnTo>
                    <a:pt x="37683" y="365275"/>
                  </a:lnTo>
                  <a:lnTo>
                    <a:pt x="18071" y="352052"/>
                  </a:lnTo>
                  <a:lnTo>
                    <a:pt x="4848" y="332440"/>
                  </a:lnTo>
                  <a:lnTo>
                    <a:pt x="0" y="308424"/>
                  </a:lnTo>
                  <a:lnTo>
                    <a:pt x="0" y="61699"/>
                  </a:lnTo>
                  <a:close/>
                </a:path>
              </a:pathLst>
            </a:custGeom>
            <a:ln w="25399">
              <a:solidFill>
                <a:srgbClr val="3D64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02891" y="3537942"/>
              <a:ext cx="2302510" cy="544830"/>
            </a:xfrm>
            <a:custGeom>
              <a:avLst/>
              <a:gdLst/>
              <a:ahLst/>
              <a:cxnLst/>
              <a:rect l="l" t="t" r="r" b="b"/>
              <a:pathLst>
                <a:path w="2302509" h="544829">
                  <a:moveTo>
                    <a:pt x="2211620" y="544273"/>
                  </a:moveTo>
                  <a:lnTo>
                    <a:pt x="90724" y="544273"/>
                  </a:lnTo>
                  <a:lnTo>
                    <a:pt x="55413" y="537147"/>
                  </a:lnTo>
                  <a:lnTo>
                    <a:pt x="26574" y="517711"/>
                  </a:lnTo>
                  <a:lnTo>
                    <a:pt x="7130" y="488881"/>
                  </a:lnTo>
                  <a:lnTo>
                    <a:pt x="0" y="453574"/>
                  </a:lnTo>
                  <a:lnTo>
                    <a:pt x="0" y="90699"/>
                  </a:lnTo>
                  <a:lnTo>
                    <a:pt x="7130" y="55392"/>
                  </a:lnTo>
                  <a:lnTo>
                    <a:pt x="26574" y="26562"/>
                  </a:lnTo>
                  <a:lnTo>
                    <a:pt x="55413" y="7126"/>
                  </a:lnTo>
                  <a:lnTo>
                    <a:pt x="90724" y="0"/>
                  </a:lnTo>
                  <a:lnTo>
                    <a:pt x="2211620" y="0"/>
                  </a:lnTo>
                  <a:lnTo>
                    <a:pt x="2261946" y="15240"/>
                  </a:lnTo>
                  <a:lnTo>
                    <a:pt x="2295432" y="55993"/>
                  </a:lnTo>
                  <a:lnTo>
                    <a:pt x="2302345" y="90699"/>
                  </a:lnTo>
                  <a:lnTo>
                    <a:pt x="2302345" y="453574"/>
                  </a:lnTo>
                  <a:lnTo>
                    <a:pt x="2295214" y="488881"/>
                  </a:lnTo>
                  <a:lnTo>
                    <a:pt x="2275770" y="517711"/>
                  </a:lnTo>
                  <a:lnTo>
                    <a:pt x="2246932" y="537147"/>
                  </a:lnTo>
                  <a:lnTo>
                    <a:pt x="2211620" y="544273"/>
                  </a:lnTo>
                  <a:close/>
                </a:path>
              </a:pathLst>
            </a:custGeom>
            <a:solidFill>
              <a:srgbClr val="548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02891" y="3537942"/>
              <a:ext cx="2302510" cy="544830"/>
            </a:xfrm>
            <a:custGeom>
              <a:avLst/>
              <a:gdLst/>
              <a:ahLst/>
              <a:cxnLst/>
              <a:rect l="l" t="t" r="r" b="b"/>
              <a:pathLst>
                <a:path w="2302509" h="544829">
                  <a:moveTo>
                    <a:pt x="0" y="90699"/>
                  </a:moveTo>
                  <a:lnTo>
                    <a:pt x="7130" y="55392"/>
                  </a:lnTo>
                  <a:lnTo>
                    <a:pt x="26574" y="26562"/>
                  </a:lnTo>
                  <a:lnTo>
                    <a:pt x="55413" y="7126"/>
                  </a:lnTo>
                  <a:lnTo>
                    <a:pt x="90724" y="0"/>
                  </a:lnTo>
                  <a:lnTo>
                    <a:pt x="2211620" y="0"/>
                  </a:lnTo>
                  <a:lnTo>
                    <a:pt x="2261946" y="15240"/>
                  </a:lnTo>
                  <a:lnTo>
                    <a:pt x="2295432" y="55993"/>
                  </a:lnTo>
                  <a:lnTo>
                    <a:pt x="2302345" y="90699"/>
                  </a:lnTo>
                  <a:lnTo>
                    <a:pt x="2302345" y="453574"/>
                  </a:lnTo>
                  <a:lnTo>
                    <a:pt x="2295214" y="488881"/>
                  </a:lnTo>
                  <a:lnTo>
                    <a:pt x="2275770" y="517711"/>
                  </a:lnTo>
                  <a:lnTo>
                    <a:pt x="2246932" y="537147"/>
                  </a:lnTo>
                  <a:lnTo>
                    <a:pt x="2211620" y="544273"/>
                  </a:lnTo>
                  <a:lnTo>
                    <a:pt x="90724" y="544273"/>
                  </a:lnTo>
                  <a:lnTo>
                    <a:pt x="55413" y="537147"/>
                  </a:lnTo>
                  <a:lnTo>
                    <a:pt x="26574" y="517711"/>
                  </a:lnTo>
                  <a:lnTo>
                    <a:pt x="7130" y="488881"/>
                  </a:lnTo>
                  <a:lnTo>
                    <a:pt x="0" y="453574"/>
                  </a:lnTo>
                  <a:lnTo>
                    <a:pt x="0" y="90699"/>
                  </a:lnTo>
                  <a:close/>
                </a:path>
              </a:pathLst>
            </a:custGeom>
            <a:ln w="25399">
              <a:solidFill>
                <a:srgbClr val="3D64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46692" y="3182993"/>
              <a:ext cx="1872614" cy="370205"/>
            </a:xfrm>
            <a:custGeom>
              <a:avLst/>
              <a:gdLst/>
              <a:ahLst/>
              <a:cxnLst/>
              <a:rect l="l" t="t" r="r" b="b"/>
              <a:pathLst>
                <a:path w="1872614" h="370204">
                  <a:moveTo>
                    <a:pt x="1810671" y="370124"/>
                  </a:moveTo>
                  <a:lnTo>
                    <a:pt x="61699" y="370124"/>
                  </a:lnTo>
                  <a:lnTo>
                    <a:pt x="37683" y="365275"/>
                  </a:lnTo>
                  <a:lnTo>
                    <a:pt x="18071" y="352052"/>
                  </a:lnTo>
                  <a:lnTo>
                    <a:pt x="4848" y="332440"/>
                  </a:lnTo>
                  <a:lnTo>
                    <a:pt x="0" y="308424"/>
                  </a:lnTo>
                  <a:lnTo>
                    <a:pt x="0" y="61674"/>
                  </a:lnTo>
                  <a:lnTo>
                    <a:pt x="4848" y="37673"/>
                  </a:lnTo>
                  <a:lnTo>
                    <a:pt x="18071" y="18068"/>
                  </a:lnTo>
                  <a:lnTo>
                    <a:pt x="37683" y="4848"/>
                  </a:lnTo>
                  <a:lnTo>
                    <a:pt x="61699" y="0"/>
                  </a:lnTo>
                  <a:lnTo>
                    <a:pt x="1810671" y="0"/>
                  </a:lnTo>
                  <a:lnTo>
                    <a:pt x="1854271" y="18074"/>
                  </a:lnTo>
                  <a:lnTo>
                    <a:pt x="1872346" y="61674"/>
                  </a:lnTo>
                  <a:lnTo>
                    <a:pt x="1872346" y="308424"/>
                  </a:lnTo>
                  <a:lnTo>
                    <a:pt x="1867497" y="332440"/>
                  </a:lnTo>
                  <a:lnTo>
                    <a:pt x="1854277" y="352052"/>
                  </a:lnTo>
                  <a:lnTo>
                    <a:pt x="1834672" y="365275"/>
                  </a:lnTo>
                  <a:lnTo>
                    <a:pt x="1810671" y="370124"/>
                  </a:lnTo>
                  <a:close/>
                </a:path>
              </a:pathLst>
            </a:custGeom>
            <a:solidFill>
              <a:srgbClr val="548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46692" y="3182993"/>
              <a:ext cx="1872614" cy="370205"/>
            </a:xfrm>
            <a:custGeom>
              <a:avLst/>
              <a:gdLst/>
              <a:ahLst/>
              <a:cxnLst/>
              <a:rect l="l" t="t" r="r" b="b"/>
              <a:pathLst>
                <a:path w="1872614" h="370204">
                  <a:moveTo>
                    <a:pt x="0" y="61674"/>
                  </a:moveTo>
                  <a:lnTo>
                    <a:pt x="4848" y="37673"/>
                  </a:lnTo>
                  <a:lnTo>
                    <a:pt x="18071" y="18068"/>
                  </a:lnTo>
                  <a:lnTo>
                    <a:pt x="37683" y="4848"/>
                  </a:lnTo>
                  <a:lnTo>
                    <a:pt x="61699" y="0"/>
                  </a:lnTo>
                  <a:lnTo>
                    <a:pt x="1810671" y="0"/>
                  </a:lnTo>
                  <a:lnTo>
                    <a:pt x="1854271" y="18074"/>
                  </a:lnTo>
                  <a:lnTo>
                    <a:pt x="1872346" y="61674"/>
                  </a:lnTo>
                  <a:lnTo>
                    <a:pt x="1872346" y="308424"/>
                  </a:lnTo>
                  <a:lnTo>
                    <a:pt x="1867497" y="332440"/>
                  </a:lnTo>
                  <a:lnTo>
                    <a:pt x="1854277" y="352052"/>
                  </a:lnTo>
                  <a:lnTo>
                    <a:pt x="1834672" y="365275"/>
                  </a:lnTo>
                  <a:lnTo>
                    <a:pt x="1810671" y="370124"/>
                  </a:lnTo>
                  <a:lnTo>
                    <a:pt x="61699" y="370124"/>
                  </a:lnTo>
                  <a:lnTo>
                    <a:pt x="37683" y="365275"/>
                  </a:lnTo>
                  <a:lnTo>
                    <a:pt x="18071" y="352052"/>
                  </a:lnTo>
                  <a:lnTo>
                    <a:pt x="4848" y="332440"/>
                  </a:lnTo>
                  <a:lnTo>
                    <a:pt x="0" y="308424"/>
                  </a:lnTo>
                  <a:lnTo>
                    <a:pt x="0" y="61674"/>
                  </a:lnTo>
                  <a:close/>
                </a:path>
              </a:pathLst>
            </a:custGeom>
            <a:ln w="25399">
              <a:solidFill>
                <a:srgbClr val="3D64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580493" y="2159503"/>
            <a:ext cx="4726940" cy="1840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Daratan</a:t>
            </a:r>
            <a:endParaRPr sz="1400">
              <a:latin typeface="Arial"/>
              <a:cs typeface="Arial"/>
            </a:endParaRPr>
          </a:p>
          <a:p>
            <a:pPr marL="393700">
              <a:lnSpc>
                <a:spcPct val="100000"/>
              </a:lnSpc>
              <a:spcBef>
                <a:spcPts val="114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Perairan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teritorial</a:t>
            </a:r>
            <a:endParaRPr sz="1400">
              <a:latin typeface="Arial"/>
              <a:cs typeface="Arial"/>
            </a:endParaRPr>
          </a:p>
          <a:p>
            <a:pPr marR="53340" algn="ctr">
              <a:lnSpc>
                <a:spcPct val="100000"/>
              </a:lnSpc>
              <a:spcBef>
                <a:spcPts val="1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Zona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tambahan</a:t>
            </a:r>
            <a:endParaRPr sz="1400">
              <a:latin typeface="Arial"/>
              <a:cs typeface="Arial"/>
            </a:endParaRPr>
          </a:p>
          <a:p>
            <a:pPr marL="2182495">
              <a:lnSpc>
                <a:spcPct val="100000"/>
              </a:lnSpc>
              <a:spcBef>
                <a:spcPts val="123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Perairan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kepulauan</a:t>
            </a:r>
            <a:endParaRPr sz="1400">
              <a:latin typeface="Arial"/>
              <a:cs typeface="Arial"/>
            </a:endParaRPr>
          </a:p>
          <a:p>
            <a:pPr marL="2734310" marR="5080">
              <a:lnSpc>
                <a:spcPct val="100000"/>
              </a:lnSpc>
              <a:spcBef>
                <a:spcPts val="1205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Perairan pedalamannya 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(termasuk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udara</a:t>
            </a:r>
            <a:r>
              <a:rPr sz="12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diatasnya)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505237" y="99737"/>
            <a:ext cx="2638744" cy="1422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6505237" y="1609311"/>
            <a:ext cx="2639060" cy="3514725"/>
            <a:chOff x="6505237" y="1609311"/>
            <a:chExt cx="2639060" cy="3514725"/>
          </a:xfrm>
        </p:grpSpPr>
        <p:sp>
          <p:nvSpPr>
            <p:cNvPr id="22" name="object 22"/>
            <p:cNvSpPr/>
            <p:nvPr/>
          </p:nvSpPr>
          <p:spPr>
            <a:xfrm>
              <a:off x="6505237" y="1609311"/>
              <a:ext cx="2638744" cy="17587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05237" y="3418218"/>
              <a:ext cx="2638744" cy="17057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7440" y="424541"/>
            <a:ext cx="4147820" cy="1339215"/>
          </a:xfrm>
          <a:prstGeom prst="rect">
            <a:avLst/>
          </a:prstGeom>
          <a:solidFill>
            <a:srgbClr val="548A2F"/>
          </a:solidFill>
          <a:ln w="25399">
            <a:solidFill>
              <a:srgbClr val="3D6421"/>
            </a:solidFill>
          </a:ln>
        </p:spPr>
        <p:txBody>
          <a:bodyPr vert="horz" wrap="square" lIns="0" tIns="123825" rIns="0" bIns="0" rtlCol="0">
            <a:spAutoFit/>
          </a:bodyPr>
          <a:lstStyle/>
          <a:p>
            <a:pPr marL="199390" marR="86360" algn="just">
              <a:lnSpc>
                <a:spcPct val="114999"/>
              </a:lnSpc>
              <a:spcBef>
                <a:spcPts val="975"/>
              </a:spcBef>
            </a:pP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Meskipun perwujudan batas itu sendiri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secara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ﬁsik  hanyalah merupakan persoalan teknis belaka, akan  tetapi tata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cara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penetapannya memerlukan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kesepakatan 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atau mengikuti prinsip-prinsip yang diletakkan dalam  hukum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internasional.</a:t>
            </a:r>
            <a:endParaRPr sz="1200">
              <a:latin typeface="Roboto"/>
              <a:cs typeface="Robo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7673" y="0"/>
            <a:ext cx="3710940" cy="2154555"/>
            <a:chOff x="67673" y="0"/>
            <a:chExt cx="3710940" cy="2154555"/>
          </a:xfrm>
        </p:grpSpPr>
        <p:sp>
          <p:nvSpPr>
            <p:cNvPr id="4" name="object 4"/>
            <p:cNvSpPr/>
            <p:nvPr/>
          </p:nvSpPr>
          <p:spPr>
            <a:xfrm>
              <a:off x="400999" y="0"/>
              <a:ext cx="3373120" cy="2145030"/>
            </a:xfrm>
            <a:custGeom>
              <a:avLst/>
              <a:gdLst/>
              <a:ahLst/>
              <a:cxnLst/>
              <a:rect l="l" t="t" r="r" b="b"/>
              <a:pathLst>
                <a:path w="3373120" h="2145030">
                  <a:moveTo>
                    <a:pt x="2256870" y="2144480"/>
                  </a:moveTo>
                  <a:lnTo>
                    <a:pt x="2256870" y="1586589"/>
                  </a:lnTo>
                  <a:lnTo>
                    <a:pt x="0" y="1586589"/>
                  </a:lnTo>
                  <a:lnTo>
                    <a:pt x="0" y="470806"/>
                  </a:lnTo>
                  <a:lnTo>
                    <a:pt x="2256870" y="470806"/>
                  </a:lnTo>
                  <a:lnTo>
                    <a:pt x="2256870" y="0"/>
                  </a:lnTo>
                  <a:lnTo>
                    <a:pt x="2343956" y="0"/>
                  </a:lnTo>
                  <a:lnTo>
                    <a:pt x="3372668" y="1028698"/>
                  </a:lnTo>
                  <a:lnTo>
                    <a:pt x="2256870" y="2144480"/>
                  </a:lnTo>
                  <a:close/>
                </a:path>
              </a:pathLst>
            </a:custGeom>
            <a:solidFill>
              <a:srgbClr val="DAE6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0999" y="0"/>
              <a:ext cx="3373120" cy="2145030"/>
            </a:xfrm>
            <a:custGeom>
              <a:avLst/>
              <a:gdLst/>
              <a:ahLst/>
              <a:cxnLst/>
              <a:rect l="l" t="t" r="r" b="b"/>
              <a:pathLst>
                <a:path w="3373120" h="2145030">
                  <a:moveTo>
                    <a:pt x="0" y="470806"/>
                  </a:moveTo>
                  <a:lnTo>
                    <a:pt x="2256870" y="470806"/>
                  </a:lnTo>
                  <a:lnTo>
                    <a:pt x="2256870" y="0"/>
                  </a:lnTo>
                </a:path>
                <a:path w="3373120" h="2145030">
                  <a:moveTo>
                    <a:pt x="2343956" y="0"/>
                  </a:moveTo>
                  <a:lnTo>
                    <a:pt x="3372668" y="1028698"/>
                  </a:lnTo>
                  <a:lnTo>
                    <a:pt x="2256870" y="2144480"/>
                  </a:lnTo>
                  <a:lnTo>
                    <a:pt x="2256870" y="1586589"/>
                  </a:lnTo>
                  <a:lnTo>
                    <a:pt x="0" y="1586589"/>
                  </a:lnTo>
                  <a:lnTo>
                    <a:pt x="0" y="470806"/>
                  </a:lnTo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673" y="565386"/>
              <a:ext cx="1357147" cy="9726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7673" y="582383"/>
              <a:ext cx="1277620" cy="892810"/>
            </a:xfrm>
            <a:custGeom>
              <a:avLst/>
              <a:gdLst/>
              <a:ahLst/>
              <a:cxnLst/>
              <a:rect l="l" t="t" r="r" b="b"/>
              <a:pathLst>
                <a:path w="1277620" h="892810">
                  <a:moveTo>
                    <a:pt x="1128373" y="892628"/>
                  </a:moveTo>
                  <a:lnTo>
                    <a:pt x="148773" y="892628"/>
                  </a:lnTo>
                  <a:lnTo>
                    <a:pt x="101749" y="885043"/>
                  </a:lnTo>
                  <a:lnTo>
                    <a:pt x="60909" y="863923"/>
                  </a:lnTo>
                  <a:lnTo>
                    <a:pt x="28704" y="831717"/>
                  </a:lnTo>
                  <a:lnTo>
                    <a:pt x="7584" y="790877"/>
                  </a:lnTo>
                  <a:lnTo>
                    <a:pt x="0" y="743853"/>
                  </a:lnTo>
                  <a:lnTo>
                    <a:pt x="0" y="148774"/>
                  </a:lnTo>
                  <a:lnTo>
                    <a:pt x="7584" y="101750"/>
                  </a:lnTo>
                  <a:lnTo>
                    <a:pt x="28704" y="60910"/>
                  </a:lnTo>
                  <a:lnTo>
                    <a:pt x="60909" y="28705"/>
                  </a:lnTo>
                  <a:lnTo>
                    <a:pt x="101749" y="7584"/>
                  </a:lnTo>
                  <a:lnTo>
                    <a:pt x="148773" y="0"/>
                  </a:lnTo>
                  <a:lnTo>
                    <a:pt x="1128373" y="0"/>
                  </a:lnTo>
                  <a:lnTo>
                    <a:pt x="1185306" y="11324"/>
                  </a:lnTo>
                  <a:lnTo>
                    <a:pt x="1233573" y="43574"/>
                  </a:lnTo>
                  <a:lnTo>
                    <a:pt x="1265823" y="91841"/>
                  </a:lnTo>
                  <a:lnTo>
                    <a:pt x="1277148" y="148774"/>
                  </a:lnTo>
                  <a:lnTo>
                    <a:pt x="1277148" y="743853"/>
                  </a:lnTo>
                  <a:lnTo>
                    <a:pt x="1269563" y="790877"/>
                  </a:lnTo>
                  <a:lnTo>
                    <a:pt x="1248443" y="831717"/>
                  </a:lnTo>
                  <a:lnTo>
                    <a:pt x="1216237" y="863923"/>
                  </a:lnTo>
                  <a:lnTo>
                    <a:pt x="1175397" y="885043"/>
                  </a:lnTo>
                  <a:lnTo>
                    <a:pt x="1128373" y="892628"/>
                  </a:lnTo>
                  <a:close/>
                </a:path>
              </a:pathLst>
            </a:custGeom>
            <a:solidFill>
              <a:srgbClr val="8AC1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16208" y="636929"/>
            <a:ext cx="857885" cy="75882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065" marR="5080" algn="ctr">
              <a:lnSpc>
                <a:spcPts val="1400"/>
              </a:lnSpc>
              <a:spcBef>
                <a:spcPts val="280"/>
              </a:spcBef>
            </a:pPr>
            <a:r>
              <a:rPr sz="1300" b="1" spc="-5" dirty="0">
                <a:solidFill>
                  <a:srgbClr val="00507C"/>
                </a:solidFill>
                <a:latin typeface="Arial"/>
                <a:cs typeface="Arial"/>
              </a:rPr>
              <a:t>Penetapan  Batas  </a:t>
            </a:r>
            <a:r>
              <a:rPr sz="1300" b="1" spc="-10" dirty="0">
                <a:solidFill>
                  <a:srgbClr val="00507C"/>
                </a:solidFill>
                <a:latin typeface="Arial"/>
                <a:cs typeface="Arial"/>
              </a:rPr>
              <a:t>Wilayah  </a:t>
            </a:r>
            <a:r>
              <a:rPr sz="1300" b="1" spc="-5" dirty="0">
                <a:solidFill>
                  <a:srgbClr val="00507C"/>
                </a:solidFill>
                <a:latin typeface="Arial"/>
                <a:cs typeface="Arial"/>
              </a:rPr>
              <a:t>Negara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408757" y="565386"/>
            <a:ext cx="1357630" cy="972819"/>
            <a:chOff x="1408757" y="565386"/>
            <a:chExt cx="1357630" cy="972819"/>
          </a:xfrm>
        </p:grpSpPr>
        <p:sp>
          <p:nvSpPr>
            <p:cNvPr id="10" name="object 10"/>
            <p:cNvSpPr/>
            <p:nvPr/>
          </p:nvSpPr>
          <p:spPr>
            <a:xfrm>
              <a:off x="1408757" y="565386"/>
              <a:ext cx="1357147" cy="9726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48757" y="582383"/>
              <a:ext cx="1277620" cy="892810"/>
            </a:xfrm>
            <a:custGeom>
              <a:avLst/>
              <a:gdLst/>
              <a:ahLst/>
              <a:cxnLst/>
              <a:rect l="l" t="t" r="r" b="b"/>
              <a:pathLst>
                <a:path w="1277620" h="892810">
                  <a:moveTo>
                    <a:pt x="1128362" y="892628"/>
                  </a:moveTo>
                  <a:lnTo>
                    <a:pt x="148772" y="892628"/>
                  </a:lnTo>
                  <a:lnTo>
                    <a:pt x="101748" y="885043"/>
                  </a:lnTo>
                  <a:lnTo>
                    <a:pt x="60909" y="863923"/>
                  </a:lnTo>
                  <a:lnTo>
                    <a:pt x="28704" y="831717"/>
                  </a:lnTo>
                  <a:lnTo>
                    <a:pt x="7584" y="790877"/>
                  </a:lnTo>
                  <a:lnTo>
                    <a:pt x="0" y="743853"/>
                  </a:lnTo>
                  <a:lnTo>
                    <a:pt x="0" y="148774"/>
                  </a:lnTo>
                  <a:lnTo>
                    <a:pt x="7584" y="101750"/>
                  </a:lnTo>
                  <a:lnTo>
                    <a:pt x="28704" y="60910"/>
                  </a:lnTo>
                  <a:lnTo>
                    <a:pt x="60909" y="28705"/>
                  </a:lnTo>
                  <a:lnTo>
                    <a:pt x="101748" y="7584"/>
                  </a:lnTo>
                  <a:lnTo>
                    <a:pt x="148772" y="0"/>
                  </a:lnTo>
                  <a:lnTo>
                    <a:pt x="1128362" y="0"/>
                  </a:lnTo>
                  <a:lnTo>
                    <a:pt x="1185303" y="11324"/>
                  </a:lnTo>
                  <a:lnTo>
                    <a:pt x="1233562" y="43574"/>
                  </a:lnTo>
                  <a:lnTo>
                    <a:pt x="1265812" y="91841"/>
                  </a:lnTo>
                  <a:lnTo>
                    <a:pt x="1277137" y="148774"/>
                  </a:lnTo>
                  <a:lnTo>
                    <a:pt x="1277137" y="743853"/>
                  </a:lnTo>
                  <a:lnTo>
                    <a:pt x="1269553" y="790877"/>
                  </a:lnTo>
                  <a:lnTo>
                    <a:pt x="1248435" y="831717"/>
                  </a:lnTo>
                  <a:lnTo>
                    <a:pt x="1216230" y="863923"/>
                  </a:lnTo>
                  <a:lnTo>
                    <a:pt x="1175390" y="885043"/>
                  </a:lnTo>
                  <a:lnTo>
                    <a:pt x="1128362" y="892628"/>
                  </a:lnTo>
                  <a:close/>
                </a:path>
              </a:pathLst>
            </a:custGeom>
            <a:solidFill>
              <a:srgbClr val="C4E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556385" y="815236"/>
            <a:ext cx="1061720" cy="40195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8890">
              <a:lnSpc>
                <a:spcPts val="1400"/>
              </a:lnSpc>
              <a:spcBef>
                <a:spcPts val="280"/>
              </a:spcBef>
            </a:pPr>
            <a:r>
              <a:rPr sz="1300" b="1" spc="-5" dirty="0">
                <a:solidFill>
                  <a:srgbClr val="00507C"/>
                </a:solidFill>
                <a:latin typeface="Arial"/>
                <a:cs typeface="Arial"/>
              </a:rPr>
              <a:t>Kesepakatan  Antar</a:t>
            </a:r>
            <a:r>
              <a:rPr sz="1300" b="1" spc="-90" dirty="0">
                <a:solidFill>
                  <a:srgbClr val="00507C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00507C"/>
                </a:solidFill>
                <a:latin typeface="Arial"/>
                <a:cs typeface="Arial"/>
              </a:rPr>
              <a:t>Negara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749844" y="565386"/>
            <a:ext cx="1357630" cy="972819"/>
            <a:chOff x="2749844" y="565386"/>
            <a:chExt cx="1357630" cy="972819"/>
          </a:xfrm>
        </p:grpSpPr>
        <p:sp>
          <p:nvSpPr>
            <p:cNvPr id="14" name="object 14"/>
            <p:cNvSpPr/>
            <p:nvPr/>
          </p:nvSpPr>
          <p:spPr>
            <a:xfrm>
              <a:off x="2749844" y="565386"/>
              <a:ext cx="1357147" cy="9726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89844" y="582383"/>
              <a:ext cx="1277620" cy="892810"/>
            </a:xfrm>
            <a:custGeom>
              <a:avLst/>
              <a:gdLst/>
              <a:ahLst/>
              <a:cxnLst/>
              <a:rect l="l" t="t" r="r" b="b"/>
              <a:pathLst>
                <a:path w="1277620" h="892810">
                  <a:moveTo>
                    <a:pt x="1128372" y="892628"/>
                  </a:moveTo>
                  <a:lnTo>
                    <a:pt x="148774" y="892628"/>
                  </a:lnTo>
                  <a:lnTo>
                    <a:pt x="101746" y="885043"/>
                  </a:lnTo>
                  <a:lnTo>
                    <a:pt x="60906" y="863923"/>
                  </a:lnTo>
                  <a:lnTo>
                    <a:pt x="28702" y="831717"/>
                  </a:lnTo>
                  <a:lnTo>
                    <a:pt x="7583" y="790877"/>
                  </a:lnTo>
                  <a:lnTo>
                    <a:pt x="0" y="743853"/>
                  </a:lnTo>
                  <a:lnTo>
                    <a:pt x="0" y="148774"/>
                  </a:lnTo>
                  <a:lnTo>
                    <a:pt x="7583" y="101750"/>
                  </a:lnTo>
                  <a:lnTo>
                    <a:pt x="28702" y="60910"/>
                  </a:lnTo>
                  <a:lnTo>
                    <a:pt x="60906" y="28705"/>
                  </a:lnTo>
                  <a:lnTo>
                    <a:pt x="101746" y="7584"/>
                  </a:lnTo>
                  <a:lnTo>
                    <a:pt x="148774" y="0"/>
                  </a:lnTo>
                  <a:lnTo>
                    <a:pt x="1128372" y="0"/>
                  </a:lnTo>
                  <a:lnTo>
                    <a:pt x="1185303" y="11324"/>
                  </a:lnTo>
                  <a:lnTo>
                    <a:pt x="1233572" y="43574"/>
                  </a:lnTo>
                  <a:lnTo>
                    <a:pt x="1265822" y="91841"/>
                  </a:lnTo>
                  <a:lnTo>
                    <a:pt x="1277147" y="148774"/>
                  </a:lnTo>
                  <a:lnTo>
                    <a:pt x="1277147" y="743853"/>
                  </a:lnTo>
                  <a:lnTo>
                    <a:pt x="1269561" y="790877"/>
                  </a:lnTo>
                  <a:lnTo>
                    <a:pt x="1248437" y="831717"/>
                  </a:lnTo>
                  <a:lnTo>
                    <a:pt x="1216230" y="863923"/>
                  </a:lnTo>
                  <a:lnTo>
                    <a:pt x="1175390" y="885043"/>
                  </a:lnTo>
                  <a:lnTo>
                    <a:pt x="1128372" y="892628"/>
                  </a:lnTo>
                  <a:close/>
                </a:path>
              </a:pathLst>
            </a:custGeom>
            <a:solidFill>
              <a:srgbClr val="FFE8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902107" y="726083"/>
            <a:ext cx="1051560" cy="58039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065" marR="5080" indent="-1270" algn="ctr">
              <a:lnSpc>
                <a:spcPts val="1400"/>
              </a:lnSpc>
              <a:spcBef>
                <a:spcPts val="280"/>
              </a:spcBef>
            </a:pPr>
            <a:r>
              <a:rPr sz="1300" b="1" spc="-5" dirty="0">
                <a:solidFill>
                  <a:srgbClr val="00507C"/>
                </a:solidFill>
                <a:latin typeface="Arial"/>
                <a:cs typeface="Arial"/>
              </a:rPr>
              <a:t>Prinsip  Hukum  Internasional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6824" y="2917369"/>
            <a:ext cx="8741410" cy="1470025"/>
          </a:xfrm>
          <a:prstGeom prst="rect">
            <a:avLst/>
          </a:prstGeom>
          <a:solidFill>
            <a:srgbClr val="548A2F"/>
          </a:solidFill>
          <a:ln w="25399">
            <a:solidFill>
              <a:srgbClr val="3D6421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Times New Roman"/>
              <a:cs typeface="Times New Roman"/>
            </a:endParaRPr>
          </a:p>
          <a:p>
            <a:pPr marL="199390" marR="97155" algn="just">
              <a:lnSpc>
                <a:spcPct val="114999"/>
              </a:lnSpc>
            </a:pP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Bagi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negara-negara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yang berbatasan dengan laut, batas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negara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tersebut juga berfungsi sebagai </a:t>
            </a:r>
            <a:r>
              <a:rPr sz="1200" b="1" spc="-15" dirty="0">
                <a:solidFill>
                  <a:srgbClr val="FFFFFF"/>
                </a:solidFill>
                <a:latin typeface="Roboto"/>
                <a:cs typeface="Roboto"/>
              </a:rPr>
              <a:t>“pemisah”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hak dan 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kewajiban antara kedaulatan negara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bersangkutan dengan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kedaulatan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entitas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masyarakat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internasional. Hubungan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antara  daratan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dan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perairan wilayah negara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memang tidak terbebas dari hubungannya dengan hukum internasional. Bentuk batas 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wilayah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antar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negara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yang bersumber dari hukum internasional </a:t>
            </a:r>
            <a:r>
              <a:rPr sz="1200" b="1" dirty="0">
                <a:solidFill>
                  <a:srgbClr val="FFFFFF"/>
                </a:solidFill>
                <a:latin typeface="Roboto"/>
                <a:cs typeface="Roboto"/>
              </a:rPr>
              <a:t>seperti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Konvensi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Hukum Laut 1982, didasarkan pada  prinsip-prinsip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keadilan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yang dapat diterima oleh seluruh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masyarakat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 bangsa-bangsa.</a:t>
            </a:r>
            <a:endParaRPr sz="12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3112" y="2203675"/>
            <a:ext cx="6219825" cy="1854835"/>
            <a:chOff x="1473112" y="2203675"/>
            <a:chExt cx="6219825" cy="1854835"/>
          </a:xfrm>
        </p:grpSpPr>
        <p:sp>
          <p:nvSpPr>
            <p:cNvPr id="3" name="object 3"/>
            <p:cNvSpPr/>
            <p:nvPr/>
          </p:nvSpPr>
          <p:spPr>
            <a:xfrm>
              <a:off x="4359591" y="2817469"/>
              <a:ext cx="424815" cy="0"/>
            </a:xfrm>
            <a:custGeom>
              <a:avLst/>
              <a:gdLst/>
              <a:ahLst/>
              <a:cxnLst/>
              <a:rect l="l" t="t" r="r" b="b"/>
              <a:pathLst>
                <a:path w="424814">
                  <a:moveTo>
                    <a:pt x="0" y="0"/>
                  </a:moveTo>
                  <a:lnTo>
                    <a:pt x="424799" y="0"/>
                  </a:lnTo>
                </a:path>
              </a:pathLst>
            </a:custGeom>
            <a:ln w="38099">
              <a:solidFill>
                <a:srgbClr val="029A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73112" y="2203675"/>
              <a:ext cx="6219537" cy="18543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13111" y="2220680"/>
              <a:ext cx="6139522" cy="177436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13111" y="2220680"/>
            <a:ext cx="6139815" cy="177482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Times New Roman"/>
              <a:cs typeface="Times New Roman"/>
            </a:endParaRPr>
          </a:p>
          <a:p>
            <a:pPr marL="199390" marR="79375" algn="just">
              <a:lnSpc>
                <a:spcPct val="114999"/>
              </a:lnSpc>
            </a:pPr>
            <a:r>
              <a:rPr sz="1400" spc="-5" dirty="0">
                <a:solidFill>
                  <a:srgbClr val="00283D"/>
                </a:solidFill>
                <a:latin typeface="RobotoRegular"/>
                <a:cs typeface="RobotoRegular"/>
              </a:rPr>
              <a:t>Masalah perbatasan merupakan bagian dari masalah </a:t>
            </a:r>
            <a:r>
              <a:rPr sz="1400" dirty="0">
                <a:solidFill>
                  <a:srgbClr val="00283D"/>
                </a:solidFill>
                <a:latin typeface="RobotoRegular"/>
                <a:cs typeface="RobotoRegular"/>
              </a:rPr>
              <a:t>pertahanan </a:t>
            </a:r>
            <a:r>
              <a:rPr sz="1400" spc="-5" dirty="0">
                <a:solidFill>
                  <a:srgbClr val="00283D"/>
                </a:solidFill>
                <a:latin typeface="RobotoRegular"/>
                <a:cs typeface="RobotoRegular"/>
              </a:rPr>
              <a:t>dan  </a:t>
            </a:r>
            <a:r>
              <a:rPr sz="1400" spc="-10" dirty="0">
                <a:solidFill>
                  <a:srgbClr val="00283D"/>
                </a:solidFill>
                <a:latin typeface="RobotoRegular"/>
                <a:cs typeface="RobotoRegular"/>
              </a:rPr>
              <a:t>keamanan negara. </a:t>
            </a:r>
            <a:r>
              <a:rPr sz="1400" spc="-5" dirty="0">
                <a:solidFill>
                  <a:srgbClr val="00283D"/>
                </a:solidFill>
                <a:latin typeface="RobotoRegular"/>
                <a:cs typeface="RobotoRegular"/>
              </a:rPr>
              <a:t>Oleh </a:t>
            </a:r>
            <a:r>
              <a:rPr sz="1400" spc="-10" dirty="0">
                <a:solidFill>
                  <a:srgbClr val="00283D"/>
                </a:solidFill>
                <a:latin typeface="RobotoRegular"/>
                <a:cs typeface="RobotoRegular"/>
              </a:rPr>
              <a:t>karena </a:t>
            </a:r>
            <a:r>
              <a:rPr sz="1400" spc="-5" dirty="0">
                <a:solidFill>
                  <a:srgbClr val="00283D"/>
                </a:solidFill>
                <a:latin typeface="RobotoRegular"/>
                <a:cs typeface="RobotoRegular"/>
              </a:rPr>
              <a:t>itu, setiap </a:t>
            </a:r>
            <a:r>
              <a:rPr sz="1400" spc="-10" dirty="0">
                <a:solidFill>
                  <a:srgbClr val="00283D"/>
                </a:solidFill>
                <a:latin typeface="RobotoRegular"/>
                <a:cs typeface="RobotoRegular"/>
              </a:rPr>
              <a:t>negara </a:t>
            </a:r>
            <a:r>
              <a:rPr sz="1400" spc="-5" dirty="0">
                <a:solidFill>
                  <a:srgbClr val="00283D"/>
                </a:solidFill>
                <a:latin typeface="RobotoRegular"/>
                <a:cs typeface="RobotoRegular"/>
              </a:rPr>
              <a:t>berwenang menentukan  batas </a:t>
            </a:r>
            <a:r>
              <a:rPr sz="1400" spc="-10" dirty="0">
                <a:solidFill>
                  <a:srgbClr val="00283D"/>
                </a:solidFill>
                <a:latin typeface="RobotoRegular"/>
                <a:cs typeface="RobotoRegular"/>
              </a:rPr>
              <a:t>wilayah </a:t>
            </a:r>
            <a:r>
              <a:rPr sz="1400" spc="-5" dirty="0">
                <a:solidFill>
                  <a:srgbClr val="00283D"/>
                </a:solidFill>
                <a:latin typeface="RobotoRegular"/>
                <a:cs typeface="RobotoRegular"/>
              </a:rPr>
              <a:t>yurisdiksinya masing-masing. Namun penetapan batas  </a:t>
            </a:r>
            <a:r>
              <a:rPr sz="1400" spc="-10" dirty="0">
                <a:solidFill>
                  <a:srgbClr val="00283D"/>
                </a:solidFill>
                <a:latin typeface="RobotoRegular"/>
                <a:cs typeface="RobotoRegular"/>
              </a:rPr>
              <a:t>wilayah </a:t>
            </a:r>
            <a:r>
              <a:rPr sz="1400" spc="-5" dirty="0">
                <a:solidFill>
                  <a:srgbClr val="00283D"/>
                </a:solidFill>
                <a:latin typeface="RobotoRegular"/>
                <a:cs typeface="RobotoRegular"/>
              </a:rPr>
              <a:t>juga harus memperhatikan </a:t>
            </a:r>
            <a:r>
              <a:rPr sz="1400" spc="-10" dirty="0">
                <a:solidFill>
                  <a:srgbClr val="00283D"/>
                </a:solidFill>
                <a:latin typeface="RobotoRegular"/>
                <a:cs typeface="RobotoRegular"/>
              </a:rPr>
              <a:t>kewenangan otoritas negara </a:t>
            </a:r>
            <a:r>
              <a:rPr sz="1400" spc="-5" dirty="0">
                <a:solidFill>
                  <a:srgbClr val="00283D"/>
                </a:solidFill>
                <a:latin typeface="RobotoRegular"/>
                <a:cs typeface="RobotoRegular"/>
              </a:rPr>
              <a:t>lain  melalui suatu </a:t>
            </a:r>
            <a:r>
              <a:rPr sz="1400" spc="-10" dirty="0">
                <a:solidFill>
                  <a:srgbClr val="00283D"/>
                </a:solidFill>
                <a:latin typeface="RobotoRegular"/>
                <a:cs typeface="RobotoRegular"/>
              </a:rPr>
              <a:t>kerjasama </a:t>
            </a:r>
            <a:r>
              <a:rPr sz="1400" spc="-5" dirty="0">
                <a:solidFill>
                  <a:srgbClr val="00283D"/>
                </a:solidFill>
                <a:latin typeface="RobotoRegular"/>
                <a:cs typeface="RobotoRegular"/>
              </a:rPr>
              <a:t>dan perjanjian bilateral dan/atau</a:t>
            </a:r>
            <a:r>
              <a:rPr sz="1400" dirty="0">
                <a:solidFill>
                  <a:srgbClr val="00283D"/>
                </a:solidFill>
                <a:latin typeface="RobotoRegular"/>
                <a:cs typeface="RobotoRegular"/>
              </a:rPr>
              <a:t> </a:t>
            </a:r>
            <a:r>
              <a:rPr sz="1400" spc="-10" dirty="0">
                <a:solidFill>
                  <a:srgbClr val="00283D"/>
                </a:solidFill>
                <a:latin typeface="RobotoRegular"/>
                <a:cs typeface="RobotoRegular"/>
              </a:rPr>
              <a:t>trilateral.</a:t>
            </a:r>
            <a:endParaRPr sz="1400">
              <a:latin typeface="RobotoRegular"/>
              <a:cs typeface="RobotoRegular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21338" y="972568"/>
            <a:ext cx="2058670" cy="871855"/>
            <a:chOff x="921338" y="972568"/>
            <a:chExt cx="2058670" cy="871855"/>
          </a:xfrm>
        </p:grpSpPr>
        <p:sp>
          <p:nvSpPr>
            <p:cNvPr id="8" name="object 8"/>
            <p:cNvSpPr/>
            <p:nvPr/>
          </p:nvSpPr>
          <p:spPr>
            <a:xfrm>
              <a:off x="921338" y="972568"/>
              <a:ext cx="2058180" cy="8712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1338" y="989568"/>
              <a:ext cx="1978181" cy="7912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443232" y="1140857"/>
            <a:ext cx="1049020" cy="45974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03200" marR="5080" indent="-191135">
              <a:lnSpc>
                <a:spcPts val="1620"/>
              </a:lnSpc>
              <a:spcBef>
                <a:spcPts val="300"/>
              </a:spcBef>
            </a:pPr>
            <a:r>
              <a:rPr sz="1500" b="1" spc="-5" dirty="0">
                <a:solidFill>
                  <a:srgbClr val="00507C"/>
                </a:solidFill>
                <a:latin typeface="Arial"/>
                <a:cs typeface="Arial"/>
              </a:rPr>
              <a:t>Perbatasan  Negara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711594" y="940173"/>
            <a:ext cx="2058670" cy="871855"/>
            <a:chOff x="2711594" y="940173"/>
            <a:chExt cx="2058670" cy="871855"/>
          </a:xfrm>
        </p:grpSpPr>
        <p:sp>
          <p:nvSpPr>
            <p:cNvPr id="12" name="object 12"/>
            <p:cNvSpPr/>
            <p:nvPr/>
          </p:nvSpPr>
          <p:spPr>
            <a:xfrm>
              <a:off x="2711594" y="940173"/>
              <a:ext cx="2058180" cy="8712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51594" y="957173"/>
              <a:ext cx="1978196" cy="79127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228281" y="1005593"/>
            <a:ext cx="1059180" cy="66548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ts val="1620"/>
              </a:lnSpc>
              <a:spcBef>
                <a:spcPts val="300"/>
              </a:spcBef>
            </a:pPr>
            <a:r>
              <a:rPr sz="1500" spc="-5" dirty="0">
                <a:solidFill>
                  <a:srgbClr val="00507C"/>
                </a:solidFill>
                <a:latin typeface="Arial"/>
                <a:cs typeface="Arial"/>
              </a:rPr>
              <a:t>Pertahanan  dan  keamanan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482065" y="972568"/>
            <a:ext cx="2058670" cy="871855"/>
            <a:chOff x="4482065" y="972568"/>
            <a:chExt cx="2058670" cy="871855"/>
          </a:xfrm>
        </p:grpSpPr>
        <p:sp>
          <p:nvSpPr>
            <p:cNvPr id="16" name="object 16"/>
            <p:cNvSpPr/>
            <p:nvPr/>
          </p:nvSpPr>
          <p:spPr>
            <a:xfrm>
              <a:off x="4482065" y="972568"/>
              <a:ext cx="2058180" cy="8712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22065" y="989568"/>
              <a:ext cx="1978171" cy="79127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019908" y="1037988"/>
            <a:ext cx="1020444" cy="66548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ts val="1620"/>
              </a:lnSpc>
              <a:spcBef>
                <a:spcPts val="300"/>
              </a:spcBef>
            </a:pPr>
            <a:r>
              <a:rPr sz="1500" b="1" spc="-15" dirty="0">
                <a:solidFill>
                  <a:srgbClr val="00507C"/>
                </a:solidFill>
                <a:latin typeface="Arial"/>
                <a:cs typeface="Arial"/>
              </a:rPr>
              <a:t>Yurisdiks</a:t>
            </a:r>
            <a:r>
              <a:rPr sz="1500" spc="-15" dirty="0">
                <a:solidFill>
                  <a:srgbClr val="00507C"/>
                </a:solidFill>
                <a:latin typeface="Arial"/>
                <a:cs typeface="Arial"/>
              </a:rPr>
              <a:t>i  </a:t>
            </a:r>
            <a:r>
              <a:rPr sz="1500" b="1" spc="-5" dirty="0">
                <a:solidFill>
                  <a:srgbClr val="00507C"/>
                </a:solidFill>
                <a:latin typeface="Arial"/>
                <a:cs typeface="Arial"/>
              </a:rPr>
              <a:t>dan  kedaulatan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262437" y="972568"/>
            <a:ext cx="2058670" cy="871855"/>
            <a:chOff x="6262437" y="972568"/>
            <a:chExt cx="2058670" cy="871855"/>
          </a:xfrm>
        </p:grpSpPr>
        <p:sp>
          <p:nvSpPr>
            <p:cNvPr id="20" name="object 20"/>
            <p:cNvSpPr/>
            <p:nvPr/>
          </p:nvSpPr>
          <p:spPr>
            <a:xfrm>
              <a:off x="6262437" y="972568"/>
              <a:ext cx="2058180" cy="8712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02437" y="989568"/>
              <a:ext cx="1978171" cy="79127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847811" y="1243727"/>
            <a:ext cx="9258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00507C"/>
                </a:solidFill>
                <a:latin typeface="Arial"/>
                <a:cs typeface="Arial"/>
              </a:rPr>
              <a:t>Perjanjia</a:t>
            </a:r>
            <a:r>
              <a:rPr sz="1500" spc="-5" dirty="0">
                <a:solidFill>
                  <a:srgbClr val="00507C"/>
                </a:solidFill>
                <a:latin typeface="Arial"/>
                <a:cs typeface="Arial"/>
              </a:rPr>
              <a:t>n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970569" y="4808495"/>
            <a:ext cx="6173470" cy="335280"/>
            <a:chOff x="2970569" y="4808495"/>
            <a:chExt cx="6173470" cy="335280"/>
          </a:xfrm>
        </p:grpSpPr>
        <p:sp>
          <p:nvSpPr>
            <p:cNvPr id="24" name="object 24"/>
            <p:cNvSpPr/>
            <p:nvPr/>
          </p:nvSpPr>
          <p:spPr>
            <a:xfrm>
              <a:off x="2970569" y="4808495"/>
              <a:ext cx="6173412" cy="33499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015343" y="4833240"/>
              <a:ext cx="6128637" cy="31024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015343" y="4833240"/>
            <a:ext cx="6129020" cy="310515"/>
          </a:xfrm>
          <a:prstGeom prst="rect">
            <a:avLst/>
          </a:prstGeom>
          <a:ln w="9524">
            <a:solidFill>
              <a:srgbClr val="009585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 marL="199390">
              <a:lnSpc>
                <a:spcPct val="100000"/>
              </a:lnSpc>
              <a:spcBef>
                <a:spcPts val="25"/>
              </a:spcBef>
            </a:pPr>
            <a:r>
              <a:rPr sz="900" spc="-5" dirty="0">
                <a:solidFill>
                  <a:srgbClr val="00283D"/>
                </a:solidFill>
                <a:latin typeface="RobotoRegular"/>
                <a:cs typeface="RobotoRegular"/>
              </a:rPr>
              <a:t>Jeanne</a:t>
            </a:r>
            <a:r>
              <a:rPr sz="900" spc="50" dirty="0">
                <a:solidFill>
                  <a:srgbClr val="00283D"/>
                </a:solidFill>
                <a:latin typeface="RobotoRegular"/>
                <a:cs typeface="RobotoRegular"/>
              </a:rPr>
              <a:t> </a:t>
            </a:r>
            <a:r>
              <a:rPr sz="900" spc="-5" dirty="0">
                <a:solidFill>
                  <a:srgbClr val="00283D"/>
                </a:solidFill>
                <a:latin typeface="RobotoRegular"/>
                <a:cs typeface="RobotoRegular"/>
              </a:rPr>
              <a:t>Darc</a:t>
            </a:r>
            <a:r>
              <a:rPr sz="900" spc="50" dirty="0">
                <a:solidFill>
                  <a:srgbClr val="00283D"/>
                </a:solidFill>
                <a:latin typeface="RobotoRegular"/>
                <a:cs typeface="RobotoRegular"/>
              </a:rPr>
              <a:t> </a:t>
            </a:r>
            <a:r>
              <a:rPr sz="900" spc="-10" dirty="0">
                <a:solidFill>
                  <a:srgbClr val="00283D"/>
                </a:solidFill>
                <a:latin typeface="RobotoRegular"/>
                <a:cs typeface="RobotoRegular"/>
              </a:rPr>
              <a:t>Noviayanti</a:t>
            </a:r>
            <a:r>
              <a:rPr sz="900" spc="55" dirty="0">
                <a:solidFill>
                  <a:srgbClr val="00283D"/>
                </a:solidFill>
                <a:latin typeface="RobotoRegular"/>
                <a:cs typeface="RobotoRegular"/>
              </a:rPr>
              <a:t> </a:t>
            </a:r>
            <a:r>
              <a:rPr sz="900" spc="-5" dirty="0">
                <a:solidFill>
                  <a:srgbClr val="00283D"/>
                </a:solidFill>
                <a:latin typeface="RobotoRegular"/>
                <a:cs typeface="RobotoRegular"/>
              </a:rPr>
              <a:t>Manik,,</a:t>
            </a:r>
            <a:r>
              <a:rPr sz="900" spc="50" dirty="0">
                <a:solidFill>
                  <a:srgbClr val="00283D"/>
                </a:solidFill>
                <a:latin typeface="RobotoRegular"/>
                <a:cs typeface="RobotoRegular"/>
              </a:rPr>
              <a:t> </a:t>
            </a:r>
            <a:r>
              <a:rPr sz="900" spc="-10" dirty="0">
                <a:solidFill>
                  <a:srgbClr val="00283D"/>
                </a:solidFill>
                <a:latin typeface="RobotoRegular"/>
                <a:cs typeface="RobotoRegular"/>
              </a:rPr>
              <a:t>“PENGATURAN</a:t>
            </a:r>
            <a:r>
              <a:rPr sz="900" spc="50" dirty="0">
                <a:solidFill>
                  <a:srgbClr val="00283D"/>
                </a:solidFill>
                <a:latin typeface="RobotoRegular"/>
                <a:cs typeface="RobotoRegular"/>
              </a:rPr>
              <a:t> </a:t>
            </a:r>
            <a:r>
              <a:rPr sz="900" spc="-5" dirty="0">
                <a:solidFill>
                  <a:srgbClr val="00283D"/>
                </a:solidFill>
                <a:latin typeface="RobotoRegular"/>
                <a:cs typeface="RobotoRegular"/>
              </a:rPr>
              <a:t>HUKUM</a:t>
            </a:r>
            <a:r>
              <a:rPr sz="900" spc="55" dirty="0">
                <a:solidFill>
                  <a:srgbClr val="00283D"/>
                </a:solidFill>
                <a:latin typeface="RobotoRegular"/>
                <a:cs typeface="RobotoRegular"/>
              </a:rPr>
              <a:t> </a:t>
            </a:r>
            <a:r>
              <a:rPr sz="900" spc="-15" dirty="0">
                <a:solidFill>
                  <a:srgbClr val="00283D"/>
                </a:solidFill>
                <a:latin typeface="RobotoRegular"/>
                <a:cs typeface="RobotoRegular"/>
              </a:rPr>
              <a:t>PERBATASAN</a:t>
            </a:r>
            <a:r>
              <a:rPr sz="900" spc="50" dirty="0">
                <a:solidFill>
                  <a:srgbClr val="00283D"/>
                </a:solidFill>
                <a:latin typeface="RobotoRegular"/>
                <a:cs typeface="RobotoRegular"/>
              </a:rPr>
              <a:t> </a:t>
            </a:r>
            <a:r>
              <a:rPr sz="900" spc="-5" dirty="0">
                <a:solidFill>
                  <a:srgbClr val="00283D"/>
                </a:solidFill>
                <a:latin typeface="RobotoRegular"/>
                <a:cs typeface="RobotoRegular"/>
              </a:rPr>
              <a:t>NEGARA</a:t>
            </a:r>
            <a:r>
              <a:rPr sz="900" spc="50" dirty="0">
                <a:solidFill>
                  <a:srgbClr val="00283D"/>
                </a:solidFill>
                <a:latin typeface="RobotoRegular"/>
                <a:cs typeface="RobotoRegular"/>
              </a:rPr>
              <a:t> </a:t>
            </a:r>
            <a:r>
              <a:rPr sz="900" spc="-15" dirty="0">
                <a:solidFill>
                  <a:srgbClr val="00283D"/>
                </a:solidFill>
                <a:latin typeface="RobotoRegular"/>
                <a:cs typeface="RobotoRegular"/>
              </a:rPr>
              <a:t>KESATUAN</a:t>
            </a:r>
            <a:r>
              <a:rPr sz="900" spc="55" dirty="0">
                <a:solidFill>
                  <a:srgbClr val="00283D"/>
                </a:solidFill>
                <a:latin typeface="RobotoRegular"/>
                <a:cs typeface="RobotoRegular"/>
              </a:rPr>
              <a:t> </a:t>
            </a:r>
            <a:r>
              <a:rPr sz="900" spc="-5" dirty="0">
                <a:solidFill>
                  <a:srgbClr val="00283D"/>
                </a:solidFill>
                <a:latin typeface="RobotoRegular"/>
                <a:cs typeface="RobotoRegular"/>
              </a:rPr>
              <a:t>REPUBLIKINDONESIA</a:t>
            </a:r>
            <a:endParaRPr sz="900">
              <a:latin typeface="RobotoRegular"/>
              <a:cs typeface="RobotoRegular"/>
            </a:endParaRPr>
          </a:p>
          <a:p>
            <a:pPr marL="199390">
              <a:lnSpc>
                <a:spcPct val="100000"/>
              </a:lnSpc>
              <a:spcBef>
                <a:spcPts val="160"/>
              </a:spcBef>
            </a:pPr>
            <a:r>
              <a:rPr sz="900" spc="-5" dirty="0">
                <a:solidFill>
                  <a:srgbClr val="00283D"/>
                </a:solidFill>
                <a:latin typeface="RobotoRegular"/>
                <a:cs typeface="RobotoRegular"/>
              </a:rPr>
              <a:t>BERDASARKAN </a:t>
            </a:r>
            <a:r>
              <a:rPr sz="900" spc="-10" dirty="0">
                <a:solidFill>
                  <a:srgbClr val="00283D"/>
                </a:solidFill>
                <a:latin typeface="RobotoRegular"/>
                <a:cs typeface="RobotoRegular"/>
              </a:rPr>
              <a:t>UNDANG-UNDANG </a:t>
            </a:r>
            <a:r>
              <a:rPr sz="900" spc="-15" dirty="0">
                <a:solidFill>
                  <a:srgbClr val="00283D"/>
                </a:solidFill>
                <a:latin typeface="RobotoRegular"/>
                <a:cs typeface="RobotoRegular"/>
              </a:rPr>
              <a:t>WILAYAH NEGARA”, </a:t>
            </a:r>
            <a:r>
              <a:rPr sz="900" spc="-5" dirty="0">
                <a:solidFill>
                  <a:srgbClr val="00283D"/>
                </a:solidFill>
                <a:latin typeface="RobotoRegular"/>
                <a:cs typeface="RobotoRegular"/>
              </a:rPr>
              <a:t>Jurnal Hukum </a:t>
            </a:r>
            <a:r>
              <a:rPr sz="900" spc="-10" dirty="0">
                <a:solidFill>
                  <a:srgbClr val="00283D"/>
                </a:solidFill>
                <a:latin typeface="RobotoRegular"/>
                <a:cs typeface="RobotoRegular"/>
              </a:rPr>
              <a:t>Progresif: Volume </a:t>
            </a:r>
            <a:r>
              <a:rPr sz="900" spc="-5" dirty="0">
                <a:solidFill>
                  <a:srgbClr val="00283D"/>
                </a:solidFill>
                <a:latin typeface="RobotoRegular"/>
                <a:cs typeface="RobotoRegular"/>
              </a:rPr>
              <a:t>XII/No.1/Juni</a:t>
            </a:r>
            <a:r>
              <a:rPr sz="900" spc="55" dirty="0">
                <a:solidFill>
                  <a:srgbClr val="00283D"/>
                </a:solidFill>
                <a:latin typeface="RobotoRegular"/>
                <a:cs typeface="RobotoRegular"/>
              </a:rPr>
              <a:t> </a:t>
            </a:r>
            <a:r>
              <a:rPr sz="900" spc="-5" dirty="0">
                <a:solidFill>
                  <a:srgbClr val="00283D"/>
                </a:solidFill>
                <a:latin typeface="RobotoRegular"/>
                <a:cs typeface="RobotoRegular"/>
              </a:rPr>
              <a:t>2018.</a:t>
            </a:r>
            <a:endParaRPr sz="900">
              <a:latin typeface="RobotoRegular"/>
              <a:cs typeface="RobotoRegula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18144" y="255141"/>
            <a:ext cx="4064635" cy="678815"/>
            <a:chOff x="2518144" y="255141"/>
            <a:chExt cx="4064635" cy="678815"/>
          </a:xfrm>
        </p:grpSpPr>
        <p:sp>
          <p:nvSpPr>
            <p:cNvPr id="3" name="object 3"/>
            <p:cNvSpPr/>
            <p:nvPr/>
          </p:nvSpPr>
          <p:spPr>
            <a:xfrm>
              <a:off x="2518144" y="255141"/>
              <a:ext cx="4064166" cy="67871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58144" y="272141"/>
              <a:ext cx="3984166" cy="59871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58144" y="272141"/>
            <a:ext cx="3984625" cy="59880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81635">
              <a:lnSpc>
                <a:spcPct val="100000"/>
              </a:lnSpc>
              <a:spcBef>
                <a:spcPts val="565"/>
              </a:spcBef>
            </a:pPr>
            <a:r>
              <a:rPr sz="2800" spc="-5" dirty="0">
                <a:solidFill>
                  <a:srgbClr val="2A4417"/>
                </a:solidFill>
                <a:latin typeface="Arial"/>
                <a:cs typeface="Arial"/>
              </a:rPr>
              <a:t>Kedaulatan</a:t>
            </a:r>
            <a:r>
              <a:rPr sz="2800" spc="-25" dirty="0">
                <a:solidFill>
                  <a:srgbClr val="2A4417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A4417"/>
                </a:solidFill>
                <a:latin typeface="Arial"/>
                <a:cs typeface="Arial"/>
              </a:rPr>
              <a:t>Negara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17369" y="1202865"/>
            <a:ext cx="4289425" cy="860425"/>
          </a:xfrm>
          <a:custGeom>
            <a:avLst/>
            <a:gdLst/>
            <a:ahLst/>
            <a:cxnLst/>
            <a:rect l="l" t="t" r="r" b="b"/>
            <a:pathLst>
              <a:path w="4289425" h="860425">
                <a:moveTo>
                  <a:pt x="4288966" y="859973"/>
                </a:moveTo>
                <a:lnTo>
                  <a:pt x="0" y="859973"/>
                </a:lnTo>
                <a:lnTo>
                  <a:pt x="0" y="0"/>
                </a:lnTo>
                <a:lnTo>
                  <a:pt x="4288966" y="0"/>
                </a:lnTo>
                <a:lnTo>
                  <a:pt x="4288966" y="859973"/>
                </a:lnTo>
                <a:close/>
              </a:path>
            </a:pathLst>
          </a:custGeom>
          <a:solidFill>
            <a:srgbClr val="548A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17369" y="1202865"/>
            <a:ext cx="4289425" cy="860425"/>
          </a:xfrm>
          <a:prstGeom prst="rect">
            <a:avLst/>
          </a:prstGeom>
          <a:ln w="25399">
            <a:solidFill>
              <a:srgbClr val="3D6421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marL="344170" marR="226695" indent="-1905" algn="ctr">
              <a:lnSpc>
                <a:spcPct val="114999"/>
              </a:lnSpc>
              <a:spcBef>
                <a:spcPts val="745"/>
              </a:spcBef>
            </a:pP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Kata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kedaulatan berasal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dari Bahasa Inggris,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yaitu  “Sovereignity”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yang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berasa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dari kata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Latin”Superanus” 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berarti yang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 teratas.</a:t>
            </a:r>
            <a:endParaRPr sz="1200">
              <a:latin typeface="Roboto"/>
              <a:cs typeface="Robo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161560" y="1232530"/>
            <a:ext cx="1896745" cy="622935"/>
            <a:chOff x="7161560" y="1232530"/>
            <a:chExt cx="1896745" cy="622935"/>
          </a:xfrm>
        </p:grpSpPr>
        <p:sp>
          <p:nvSpPr>
            <p:cNvPr id="9" name="object 9"/>
            <p:cNvSpPr/>
            <p:nvPr/>
          </p:nvSpPr>
          <p:spPr>
            <a:xfrm>
              <a:off x="7161560" y="1232530"/>
              <a:ext cx="1896548" cy="6229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06335" y="1257292"/>
              <a:ext cx="1807021" cy="5333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06335" y="1257292"/>
              <a:ext cx="1807210" cy="533400"/>
            </a:xfrm>
            <a:custGeom>
              <a:avLst/>
              <a:gdLst/>
              <a:ahLst/>
              <a:cxnLst/>
              <a:rect l="l" t="t" r="r" b="b"/>
              <a:pathLst>
                <a:path w="1807209" h="533400">
                  <a:moveTo>
                    <a:pt x="0" y="266699"/>
                  </a:moveTo>
                  <a:lnTo>
                    <a:pt x="2718" y="245856"/>
                  </a:lnTo>
                  <a:lnTo>
                    <a:pt x="10738" y="225453"/>
                  </a:lnTo>
                  <a:lnTo>
                    <a:pt x="41884" y="186199"/>
                  </a:lnTo>
                  <a:lnTo>
                    <a:pt x="91830" y="149411"/>
                  </a:lnTo>
                  <a:lnTo>
                    <a:pt x="158969" y="115564"/>
                  </a:lnTo>
                  <a:lnTo>
                    <a:pt x="198485" y="99892"/>
                  </a:lnTo>
                  <a:lnTo>
                    <a:pt x="241695" y="85132"/>
                  </a:lnTo>
                  <a:lnTo>
                    <a:pt x="288401" y="71345"/>
                  </a:lnTo>
                  <a:lnTo>
                    <a:pt x="338401" y="58590"/>
                  </a:lnTo>
                  <a:lnTo>
                    <a:pt x="391494" y="46926"/>
                  </a:lnTo>
                  <a:lnTo>
                    <a:pt x="447480" y="36412"/>
                  </a:lnTo>
                  <a:lnTo>
                    <a:pt x="506157" y="27107"/>
                  </a:lnTo>
                  <a:lnTo>
                    <a:pt x="567325" y="19071"/>
                  </a:lnTo>
                  <a:lnTo>
                    <a:pt x="630783" y="12364"/>
                  </a:lnTo>
                  <a:lnTo>
                    <a:pt x="696330" y="7043"/>
                  </a:lnTo>
                  <a:lnTo>
                    <a:pt x="763766" y="3170"/>
                  </a:lnTo>
                  <a:lnTo>
                    <a:pt x="832888" y="802"/>
                  </a:lnTo>
                  <a:lnTo>
                    <a:pt x="903498" y="0"/>
                  </a:lnTo>
                  <a:lnTo>
                    <a:pt x="974107" y="802"/>
                  </a:lnTo>
                  <a:lnTo>
                    <a:pt x="1043230" y="3170"/>
                  </a:lnTo>
                  <a:lnTo>
                    <a:pt x="1110666" y="7043"/>
                  </a:lnTo>
                  <a:lnTo>
                    <a:pt x="1176214" y="12364"/>
                  </a:lnTo>
                  <a:lnTo>
                    <a:pt x="1239674" y="19071"/>
                  </a:lnTo>
                  <a:lnTo>
                    <a:pt x="1300843" y="27107"/>
                  </a:lnTo>
                  <a:lnTo>
                    <a:pt x="1359522" y="36412"/>
                  </a:lnTo>
                  <a:lnTo>
                    <a:pt x="1415509" y="46926"/>
                  </a:lnTo>
                  <a:lnTo>
                    <a:pt x="1468604" y="58590"/>
                  </a:lnTo>
                  <a:lnTo>
                    <a:pt x="1518606" y="71345"/>
                  </a:lnTo>
                  <a:lnTo>
                    <a:pt x="1565313" y="85132"/>
                  </a:lnTo>
                  <a:lnTo>
                    <a:pt x="1608526" y="99892"/>
                  </a:lnTo>
                  <a:lnTo>
                    <a:pt x="1648043" y="115564"/>
                  </a:lnTo>
                  <a:lnTo>
                    <a:pt x="1683663" y="132090"/>
                  </a:lnTo>
                  <a:lnTo>
                    <a:pt x="1742409" y="167467"/>
                  </a:lnTo>
                  <a:lnTo>
                    <a:pt x="1783158" y="205547"/>
                  </a:lnTo>
                  <a:lnTo>
                    <a:pt x="1804302" y="245856"/>
                  </a:lnTo>
                  <a:lnTo>
                    <a:pt x="1807021" y="266699"/>
                  </a:lnTo>
                  <a:lnTo>
                    <a:pt x="1796281" y="307945"/>
                  </a:lnTo>
                  <a:lnTo>
                    <a:pt x="1765134" y="347198"/>
                  </a:lnTo>
                  <a:lnTo>
                    <a:pt x="1715185" y="383986"/>
                  </a:lnTo>
                  <a:lnTo>
                    <a:pt x="1648043" y="417833"/>
                  </a:lnTo>
                  <a:lnTo>
                    <a:pt x="1608526" y="433505"/>
                  </a:lnTo>
                  <a:lnTo>
                    <a:pt x="1565313" y="448264"/>
                  </a:lnTo>
                  <a:lnTo>
                    <a:pt x="1518606" y="462052"/>
                  </a:lnTo>
                  <a:lnTo>
                    <a:pt x="1468604" y="474807"/>
                  </a:lnTo>
                  <a:lnTo>
                    <a:pt x="1415509" y="486471"/>
                  </a:lnTo>
                  <a:lnTo>
                    <a:pt x="1359522" y="496986"/>
                  </a:lnTo>
                  <a:lnTo>
                    <a:pt x="1300843" y="506290"/>
                  </a:lnTo>
                  <a:lnTo>
                    <a:pt x="1239674" y="514326"/>
                  </a:lnTo>
                  <a:lnTo>
                    <a:pt x="1176214" y="521034"/>
                  </a:lnTo>
                  <a:lnTo>
                    <a:pt x="1110666" y="526355"/>
                  </a:lnTo>
                  <a:lnTo>
                    <a:pt x="1043230" y="530228"/>
                  </a:lnTo>
                  <a:lnTo>
                    <a:pt x="974107" y="532596"/>
                  </a:lnTo>
                  <a:lnTo>
                    <a:pt x="903498" y="533398"/>
                  </a:lnTo>
                  <a:lnTo>
                    <a:pt x="832888" y="532596"/>
                  </a:lnTo>
                  <a:lnTo>
                    <a:pt x="763766" y="530228"/>
                  </a:lnTo>
                  <a:lnTo>
                    <a:pt x="696330" y="526355"/>
                  </a:lnTo>
                  <a:lnTo>
                    <a:pt x="630783" y="521034"/>
                  </a:lnTo>
                  <a:lnTo>
                    <a:pt x="567325" y="514326"/>
                  </a:lnTo>
                  <a:lnTo>
                    <a:pt x="506157" y="506290"/>
                  </a:lnTo>
                  <a:lnTo>
                    <a:pt x="447480" y="496986"/>
                  </a:lnTo>
                  <a:lnTo>
                    <a:pt x="391494" y="486471"/>
                  </a:lnTo>
                  <a:lnTo>
                    <a:pt x="338401" y="474807"/>
                  </a:lnTo>
                  <a:lnTo>
                    <a:pt x="288401" y="462052"/>
                  </a:lnTo>
                  <a:lnTo>
                    <a:pt x="241695" y="448264"/>
                  </a:lnTo>
                  <a:lnTo>
                    <a:pt x="198485" y="433505"/>
                  </a:lnTo>
                  <a:lnTo>
                    <a:pt x="158969" y="417833"/>
                  </a:lnTo>
                  <a:lnTo>
                    <a:pt x="123351" y="401306"/>
                  </a:lnTo>
                  <a:lnTo>
                    <a:pt x="64608" y="365930"/>
                  </a:lnTo>
                  <a:lnTo>
                    <a:pt x="23861" y="327850"/>
                  </a:lnTo>
                  <a:lnTo>
                    <a:pt x="2718" y="287541"/>
                  </a:lnTo>
                  <a:lnTo>
                    <a:pt x="0" y="266699"/>
                  </a:lnTo>
                  <a:close/>
                </a:path>
              </a:pathLst>
            </a:custGeom>
            <a:ln w="9524">
              <a:solidFill>
                <a:srgbClr val="528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618221" y="1397495"/>
            <a:ext cx="9836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283D"/>
                </a:solidFill>
                <a:latin typeface="Arial"/>
                <a:cs typeface="Arial"/>
              </a:rPr>
              <a:t>Kedaulatan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2512769"/>
            <a:ext cx="5270500" cy="2630805"/>
            <a:chOff x="0" y="2512769"/>
            <a:chExt cx="5270500" cy="2630805"/>
          </a:xfrm>
        </p:grpSpPr>
        <p:sp>
          <p:nvSpPr>
            <p:cNvPr id="14" name="object 14"/>
            <p:cNvSpPr/>
            <p:nvPr/>
          </p:nvSpPr>
          <p:spPr>
            <a:xfrm>
              <a:off x="0" y="2536369"/>
              <a:ext cx="1643884" cy="26071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83965" y="2525469"/>
              <a:ext cx="2874010" cy="1709420"/>
            </a:xfrm>
            <a:custGeom>
              <a:avLst/>
              <a:gdLst/>
              <a:ahLst/>
              <a:cxnLst/>
              <a:rect l="l" t="t" r="r" b="b"/>
              <a:pathLst>
                <a:path w="2874010" h="1709420">
                  <a:moveTo>
                    <a:pt x="2873824" y="1709071"/>
                  </a:moveTo>
                  <a:lnTo>
                    <a:pt x="0" y="1709071"/>
                  </a:lnTo>
                  <a:lnTo>
                    <a:pt x="0" y="0"/>
                  </a:lnTo>
                  <a:lnTo>
                    <a:pt x="2873824" y="0"/>
                  </a:lnTo>
                  <a:lnTo>
                    <a:pt x="2873824" y="1709071"/>
                  </a:lnTo>
                  <a:close/>
                </a:path>
              </a:pathLst>
            </a:custGeom>
            <a:solidFill>
              <a:srgbClr val="548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73181" y="2525469"/>
              <a:ext cx="3585210" cy="1709420"/>
            </a:xfrm>
            <a:custGeom>
              <a:avLst/>
              <a:gdLst/>
              <a:ahLst/>
              <a:cxnLst/>
              <a:rect l="l" t="t" r="r" b="b"/>
              <a:pathLst>
                <a:path w="3585210" h="1709420">
                  <a:moveTo>
                    <a:pt x="710783" y="0"/>
                  </a:moveTo>
                  <a:lnTo>
                    <a:pt x="3584607" y="0"/>
                  </a:lnTo>
                  <a:lnTo>
                    <a:pt x="3584607" y="1709071"/>
                  </a:lnTo>
                  <a:lnTo>
                    <a:pt x="710783" y="1709071"/>
                  </a:lnTo>
                  <a:lnTo>
                    <a:pt x="710783" y="0"/>
                  </a:lnTo>
                  <a:close/>
                </a:path>
                <a:path w="3585210" h="1709420">
                  <a:moveTo>
                    <a:pt x="701213" y="218199"/>
                  </a:moveTo>
                  <a:lnTo>
                    <a:pt x="0" y="1154772"/>
                  </a:lnTo>
                </a:path>
              </a:pathLst>
            </a:custGeom>
            <a:ln w="25399">
              <a:solidFill>
                <a:srgbClr val="3D64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469694" y="2629693"/>
            <a:ext cx="271399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Kedaulatan tertinggi dari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suatu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negara  adalah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kedaulatan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hukum,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karena 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hukum tidak tunduk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kepada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negara,  tetapi negaralah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tunduk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kepada 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hukum,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sehingga setiap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perubahan 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terjadi atas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suatu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negara harus  dilandasi oleh pemberlakuan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suatu 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hukum.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43886" y="4838690"/>
            <a:ext cx="1066800" cy="304800"/>
          </a:xfrm>
          <a:prstGeom prst="rect">
            <a:avLst/>
          </a:prstGeom>
          <a:solidFill>
            <a:srgbClr val="548A2F"/>
          </a:solidFill>
          <a:ln w="25399">
            <a:solidFill>
              <a:srgbClr val="3D6421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252095">
              <a:lnSpc>
                <a:spcPct val="100000"/>
              </a:lnSpc>
              <a:spcBef>
                <a:spcPts val="430"/>
              </a:spcBef>
            </a:pP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H.</a:t>
            </a:r>
            <a:r>
              <a:rPr sz="1200" b="1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Krabbe</a:t>
            </a:r>
            <a:endParaRPr sz="12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55015" y="2302325"/>
            <a:ext cx="4289425" cy="2041525"/>
          </a:xfrm>
          <a:prstGeom prst="rect">
            <a:avLst/>
          </a:prstGeom>
          <a:solidFill>
            <a:srgbClr val="548A2F"/>
          </a:solidFill>
          <a:ln w="25399">
            <a:solidFill>
              <a:srgbClr val="3D6421"/>
            </a:solidFill>
          </a:ln>
        </p:spPr>
        <p:txBody>
          <a:bodyPr vert="horz" wrap="square" lIns="0" tIns="159385" rIns="0" bIns="0" rtlCol="0">
            <a:spAutoFit/>
          </a:bodyPr>
          <a:lstStyle/>
          <a:p>
            <a:pPr marL="200025" marR="85725" algn="just">
              <a:lnSpc>
                <a:spcPct val="114999"/>
              </a:lnSpc>
              <a:spcBef>
                <a:spcPts val="1255"/>
              </a:spcBef>
            </a:pP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Kedaulatan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sebagai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Kekuasaan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tertinggi mengandung dua  pembatasan pentingdalam dirinya yaitu (Mochatar 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Kusumaatmaja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dan Etty R. Agoes, 2003: 18).</a:t>
            </a: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Roboto"/>
              <a:cs typeface="Roboto"/>
            </a:endParaRPr>
          </a:p>
          <a:p>
            <a:pPr marL="200025" marR="93345">
              <a:lnSpc>
                <a:spcPct val="114999"/>
              </a:lnSpc>
              <a:buAutoNum type="arabicPeriod"/>
              <a:tabLst>
                <a:tab pos="381000" algn="l"/>
              </a:tabLst>
            </a:pP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Kekusaan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itu terbatas pada batas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wilayah Negara yang 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memiliki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kekuasaan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itu dan</a:t>
            </a:r>
            <a:endParaRPr sz="1200">
              <a:latin typeface="Roboto"/>
              <a:cs typeface="Roboto"/>
            </a:endParaRPr>
          </a:p>
          <a:p>
            <a:pPr marL="200025" marR="88900">
              <a:lnSpc>
                <a:spcPct val="114999"/>
              </a:lnSpc>
              <a:buAutoNum type="arabicPeriod"/>
              <a:tabLst>
                <a:tab pos="437515" algn="l"/>
              </a:tabLst>
            </a:pP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Kekuasaan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itu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berakhir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di mana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kekuasaan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suatu 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Negara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lain mulai</a:t>
            </a:r>
            <a:endParaRPr sz="1200">
              <a:latin typeface="Roboto"/>
              <a:cs typeface="Robo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36756" y="128813"/>
            <a:ext cx="3610610" cy="1734820"/>
            <a:chOff x="1736756" y="128813"/>
            <a:chExt cx="3610610" cy="1734820"/>
          </a:xfrm>
        </p:grpSpPr>
        <p:sp>
          <p:nvSpPr>
            <p:cNvPr id="4" name="object 4"/>
            <p:cNvSpPr/>
            <p:nvPr/>
          </p:nvSpPr>
          <p:spPr>
            <a:xfrm>
              <a:off x="2460239" y="141513"/>
              <a:ext cx="2874010" cy="1709420"/>
            </a:xfrm>
            <a:custGeom>
              <a:avLst/>
              <a:gdLst/>
              <a:ahLst/>
              <a:cxnLst/>
              <a:rect l="l" t="t" r="r" b="b"/>
              <a:pathLst>
                <a:path w="2874010" h="1709420">
                  <a:moveTo>
                    <a:pt x="2873824" y="1709052"/>
                  </a:moveTo>
                  <a:lnTo>
                    <a:pt x="0" y="1709052"/>
                  </a:lnTo>
                  <a:lnTo>
                    <a:pt x="0" y="0"/>
                  </a:lnTo>
                  <a:lnTo>
                    <a:pt x="2873824" y="0"/>
                  </a:lnTo>
                  <a:lnTo>
                    <a:pt x="2873824" y="1709052"/>
                  </a:lnTo>
                  <a:close/>
                </a:path>
              </a:pathLst>
            </a:custGeom>
            <a:solidFill>
              <a:srgbClr val="548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49456" y="141513"/>
              <a:ext cx="3585210" cy="1709420"/>
            </a:xfrm>
            <a:custGeom>
              <a:avLst/>
              <a:gdLst/>
              <a:ahLst/>
              <a:cxnLst/>
              <a:rect l="l" t="t" r="r" b="b"/>
              <a:pathLst>
                <a:path w="3585210" h="1709420">
                  <a:moveTo>
                    <a:pt x="710783" y="0"/>
                  </a:moveTo>
                  <a:lnTo>
                    <a:pt x="3584607" y="0"/>
                  </a:lnTo>
                  <a:lnTo>
                    <a:pt x="3584607" y="1709052"/>
                  </a:lnTo>
                  <a:lnTo>
                    <a:pt x="710783" y="1709052"/>
                  </a:lnTo>
                  <a:lnTo>
                    <a:pt x="710783" y="0"/>
                  </a:lnTo>
                  <a:close/>
                </a:path>
                <a:path w="3585210" h="1709420">
                  <a:moveTo>
                    <a:pt x="701213" y="218195"/>
                  </a:moveTo>
                  <a:lnTo>
                    <a:pt x="0" y="1154773"/>
                  </a:lnTo>
                </a:path>
              </a:pathLst>
            </a:custGeom>
            <a:ln w="25399">
              <a:solidFill>
                <a:srgbClr val="3D64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45960" y="428604"/>
            <a:ext cx="2711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063625" algn="l"/>
                <a:tab pos="1774825" algn="l"/>
              </a:tabLst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Kedaulatan	dalam	hubungannya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45960" y="611484"/>
            <a:ext cx="2713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  <a:tabLst>
                <a:tab pos="685165" algn="l"/>
                <a:tab pos="1370965" algn="l"/>
                <a:tab pos="1701164" algn="l"/>
              </a:tabLst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dengan negara-negara lain bahwa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satu 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negara	berada	di	dalam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45960" y="794363"/>
            <a:ext cx="2713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2327910">
              <a:lnSpc>
                <a:spcPct val="100000"/>
              </a:lnSpc>
              <a:spcBef>
                <a:spcPts val="100"/>
              </a:spcBef>
              <a:tabLst>
                <a:tab pos="965200" algn="l"/>
                <a:tab pos="1616710" algn="l"/>
                <a:tab pos="2294255" algn="l"/>
              </a:tabLst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suatu  masyarakat	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negar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	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diman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	setiap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45960" y="1160121"/>
            <a:ext cx="2714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  <a:tabLst>
                <a:tab pos="608965" algn="l"/>
                <a:tab pos="1532255" algn="l"/>
              </a:tabLst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negar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	mempunyai	kemerdekaannya  serta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adanya persamaan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derajat.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5348" y="429981"/>
            <a:ext cx="1458595" cy="304800"/>
          </a:xfrm>
          <a:prstGeom prst="rect">
            <a:avLst/>
          </a:prstGeom>
          <a:solidFill>
            <a:srgbClr val="548A2F"/>
          </a:solidFill>
          <a:ln w="25399">
            <a:solidFill>
              <a:srgbClr val="3D6421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339725">
              <a:lnSpc>
                <a:spcPct val="100000"/>
              </a:lnSpc>
              <a:spcBef>
                <a:spcPts val="430"/>
              </a:spcBef>
            </a:pPr>
            <a:r>
              <a:rPr sz="1200" spc="-5" dirty="0">
                <a:solidFill>
                  <a:srgbClr val="FFFFFF"/>
                </a:solidFill>
                <a:latin typeface="RobotoRegular"/>
                <a:cs typeface="RobotoRegular"/>
              </a:rPr>
              <a:t>Hugo</a:t>
            </a:r>
            <a:r>
              <a:rPr sz="1200" spc="-15" dirty="0">
                <a:solidFill>
                  <a:srgbClr val="FFFFFF"/>
                </a:solidFill>
                <a:latin typeface="RobotoRegular"/>
                <a:cs typeface="RobotoRegular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RobotoRegular"/>
                <a:cs typeface="RobotoRegular"/>
              </a:rPr>
              <a:t>Grotius</a:t>
            </a:r>
            <a:endParaRPr sz="1200">
              <a:latin typeface="RobotoRegular"/>
              <a:cs typeface="RobotoRegular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734783"/>
            <a:ext cx="4855210" cy="3822065"/>
            <a:chOff x="0" y="734783"/>
            <a:chExt cx="4855210" cy="3822065"/>
          </a:xfrm>
        </p:grpSpPr>
        <p:sp>
          <p:nvSpPr>
            <p:cNvPr id="12" name="object 12"/>
            <p:cNvSpPr/>
            <p:nvPr/>
          </p:nvSpPr>
          <p:spPr>
            <a:xfrm>
              <a:off x="0" y="734783"/>
              <a:ext cx="1866896" cy="24574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07168" y="2089370"/>
              <a:ext cx="1847846" cy="24669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0" y="4985639"/>
            <a:ext cx="7653020" cy="158115"/>
          </a:xfrm>
          <a:prstGeom prst="rect">
            <a:avLst/>
          </a:prstGeom>
          <a:solidFill>
            <a:srgbClr val="548A2F"/>
          </a:solidFill>
          <a:ln w="25399">
            <a:solidFill>
              <a:srgbClr val="3D6421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199390">
              <a:lnSpc>
                <a:spcPct val="100000"/>
              </a:lnSpc>
              <a:spcBef>
                <a:spcPts val="45"/>
              </a:spcBef>
            </a:pPr>
            <a:r>
              <a:rPr sz="900" spc="-5" dirty="0">
                <a:solidFill>
                  <a:srgbClr val="FFFFFF"/>
                </a:solidFill>
                <a:latin typeface="RobotoRegular"/>
                <a:cs typeface="RobotoRegular"/>
              </a:rPr>
              <a:t>M. Iman Santoso, </a:t>
            </a:r>
            <a:r>
              <a:rPr sz="900" spc="-15" dirty="0">
                <a:solidFill>
                  <a:srgbClr val="FFFFFF"/>
                </a:solidFill>
                <a:latin typeface="RobotoRegular"/>
                <a:cs typeface="RobotoRegular"/>
              </a:rPr>
              <a:t>“KEDAULATAN </a:t>
            </a:r>
            <a:r>
              <a:rPr sz="900" spc="-5" dirty="0">
                <a:solidFill>
                  <a:srgbClr val="FFFFFF"/>
                </a:solidFill>
                <a:latin typeface="RobotoRegular"/>
                <a:cs typeface="RobotoRegular"/>
              </a:rPr>
              <a:t>DAN </a:t>
            </a:r>
            <a:r>
              <a:rPr sz="900" spc="-10" dirty="0">
                <a:solidFill>
                  <a:srgbClr val="FFFFFF"/>
                </a:solidFill>
                <a:latin typeface="RobotoRegular"/>
                <a:cs typeface="RobotoRegular"/>
              </a:rPr>
              <a:t>YURISDIKSI </a:t>
            </a:r>
            <a:r>
              <a:rPr sz="900" spc="-5" dirty="0">
                <a:solidFill>
                  <a:srgbClr val="FFFFFF"/>
                </a:solidFill>
                <a:latin typeface="RobotoRegular"/>
                <a:cs typeface="RobotoRegular"/>
              </a:rPr>
              <a:t>NEGARA DALAM SUDUT </a:t>
            </a:r>
            <a:r>
              <a:rPr sz="900" spc="-15" dirty="0">
                <a:solidFill>
                  <a:srgbClr val="FFFFFF"/>
                </a:solidFill>
                <a:latin typeface="RobotoRegular"/>
                <a:cs typeface="RobotoRegular"/>
              </a:rPr>
              <a:t>PANDANG </a:t>
            </a:r>
            <a:r>
              <a:rPr sz="900" spc="-5" dirty="0">
                <a:solidFill>
                  <a:srgbClr val="FFFFFF"/>
                </a:solidFill>
                <a:latin typeface="RobotoRegular"/>
                <a:cs typeface="RobotoRegular"/>
              </a:rPr>
              <a:t>KEIMIGRASIAN”, </a:t>
            </a:r>
            <a:r>
              <a:rPr sz="900" i="1" spc="-15" dirty="0">
                <a:solidFill>
                  <a:srgbClr val="FFFFFF"/>
                </a:solidFill>
                <a:latin typeface="Roboto"/>
                <a:cs typeface="Roboto"/>
              </a:rPr>
              <a:t>Binamulia Hukum </a:t>
            </a:r>
            <a:r>
              <a:rPr sz="900" spc="-10" dirty="0">
                <a:solidFill>
                  <a:srgbClr val="FFFFFF"/>
                </a:solidFill>
                <a:latin typeface="RobotoRegular"/>
                <a:cs typeface="RobotoRegular"/>
              </a:rPr>
              <a:t>Vol. </a:t>
            </a:r>
            <a:r>
              <a:rPr sz="900" dirty="0">
                <a:solidFill>
                  <a:srgbClr val="FFFFFF"/>
                </a:solidFill>
                <a:latin typeface="RobotoRegular"/>
                <a:cs typeface="RobotoRegular"/>
              </a:rPr>
              <a:t>7 </a:t>
            </a:r>
            <a:r>
              <a:rPr sz="900" spc="-5" dirty="0">
                <a:solidFill>
                  <a:srgbClr val="FFFFFF"/>
                </a:solidFill>
                <a:latin typeface="RobotoRegular"/>
                <a:cs typeface="RobotoRegular"/>
              </a:rPr>
              <a:t>No. 1, Juli</a:t>
            </a:r>
            <a:r>
              <a:rPr sz="900" spc="150" dirty="0">
                <a:solidFill>
                  <a:srgbClr val="FFFFFF"/>
                </a:solidFill>
                <a:latin typeface="RobotoRegular"/>
                <a:cs typeface="RobotoRegular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RobotoRegular"/>
                <a:cs typeface="RobotoRegular"/>
              </a:rPr>
              <a:t>2018</a:t>
            </a:r>
            <a:endParaRPr sz="900">
              <a:latin typeface="RobotoRegular"/>
              <a:cs typeface="Roboto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758</Words>
  <Application>Microsoft Office PowerPoint</Application>
  <PresentationFormat>On-screen Show (16:9)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Roboto</vt:lpstr>
      <vt:lpstr>RobotoRegular</vt:lpstr>
      <vt:lpstr>Times New Roman</vt:lpstr>
      <vt:lpstr>Office Theme</vt:lpstr>
      <vt:lpstr>Hakikat, Batas-Batas Wilayah,  dan Kedaulatan Negara</vt:lpstr>
      <vt:lpstr>Hakikat Negara</vt:lpstr>
      <vt:lpstr>C. F. Strong dalam bukunya yang berjudul Modern  Political Constitutions: An Intrudiction to the  Comparative Study of Their History and Exisiting  Form</vt:lpstr>
      <vt:lpstr>Batas Wilayah Negara adalah garis batas yang  merupakan pemisah kedaulatan suatu negara yang  didasarkan atas hukum internasional.</vt:lpstr>
      <vt:lpstr>Batas-Batas Wilayah Negara</vt:lpstr>
      <vt:lpstr>PowerPoint Presentation</vt:lpstr>
      <vt:lpstr>Pertahanan  dan  keamanan</vt:lpstr>
      <vt:lpstr>Kedaulatan Negara</vt:lpstr>
      <vt:lpstr>PowerPoint Presentation</vt:lpstr>
      <vt:lpstr>Kedaulatan negara (state sovereignty) dalam  hukum internasional merupakan konsep yang  diakui dan menjadi dasar bekerjanya sistem  hukum internasional itu.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P3.pptx</dc:title>
  <dc:creator>ASUS</dc:creator>
  <cp:lastModifiedBy>ASUS</cp:lastModifiedBy>
  <cp:revision>1</cp:revision>
  <dcterms:created xsi:type="dcterms:W3CDTF">2021-09-23T14:17:27Z</dcterms:created>
  <dcterms:modified xsi:type="dcterms:W3CDTF">2021-09-24T00:10:21Z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2021-09-23T00:00:00Z</vt:filetime>
  </property>
</Properties>
</file>