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1" r:id="rId5"/>
    <p:sldId id="258" r:id="rId6"/>
    <p:sldId id="262" r:id="rId7"/>
    <p:sldId id="263" r:id="rId8"/>
    <p:sldId id="264" r:id="rId9"/>
    <p:sldId id="265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856D"/>
    <a:srgbClr val="FF2549"/>
    <a:srgbClr val="003635"/>
    <a:srgbClr val="005856"/>
    <a:srgbClr val="9EFF29"/>
    <a:srgbClr val="007033"/>
    <a:srgbClr val="5EEC3C"/>
    <a:srgbClr val="F1C88B"/>
    <a:srgbClr val="FE9202"/>
    <a:srgbClr val="1D3A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87" d="100"/>
          <a:sy n="87" d="100"/>
        </p:scale>
        <p:origin x="-792" y="2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3838" y="553075"/>
            <a:ext cx="7989723" cy="855398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093" y="1415854"/>
            <a:ext cx="7975483" cy="685791"/>
          </a:xfrm>
        </p:spPr>
        <p:txBody>
          <a:bodyPr>
            <a:normAutofit/>
          </a:bodyPr>
          <a:lstStyle>
            <a:lvl1pPr marL="0" indent="0" algn="ctr">
              <a:buNone/>
              <a:defRPr sz="2800" b="0" i="0">
                <a:solidFill>
                  <a:srgbClr val="00B0F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=""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035496"/>
            <a:ext cx="8246070" cy="763526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821426"/>
            <a:ext cx="8246070" cy="3040896"/>
          </a:xfrm>
        </p:spPr>
        <p:txBody>
          <a:bodyPr/>
          <a:lstStyle>
            <a:lvl1pPr algn="ctr">
              <a:defRPr sz="2800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320" y="310672"/>
            <a:ext cx="6284320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320" y="1074197"/>
            <a:ext cx="6284320" cy="351106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317" y="1171296"/>
            <a:ext cx="8093365" cy="763525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928357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400754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928357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400754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3728" y="412955"/>
            <a:ext cx="8203575" cy="1179870"/>
          </a:xfrm>
        </p:spPr>
        <p:txBody>
          <a:bodyPr>
            <a:normAutofit/>
          </a:bodyPr>
          <a:lstStyle/>
          <a:p>
            <a:r>
              <a:rPr lang="id-ID" dirty="0" smtClean="0"/>
              <a:t>Hak dan Kewajiban Warga Negara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Syarat Berdirinya Negara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id-ID" sz="2400" dirty="0" smtClean="0"/>
              <a:t>Penduduk, yaitu semua orang yang berdomisili dan menyatakan diri ingin bersatu</a:t>
            </a:r>
          </a:p>
          <a:p>
            <a:pPr lvl="0"/>
            <a:r>
              <a:rPr lang="id-ID" sz="2400" dirty="0" smtClean="0"/>
              <a:t>Wilayah, yaitu batas teritorial yang jelas atas darat dan laut serta udara di atasnya.</a:t>
            </a:r>
          </a:p>
          <a:p>
            <a:pPr lvl="0"/>
            <a:r>
              <a:rPr lang="id-ID" sz="2400" dirty="0" smtClean="0"/>
              <a:t>Pemerintah, yaitu organisasi utama yang bertindak menyelenggarakan kekuasaan, fungsi-fungsi dan kebijakan mencapai tujuan.</a:t>
            </a:r>
          </a:p>
          <a:p>
            <a:pPr lvl="0"/>
            <a:r>
              <a:rPr lang="id-ID" sz="2400" dirty="0" smtClean="0"/>
              <a:t>Kedaulatan, yaitu supremasi wewenang secara merdeka dan bebas dari dominasi negara lain dan negara memperoleh pengakuan dunia internasional</a:t>
            </a:r>
            <a:r>
              <a:rPr lang="id-ID" sz="2400" dirty="0" smtClean="0"/>
              <a:t>.</a:t>
            </a:r>
            <a:endParaRPr lang="id-ID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Pengertian Hak, Kewajiban, dan Warga Negara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a.  </a:t>
            </a:r>
            <a:r>
              <a:rPr lang="id-ID" sz="2600" dirty="0" smtClean="0"/>
              <a:t>Hak </a:t>
            </a:r>
            <a:r>
              <a:rPr lang="id-ID" sz="2600" dirty="0" smtClean="0"/>
              <a:t>Warga Negara adalah kuasa atas sesuatu yang patut dimiliki warga Negara dari Negara.</a:t>
            </a:r>
          </a:p>
          <a:p>
            <a:pPr>
              <a:buNone/>
            </a:pPr>
            <a:r>
              <a:rPr lang="id-ID" sz="2600" dirty="0" smtClean="0"/>
              <a:t>b. </a:t>
            </a:r>
            <a:r>
              <a:rPr lang="id-ID" sz="2600" dirty="0" smtClean="0"/>
              <a:t>Kewajiban </a:t>
            </a:r>
            <a:r>
              <a:rPr lang="id-ID" sz="2600" dirty="0" smtClean="0"/>
              <a:t>warga Negara adalah kuasa atas sesuatu yang patut dilaksanakan/diberikan warga Negara kepada </a:t>
            </a:r>
            <a:r>
              <a:rPr lang="id-ID" sz="2600" dirty="0" smtClean="0"/>
              <a:t>Negara.</a:t>
            </a:r>
          </a:p>
          <a:p>
            <a:pPr>
              <a:buNone/>
            </a:pPr>
            <a:r>
              <a:rPr lang="id-ID" sz="2600" dirty="0" smtClean="0"/>
              <a:t>c</a:t>
            </a:r>
            <a:r>
              <a:rPr lang="id-ID" sz="2600" dirty="0" smtClean="0"/>
              <a:t>.  </a:t>
            </a:r>
            <a:r>
              <a:rPr lang="id-ID" sz="2600" dirty="0" smtClean="0"/>
              <a:t>Warga </a:t>
            </a:r>
            <a:r>
              <a:rPr lang="id-ID" sz="2600" dirty="0" smtClean="0"/>
              <a:t>adalah keluarga atau anggota masyarakat.</a:t>
            </a:r>
          </a:p>
          <a:p>
            <a:pPr>
              <a:buNone/>
            </a:pPr>
            <a:r>
              <a:rPr lang="id-ID" sz="2600" dirty="0" smtClean="0"/>
              <a:t>d.   </a:t>
            </a:r>
            <a:r>
              <a:rPr lang="id-ID" sz="2600" dirty="0" smtClean="0"/>
              <a:t>Negara </a:t>
            </a:r>
            <a:r>
              <a:rPr lang="id-ID" sz="2600" dirty="0" smtClean="0"/>
              <a:t>adalah daerah dengan masyarakatnya yang teratur dan berada dibawah pemerintahan yang diakui oleh rakyatnya.</a:t>
            </a:r>
          </a:p>
          <a:p>
            <a:pPr>
              <a:buNone/>
            </a:pPr>
            <a:r>
              <a:rPr lang="id-ID" sz="2600" dirty="0" smtClean="0"/>
              <a:t>e. </a:t>
            </a:r>
            <a:r>
              <a:rPr lang="id-ID" sz="2600" dirty="0" smtClean="0"/>
              <a:t>Warga </a:t>
            </a:r>
            <a:r>
              <a:rPr lang="id-ID" sz="2600" dirty="0" smtClean="0"/>
              <a:t>Negara adalah rakyat dari suatu Negara.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Kewajiban Utama Warga Negara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8320" y="1074197"/>
            <a:ext cx="6387909" cy="406930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id-ID" sz="7200" dirty="0" smtClean="0"/>
              <a:t>A. Membela </a:t>
            </a:r>
            <a:r>
              <a:rPr lang="id-ID" sz="7200" dirty="0" smtClean="0"/>
              <a:t>Negara :</a:t>
            </a:r>
          </a:p>
          <a:p>
            <a:pPr>
              <a:buNone/>
            </a:pPr>
            <a:r>
              <a:rPr lang="id-ID" sz="7200" dirty="0" smtClean="0"/>
              <a:t>	-</a:t>
            </a:r>
            <a:r>
              <a:rPr lang="id-ID" sz="7200" dirty="0" smtClean="0"/>
              <a:t>          Sebagai rasa cinta tanah air</a:t>
            </a:r>
          </a:p>
          <a:p>
            <a:pPr>
              <a:buNone/>
            </a:pPr>
            <a:r>
              <a:rPr lang="id-ID" sz="7200" dirty="0" smtClean="0"/>
              <a:t>	-</a:t>
            </a:r>
            <a:r>
              <a:rPr lang="id-ID" sz="7200" dirty="0" smtClean="0"/>
              <a:t>          Menjaga citra/nama baik Negara</a:t>
            </a:r>
          </a:p>
          <a:p>
            <a:pPr>
              <a:buNone/>
            </a:pPr>
            <a:r>
              <a:rPr lang="id-ID" sz="7200" dirty="0" smtClean="0"/>
              <a:t>	-</a:t>
            </a:r>
            <a:r>
              <a:rPr lang="id-ID" sz="7200" dirty="0" smtClean="0"/>
              <a:t>          Menjaga keutuhan NKRI</a:t>
            </a:r>
          </a:p>
          <a:p>
            <a:pPr>
              <a:buNone/>
            </a:pPr>
            <a:r>
              <a:rPr lang="id-ID" sz="7200" dirty="0" smtClean="0"/>
              <a:t>B. Menghormati </a:t>
            </a:r>
            <a:r>
              <a:rPr lang="id-ID" sz="7200" dirty="0" smtClean="0"/>
              <a:t>Negara meliputi :</a:t>
            </a:r>
          </a:p>
          <a:p>
            <a:pPr>
              <a:buNone/>
            </a:pPr>
            <a:r>
              <a:rPr lang="id-ID" sz="7200" dirty="0" smtClean="0"/>
              <a:t>	1</a:t>
            </a:r>
            <a:r>
              <a:rPr lang="id-ID" sz="7200" dirty="0" smtClean="0"/>
              <a:t>.      Hormat kepada Bendera Negara sebagai lambing tertinggi </a:t>
            </a:r>
            <a:r>
              <a:rPr lang="id-ID" sz="7200" dirty="0" smtClean="0"/>
              <a:t>	Negara</a:t>
            </a:r>
            <a:r>
              <a:rPr lang="id-ID" sz="7200" dirty="0" smtClean="0"/>
              <a:t>.</a:t>
            </a:r>
          </a:p>
          <a:p>
            <a:pPr>
              <a:buNone/>
            </a:pPr>
            <a:r>
              <a:rPr lang="id-ID" sz="7200" dirty="0" smtClean="0"/>
              <a:t>	2</a:t>
            </a:r>
            <a:r>
              <a:rPr lang="id-ID" sz="7200" dirty="0" smtClean="0"/>
              <a:t>.      Hormat kepada Kepala Negara sebagai Presiden dan </a:t>
            </a:r>
            <a:r>
              <a:rPr lang="id-ID" sz="7200" dirty="0" smtClean="0"/>
              <a:t>	Pejabat </a:t>
            </a:r>
            <a:r>
              <a:rPr lang="id-ID" sz="7200" dirty="0" smtClean="0"/>
              <a:t>Tertinggi Negara.</a:t>
            </a:r>
          </a:p>
          <a:p>
            <a:pPr>
              <a:buNone/>
            </a:pPr>
            <a:r>
              <a:rPr lang="id-ID" sz="7200" dirty="0" smtClean="0"/>
              <a:t>	3</a:t>
            </a:r>
            <a:r>
              <a:rPr lang="id-ID" sz="7200" dirty="0" smtClean="0"/>
              <a:t>.      Hornat kepada Lagu Kebangsaan Negara sebagai lagu </a:t>
            </a:r>
            <a:r>
              <a:rPr lang="id-ID" sz="7200" dirty="0" smtClean="0"/>
              <a:t>	kebanggaan </a:t>
            </a:r>
            <a:r>
              <a:rPr lang="id-ID" sz="7200" dirty="0" smtClean="0"/>
              <a:t>bangsa dan negara.</a:t>
            </a:r>
          </a:p>
          <a:p>
            <a:pPr>
              <a:buNone/>
            </a:pPr>
            <a:r>
              <a:rPr lang="id-ID" sz="7200" dirty="0" smtClean="0"/>
              <a:t>	4</a:t>
            </a:r>
            <a:r>
              <a:rPr lang="id-ID" sz="7200" dirty="0" smtClean="0"/>
              <a:t>.      Hormat kepada pejabat negara, terhadap Kepala Desa </a:t>
            </a:r>
            <a:r>
              <a:rPr lang="id-ID" sz="7200" dirty="0" smtClean="0"/>
              <a:t>	sampai </a:t>
            </a:r>
            <a:r>
              <a:rPr lang="id-ID" sz="7200" dirty="0" smtClean="0"/>
              <a:t>dengan </a:t>
            </a:r>
            <a:r>
              <a:rPr lang="id-ID" sz="7200" dirty="0" smtClean="0"/>
              <a:t>Presiden.</a:t>
            </a:r>
          </a:p>
          <a:p>
            <a:pPr>
              <a:buNone/>
            </a:pPr>
            <a:r>
              <a:rPr lang="id-ID" sz="7200" dirty="0" smtClean="0"/>
              <a:t>C. Mentaati </a:t>
            </a:r>
            <a:r>
              <a:rPr lang="id-ID" sz="7200" dirty="0" smtClean="0"/>
              <a:t>Hukum, perundang-undangan dan segala </a:t>
            </a:r>
            <a:r>
              <a:rPr lang="id-ID" sz="7200" dirty="0" smtClean="0"/>
              <a:t>peraturan yang berlaku (membayar </a:t>
            </a:r>
            <a:r>
              <a:rPr lang="id-ID" sz="7200" dirty="0" smtClean="0"/>
              <a:t>pajak, mentaati peraturan lalulintas, dan lain sebagainya).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Hak-Hak Warga Negara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d-ID" dirty="0" smtClean="0"/>
              <a:t>Pasal 27 (2)     : setiap warga negara berhak atas pekerjaan dan penghidupan yang layak bagi kemanusiaan.</a:t>
            </a:r>
          </a:p>
          <a:p>
            <a:r>
              <a:rPr lang="id-ID" dirty="0" smtClean="0"/>
              <a:t>Pasal </a:t>
            </a:r>
            <a:r>
              <a:rPr lang="id-ID" dirty="0" smtClean="0"/>
              <a:t>29 (2)     : setiap Warga negara memiliki kemerdekaan untuk memeluk agamanya.</a:t>
            </a:r>
          </a:p>
          <a:p>
            <a:r>
              <a:rPr lang="id-ID" dirty="0" smtClean="0"/>
              <a:t>Pasal </a:t>
            </a:r>
            <a:r>
              <a:rPr lang="id-ID" dirty="0" smtClean="0"/>
              <a:t>31 (1)     : setiap warga Negara berhak mendapatkan pengajaran. 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Asas-Asas Kewarganegaran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d-ID" dirty="0" smtClean="0"/>
              <a:t>a.       Asas Ius </a:t>
            </a:r>
            <a:r>
              <a:rPr lang="id-ID" dirty="0" smtClean="0"/>
              <a:t>Soli: </a:t>
            </a:r>
            <a:r>
              <a:rPr lang="id-ID" dirty="0" smtClean="0"/>
              <a:t>artinya kewarganegaraan sesorang ditentukan oleh Negara tempat </a:t>
            </a:r>
            <a:r>
              <a:rPr lang="id-ID" dirty="0" smtClean="0"/>
              <a:t>kelahirannya</a:t>
            </a:r>
          </a:p>
          <a:p>
            <a:pPr>
              <a:buNone/>
            </a:pPr>
            <a:r>
              <a:rPr lang="id-ID" dirty="0" smtClean="0"/>
              <a:t>b</a:t>
            </a:r>
            <a:r>
              <a:rPr lang="id-ID" dirty="0" smtClean="0"/>
              <a:t>.      Asas Ius Sanguinis: artinya kewarganegaraan seseorang ditentukan oleh kewarganegaraan orang tuanya.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Asas Perkawinan</a:t>
            </a:r>
          </a:p>
          <a:p>
            <a:r>
              <a:rPr lang="id-ID" dirty="0" smtClean="0"/>
              <a:t>Naturalisasi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xmlns="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Problem Status Kewarganegaran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Bipatride: artinya seseorang memiliki dua kewarganegaraan.</a:t>
            </a:r>
          </a:p>
          <a:p>
            <a:r>
              <a:rPr lang="id-ID" dirty="0" smtClean="0"/>
              <a:t>Apartride: artinya seseorang tidak memiliki kewarganegaraan.</a:t>
            </a:r>
            <a:endParaRPr lang="en-US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2" y="1915885"/>
            <a:ext cx="8116888" cy="3080657"/>
          </a:xfrm>
        </p:spPr>
        <p:txBody>
          <a:bodyPr>
            <a:normAutofit fontScale="90000"/>
          </a:bodyPr>
          <a:lstStyle/>
          <a:p>
            <a:pPr lvl="0"/>
            <a:r>
              <a:rPr lang="id-ID" sz="2000" cap="none" dirty="0" smtClean="0">
                <a:solidFill>
                  <a:schemeClr val="bg1"/>
                </a:solidFill>
              </a:rPr>
              <a:t>1. Negara menjamin kemerdekaan tiap-tiap penduduk memeluk agamanya</a:t>
            </a:r>
            <a:br>
              <a:rPr lang="id-ID" sz="2000" cap="none" dirty="0" smtClean="0">
                <a:solidFill>
                  <a:schemeClr val="bg1"/>
                </a:solidFill>
              </a:rPr>
            </a:br>
            <a:r>
              <a:rPr lang="id-ID" sz="2000" cap="none" dirty="0" smtClean="0">
                <a:solidFill>
                  <a:schemeClr val="bg1"/>
                </a:solidFill>
              </a:rPr>
              <a:t>2. Negara atau pemerintah wajib membiayai pendidikan khususnya pendidikan dasar</a:t>
            </a:r>
            <a:br>
              <a:rPr lang="id-ID" sz="2000" cap="none" dirty="0" smtClean="0">
                <a:solidFill>
                  <a:schemeClr val="bg1"/>
                </a:solidFill>
              </a:rPr>
            </a:br>
            <a:r>
              <a:rPr lang="id-ID" sz="2000" cap="none" dirty="0" smtClean="0">
                <a:solidFill>
                  <a:schemeClr val="bg1"/>
                </a:solidFill>
              </a:rPr>
              <a:t>3. Pemerintah berkewajiban mengusahakan dan menyelenggarakan satu sistem pendidikan nasional</a:t>
            </a:r>
            <a:br>
              <a:rPr lang="id-ID" sz="2000" cap="none" dirty="0" smtClean="0">
                <a:solidFill>
                  <a:schemeClr val="bg1"/>
                </a:solidFill>
              </a:rPr>
            </a:br>
            <a:r>
              <a:rPr lang="id-ID" sz="2000" cap="none" dirty="0" smtClean="0">
                <a:solidFill>
                  <a:schemeClr val="bg1"/>
                </a:solidFill>
              </a:rPr>
              <a:t>4. Negara memprioritaskan anggaran pendidikan sekurang-kurangnya 20 % dari anggaran belanja negara dan belanja daerah</a:t>
            </a:r>
            <a:br>
              <a:rPr lang="id-ID" sz="2000" cap="none" dirty="0" smtClean="0">
                <a:solidFill>
                  <a:schemeClr val="bg1"/>
                </a:solidFill>
              </a:rPr>
            </a:br>
            <a:r>
              <a:rPr lang="id-ID" sz="2000" cap="none" dirty="0" smtClean="0">
                <a:solidFill>
                  <a:schemeClr val="bg1"/>
                </a:solidFill>
              </a:rPr>
              <a:t>5. Pemerintah memajukan ilmu pengetahuan dan  teknologi dengan menjunjung tinggi nilai-nilai agama dan persatuan bangsa untuk kemajuan peradaban serta kesejahteraan umat manusia</a:t>
            </a:r>
            <a:r>
              <a:rPr lang="id-ID" sz="2400" dirty="0" smtClean="0"/>
              <a:t/>
            </a:r>
            <a:br>
              <a:rPr lang="id-ID" sz="2400" dirty="0" smtClean="0"/>
            </a:br>
            <a:endParaRPr lang="id-ID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570" y="1222093"/>
            <a:ext cx="7772400" cy="672021"/>
          </a:xfrm>
        </p:spPr>
        <p:txBody>
          <a:bodyPr>
            <a:normAutofit/>
          </a:bodyPr>
          <a:lstStyle/>
          <a:p>
            <a:r>
              <a:rPr lang="id-ID" sz="2800" dirty="0" smtClean="0">
                <a:solidFill>
                  <a:schemeClr val="bg1"/>
                </a:solidFill>
                <a:latin typeface="Algerian" pitchFamily="82" charset="0"/>
              </a:rPr>
              <a:t>TUGAS DAN TANGGUNGJAWAB NEGARA</a:t>
            </a:r>
            <a:endParaRPr lang="id-ID" sz="28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Fungsi Negara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dirty="0" smtClean="0"/>
              <a:t>Fungsi pertahanan dan keamanan</a:t>
            </a:r>
          </a:p>
          <a:p>
            <a:pPr lvl="0"/>
            <a:r>
              <a:rPr lang="id-ID" dirty="0" smtClean="0"/>
              <a:t>Fungsi pengaturan dan ketertiban</a:t>
            </a:r>
          </a:p>
          <a:p>
            <a:pPr lvl="0"/>
            <a:r>
              <a:rPr lang="id-ID" dirty="0" smtClean="0"/>
              <a:t>Fungsi kesejahteraan dan kemakmuran</a:t>
            </a:r>
          </a:p>
          <a:p>
            <a:pPr lvl="0"/>
            <a:r>
              <a:rPr lang="id-ID" dirty="0" smtClean="0"/>
              <a:t>Fungsi keadilan menurut hak dan </a:t>
            </a:r>
            <a:r>
              <a:rPr lang="id-ID" dirty="0" smtClean="0"/>
              <a:t>kewajiban</a:t>
            </a:r>
            <a:endParaRPr lang="id-ID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Sifat Negara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dirty="0" smtClean="0"/>
              <a:t>Sifat memaksa</a:t>
            </a:r>
          </a:p>
          <a:p>
            <a:pPr lvl="0"/>
            <a:r>
              <a:rPr lang="id-ID" dirty="0" smtClean="0"/>
              <a:t>Sifat monopoli</a:t>
            </a:r>
          </a:p>
          <a:p>
            <a:pPr lvl="0"/>
            <a:r>
              <a:rPr lang="id-ID" dirty="0" smtClean="0"/>
              <a:t>Sifat totalitas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On-screen Show (16:9)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Hak dan Kewajiban Warga Negara</vt:lpstr>
      <vt:lpstr>Pengertian Hak, Kewajiban, dan Warga Negara</vt:lpstr>
      <vt:lpstr>Kewajiban Utama Warga Negara</vt:lpstr>
      <vt:lpstr>Hak-Hak Warga Negara</vt:lpstr>
      <vt:lpstr>Asas-Asas Kewarganegaran</vt:lpstr>
      <vt:lpstr>Problem Status Kewarganegaran</vt:lpstr>
      <vt:lpstr>1. Negara menjamin kemerdekaan tiap-tiap penduduk memeluk agamanya 2. Negara atau pemerintah wajib membiayai pendidikan khususnya pendidikan dasar 3. Pemerintah berkewajiban mengusahakan dan menyelenggarakan satu sistem pendidikan nasional 4. Negara memprioritaskan anggaran pendidikan sekurang-kurangnya 20 % dari anggaran belanja negara dan belanja daerah 5. Pemerintah memajukan ilmu pengetahuan dan  teknologi dengan menjunjung tinggi nilai-nilai agama dan persatuan bangsa untuk kemajuan peradaban serta kesejahteraan umat manusia </vt:lpstr>
      <vt:lpstr>Fungsi Negara</vt:lpstr>
      <vt:lpstr>Sifat Negara</vt:lpstr>
      <vt:lpstr>Syarat Berdirinya Negara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2020-03-22T18:11:34Z</dcterms:modified>
</cp:coreProperties>
</file>