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275" r:id="rId3"/>
    <p:sldId id="280" r:id="rId4"/>
    <p:sldId id="276" r:id="rId5"/>
    <p:sldId id="277" r:id="rId6"/>
    <p:sldId id="278" r:id="rId7"/>
    <p:sldId id="281" r:id="rId8"/>
    <p:sldId id="279" r:id="rId9"/>
    <p:sldId id="282" r:id="rId10"/>
    <p:sldId id="271" r:id="rId1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7C341-5632-40F1-B831-F2AD5DA46643}" type="datetimeFigureOut">
              <a:rPr lang="id-ID" smtClean="0"/>
              <a:pPr/>
              <a:t>22/05/2021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76C01D-DD93-458B-B061-7DC599087CE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56971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C26E08C-EB45-4662-9902-F641D1F8A7F6}" type="datetimeFigureOut">
              <a:rPr lang="id-ID" smtClean="0"/>
              <a:pPr/>
              <a:t>22/05/2021</a:t>
            </a:fld>
            <a:endParaRPr lang="id-ID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22/05/2021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22/05/2021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22/05/2021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C26E08C-EB45-4662-9902-F641D1F8A7F6}" type="datetimeFigureOut">
              <a:rPr lang="id-ID" smtClean="0"/>
              <a:pPr/>
              <a:t>22/05/2021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22/05/2021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22/05/2021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22/05/2021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C26E08C-EB45-4662-9902-F641D1F8A7F6}" type="datetimeFigureOut">
              <a:rPr lang="id-ID" smtClean="0"/>
              <a:pPr/>
              <a:t>22/05/2021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22/05/2021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26E08C-EB45-4662-9902-F641D1F8A7F6}" type="datetimeFigureOut">
              <a:rPr lang="id-ID" smtClean="0"/>
              <a:pPr/>
              <a:t>22/05/2021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C26E08C-EB45-4662-9902-F641D1F8A7F6}" type="datetimeFigureOut">
              <a:rPr lang="id-ID" smtClean="0"/>
              <a:pPr/>
              <a:t>22/05/2021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A2A68E2-BB9F-48A3-8152-A02DBE05D02A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POLITIK HUKUM Lingkungan &amp; KEADILAN sda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FX. SUMARJA</a:t>
            </a:r>
            <a:endParaRPr lang="id-ID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75656" y="4149080"/>
            <a:ext cx="7239000" cy="626328"/>
          </a:xfrm>
          <a:prstGeom prst="rect">
            <a:avLst/>
          </a:prstGeom>
        </p:spPr>
        <p:txBody>
          <a:bodyPr vert="horz" lIns="45720" tIns="0" rIns="45720" bIns="0" anchor="b" anchorCtr="0">
            <a:no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4200" b="1" kern="1200" cap="all" baseline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id-ID" smtClean="0"/>
              <a:t>Perstemuan </a:t>
            </a:r>
            <a:r>
              <a:rPr lang="en-GB" smtClean="0"/>
              <a:t>9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id-ID" sz="8000" dirty="0" smtClean="0"/>
              <a:t>Sekian </a:t>
            </a:r>
          </a:p>
          <a:p>
            <a:pPr algn="ctr">
              <a:buNone/>
            </a:pPr>
            <a:r>
              <a:rPr lang="id-ID" sz="8000" dirty="0" smtClean="0"/>
              <a:t>Terima Kasih</a:t>
            </a:r>
            <a:endParaRPr lang="id-ID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d-ID" dirty="0" smtClean="0"/>
              <a:t>Pancasila </a:t>
            </a:r>
            <a:br>
              <a:rPr lang="id-ID" dirty="0" smtClean="0"/>
            </a:br>
            <a:r>
              <a:rPr lang="id-ID" dirty="0" smtClean="0"/>
              <a:t>paradigma politik hukum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 smtClean="0"/>
              <a:t>Pancasila dijadikan kerangka berpikir, </a:t>
            </a:r>
            <a:r>
              <a:rPr lang="id-ID" i="1" dirty="0" smtClean="0"/>
              <a:t>maintream</a:t>
            </a:r>
            <a:r>
              <a:rPr lang="id-ID" dirty="0" smtClean="0"/>
              <a:t>, sumber nilai, dan orientasi arah dalam pembangunan dan pembaharuan hukum di Indonesia. </a:t>
            </a:r>
          </a:p>
          <a:p>
            <a:r>
              <a:rPr lang="id-ID" dirty="0" smtClean="0"/>
              <a:t>Pertimbangannya, karena Pancasila sebagai dasar negara, idiologi negara, cita hukum (</a:t>
            </a:r>
            <a:r>
              <a:rPr lang="id-ID" i="1" dirty="0" smtClean="0"/>
              <a:t>rechtsidee</a:t>
            </a:r>
            <a:r>
              <a:rPr lang="id-ID" dirty="0" smtClean="0"/>
              <a:t>), sumber hukum materiil dan norma fundamental negara</a:t>
            </a:r>
            <a:r>
              <a:rPr lang="id-ID" dirty="0" smtClean="0"/>
              <a:t>.</a:t>
            </a:r>
            <a:endParaRPr lang="en-GB" dirty="0" smtClean="0"/>
          </a:p>
          <a:p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dimaknai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 smtClean="0"/>
              <a:t>hidup</a:t>
            </a:r>
            <a:r>
              <a:rPr lang="en-US" dirty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mengungkap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,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sesamanya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semesta</a:t>
            </a:r>
            <a:r>
              <a:rPr lang="en-US" dirty="0"/>
              <a:t> yang </a:t>
            </a:r>
            <a:r>
              <a:rPr lang="en-US" dirty="0" err="1"/>
              <a:t>berintikan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/>
              <a:t> </a:t>
            </a:r>
            <a:r>
              <a:rPr lang="en-US" dirty="0" err="1"/>
              <a:t>tetang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smtClean="0"/>
              <a:t>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semesta</a:t>
            </a:r>
            <a:r>
              <a:rPr lang="en-US" dirty="0"/>
              <a:t>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39000" cy="876712"/>
          </a:xfrm>
        </p:spPr>
        <p:txBody>
          <a:bodyPr>
            <a:noAutofit/>
          </a:bodyPr>
          <a:lstStyle/>
          <a:p>
            <a:pPr algn="ctr"/>
            <a:r>
              <a:rPr lang="id-ID" sz="2800" dirty="0"/>
              <a:t>Pancasila </a:t>
            </a:r>
            <a:br>
              <a:rPr lang="id-ID" sz="2800" dirty="0"/>
            </a:br>
            <a:r>
              <a:rPr lang="id-ID" sz="2800" dirty="0"/>
              <a:t>paradigma politik hukum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7488832" cy="5400600"/>
          </a:xfrm>
        </p:spPr>
        <p:txBody>
          <a:bodyPr>
            <a:normAutofit fontScale="77500" lnSpcReduction="20000"/>
          </a:bodyPr>
          <a:lstStyle/>
          <a:p>
            <a:r>
              <a:rPr lang="en-US" sz="2900" dirty="0" err="1"/>
              <a:t>Soerjanto</a:t>
            </a:r>
            <a:r>
              <a:rPr lang="en-US" sz="2900" dirty="0"/>
              <a:t> </a:t>
            </a:r>
            <a:r>
              <a:rPr lang="en-US" sz="2900" dirty="0" err="1"/>
              <a:t>Poespowardojo</a:t>
            </a:r>
            <a:r>
              <a:rPr lang="en-US" sz="2900" dirty="0"/>
              <a:t> </a:t>
            </a:r>
            <a:r>
              <a:rPr lang="en-US" sz="2900" dirty="0" err="1"/>
              <a:t>memaknai</a:t>
            </a:r>
            <a:r>
              <a:rPr lang="en-US" sz="2900" dirty="0"/>
              <a:t> </a:t>
            </a:r>
            <a:r>
              <a:rPr lang="en-US" sz="2900" dirty="0" err="1"/>
              <a:t>Pancasila</a:t>
            </a:r>
            <a:r>
              <a:rPr lang="en-US" sz="2900" dirty="0"/>
              <a:t> </a:t>
            </a:r>
            <a:r>
              <a:rPr lang="en-US" sz="2900" dirty="0" err="1"/>
              <a:t>sebagai</a:t>
            </a:r>
            <a:r>
              <a:rPr lang="en-US" sz="2900" dirty="0"/>
              <a:t> </a:t>
            </a:r>
            <a:r>
              <a:rPr lang="en-US" sz="2900" dirty="0" err="1"/>
              <a:t>pandangan</a:t>
            </a:r>
            <a:r>
              <a:rPr lang="en-US" sz="2900" dirty="0"/>
              <a:t> </a:t>
            </a:r>
            <a:r>
              <a:rPr lang="en-US" sz="2900" dirty="0" err="1"/>
              <a:t>hidup</a:t>
            </a:r>
            <a:r>
              <a:rPr lang="en-US" sz="2900" dirty="0"/>
              <a:t>, </a:t>
            </a:r>
            <a:r>
              <a:rPr lang="en-US" sz="2900" dirty="0" err="1"/>
              <a:t>ideologi</a:t>
            </a:r>
            <a:r>
              <a:rPr lang="en-US" sz="2900" dirty="0"/>
              <a:t> </a:t>
            </a:r>
            <a:r>
              <a:rPr lang="en-US" sz="2900" dirty="0" err="1"/>
              <a:t>persatuan</a:t>
            </a:r>
            <a:r>
              <a:rPr lang="en-US" sz="2900" dirty="0"/>
              <a:t> </a:t>
            </a:r>
            <a:r>
              <a:rPr lang="en-US" sz="2900" dirty="0" err="1" smtClean="0"/>
              <a:t>dan</a:t>
            </a:r>
            <a:r>
              <a:rPr lang="en-US" sz="2900" dirty="0"/>
              <a:t> </a:t>
            </a:r>
            <a:r>
              <a:rPr lang="en-US" sz="2900" dirty="0" err="1" smtClean="0"/>
              <a:t>legitimasi</a:t>
            </a:r>
            <a:r>
              <a:rPr lang="en-US" sz="2900" dirty="0" smtClean="0"/>
              <a:t> </a:t>
            </a:r>
            <a:r>
              <a:rPr lang="en-US" sz="2900" dirty="0" err="1"/>
              <a:t>pembangunan</a:t>
            </a:r>
            <a:r>
              <a:rPr lang="en-US" sz="2900" dirty="0"/>
              <a:t>. </a:t>
            </a:r>
            <a:endParaRPr lang="en-US" sz="2900" dirty="0" smtClean="0"/>
          </a:p>
          <a:p>
            <a:r>
              <a:rPr lang="en-US" sz="2900" dirty="0" smtClean="0"/>
              <a:t>A</a:t>
            </a:r>
            <a:r>
              <a:rPr lang="en-US" sz="2900" dirty="0"/>
              <a:t>. Hamid S. </a:t>
            </a:r>
            <a:r>
              <a:rPr lang="en-US" sz="2900" dirty="0" err="1"/>
              <a:t>Attamimi</a:t>
            </a:r>
            <a:r>
              <a:rPr lang="en-US" sz="2900" dirty="0"/>
              <a:t> yang </a:t>
            </a:r>
            <a:r>
              <a:rPr lang="en-US" sz="2900" dirty="0" err="1"/>
              <a:t>memakni</a:t>
            </a:r>
            <a:r>
              <a:rPr lang="en-US" sz="2900" dirty="0"/>
              <a:t> </a:t>
            </a:r>
            <a:r>
              <a:rPr lang="en-US" sz="2900" dirty="0" err="1"/>
              <a:t>Pancasila</a:t>
            </a:r>
            <a:r>
              <a:rPr lang="en-US" sz="2900" dirty="0"/>
              <a:t> </a:t>
            </a:r>
            <a:r>
              <a:rPr lang="en-US" sz="2900" dirty="0" err="1"/>
              <a:t>sebagai</a:t>
            </a:r>
            <a:r>
              <a:rPr lang="en-US" sz="2900" dirty="0"/>
              <a:t> “</a:t>
            </a:r>
            <a:r>
              <a:rPr lang="en-US" sz="2900" dirty="0" err="1"/>
              <a:t>cita</a:t>
            </a:r>
            <a:r>
              <a:rPr lang="en-US" sz="2900" dirty="0"/>
              <a:t> </a:t>
            </a:r>
            <a:r>
              <a:rPr lang="en-US" sz="2900" dirty="0" err="1"/>
              <a:t>hukum</a:t>
            </a:r>
            <a:r>
              <a:rPr lang="en-US" sz="2900" dirty="0" smtClean="0"/>
              <a:t>” (</a:t>
            </a:r>
            <a:r>
              <a:rPr lang="en-US" sz="2900" i="1" dirty="0" err="1"/>
              <a:t>rechtsidee</a:t>
            </a:r>
            <a:r>
              <a:rPr lang="en-US" sz="2900" i="1" dirty="0"/>
              <a:t>), </a:t>
            </a:r>
            <a:r>
              <a:rPr lang="en-US" sz="2900" i="1" dirty="0" err="1"/>
              <a:t>padanan</a:t>
            </a:r>
            <a:r>
              <a:rPr lang="en-US" sz="2900" i="1" dirty="0"/>
              <a:t> </a:t>
            </a:r>
            <a:r>
              <a:rPr lang="en-US" sz="2900" i="1" dirty="0" err="1"/>
              <a:t>dari</a:t>
            </a:r>
            <a:r>
              <a:rPr lang="en-US" sz="2900" i="1" dirty="0"/>
              <a:t> </a:t>
            </a:r>
            <a:r>
              <a:rPr lang="en-US" sz="2900" i="1" dirty="0" err="1"/>
              <a:t>ideologi</a:t>
            </a:r>
            <a:r>
              <a:rPr lang="en-US" sz="2900" i="1" dirty="0"/>
              <a:t> (die </a:t>
            </a:r>
            <a:r>
              <a:rPr lang="en-US" sz="2900" i="1" dirty="0" err="1"/>
              <a:t>ideologie</a:t>
            </a:r>
            <a:r>
              <a:rPr lang="en-US" sz="2900" i="1" dirty="0"/>
              <a:t>) </a:t>
            </a:r>
            <a:r>
              <a:rPr lang="en-US" sz="2900" i="1" dirty="0" err="1"/>
              <a:t>atau</a:t>
            </a:r>
            <a:r>
              <a:rPr lang="en-US" sz="2900" i="1" dirty="0"/>
              <a:t> </a:t>
            </a:r>
            <a:r>
              <a:rPr lang="en-US" sz="2900" i="1" dirty="0" err="1"/>
              <a:t>ajaran</a:t>
            </a:r>
            <a:r>
              <a:rPr lang="en-US" sz="2900" i="1" dirty="0"/>
              <a:t> </a:t>
            </a:r>
            <a:r>
              <a:rPr lang="en-US" sz="2900" i="1" dirty="0" err="1"/>
              <a:t>tentang</a:t>
            </a:r>
            <a:r>
              <a:rPr lang="en-US" sz="2900" i="1" dirty="0"/>
              <a:t> </a:t>
            </a:r>
            <a:r>
              <a:rPr lang="en-US" sz="2900" i="1" dirty="0" err="1"/>
              <a:t>nilai</a:t>
            </a:r>
            <a:r>
              <a:rPr lang="en-US" sz="2900" i="1" dirty="0"/>
              <a:t> (die </a:t>
            </a:r>
            <a:r>
              <a:rPr lang="en-US" sz="2900" i="1" dirty="0" err="1"/>
              <a:t>ideenlehre</a:t>
            </a:r>
            <a:r>
              <a:rPr lang="en-US" sz="2900" i="1" dirty="0"/>
              <a:t>), </a:t>
            </a:r>
            <a:r>
              <a:rPr lang="en-US" sz="2900" i="1" dirty="0" smtClean="0"/>
              <a:t>yang </a:t>
            </a:r>
            <a:r>
              <a:rPr lang="en-US" sz="2900" dirty="0" err="1" smtClean="0"/>
              <a:t>memiliki</a:t>
            </a:r>
            <a:r>
              <a:rPr lang="en-US" sz="2900" dirty="0" smtClean="0"/>
              <a:t> </a:t>
            </a:r>
            <a:r>
              <a:rPr lang="en-US" sz="2900" dirty="0" err="1"/>
              <a:t>fungsi</a:t>
            </a:r>
            <a:r>
              <a:rPr lang="en-US" sz="2900" dirty="0"/>
              <a:t> </a:t>
            </a:r>
            <a:r>
              <a:rPr lang="en-US" sz="2900" dirty="0" err="1"/>
              <a:t>konstitutif</a:t>
            </a:r>
            <a:r>
              <a:rPr lang="en-US" sz="2900" dirty="0"/>
              <a:t> </a:t>
            </a:r>
            <a:r>
              <a:rPr lang="en-US" sz="2900" dirty="0" err="1"/>
              <a:t>atau</a:t>
            </a:r>
            <a:r>
              <a:rPr lang="en-US" sz="2900" dirty="0"/>
              <a:t> </a:t>
            </a:r>
            <a:r>
              <a:rPr lang="en-US" sz="2900" dirty="0" err="1"/>
              <a:t>norma</a:t>
            </a:r>
            <a:r>
              <a:rPr lang="en-US" sz="2900" dirty="0"/>
              <a:t> </a:t>
            </a:r>
            <a:r>
              <a:rPr lang="en-US" sz="2900" dirty="0" err="1"/>
              <a:t>tertinggi</a:t>
            </a:r>
            <a:r>
              <a:rPr lang="en-US" sz="2900" dirty="0"/>
              <a:t>; </a:t>
            </a:r>
            <a:r>
              <a:rPr lang="en-US" sz="2900" dirty="0" err="1"/>
              <a:t>Padmo</a:t>
            </a:r>
            <a:r>
              <a:rPr lang="en-US" sz="2900" dirty="0"/>
              <a:t> </a:t>
            </a:r>
            <a:r>
              <a:rPr lang="en-US" sz="2900" dirty="0" err="1"/>
              <a:t>Wahjono</a:t>
            </a:r>
            <a:r>
              <a:rPr lang="en-US" sz="2900" dirty="0"/>
              <a:t> yang </a:t>
            </a:r>
            <a:r>
              <a:rPr lang="en-US" sz="2900" dirty="0" err="1"/>
              <a:t>menyuguhkan</a:t>
            </a:r>
            <a:r>
              <a:rPr lang="en-US" sz="2900" dirty="0"/>
              <a:t> </a:t>
            </a:r>
            <a:r>
              <a:rPr lang="en-US" sz="2900" dirty="0" err="1" smtClean="0"/>
              <a:t>Pancasilasebagai</a:t>
            </a:r>
            <a:r>
              <a:rPr lang="en-US" sz="2900" dirty="0"/>
              <a:t> </a:t>
            </a:r>
            <a:r>
              <a:rPr lang="en-US" sz="2900" dirty="0" err="1" smtClean="0"/>
              <a:t>ideologi</a:t>
            </a:r>
            <a:r>
              <a:rPr lang="en-US" sz="2900" dirty="0" smtClean="0"/>
              <a:t> </a:t>
            </a:r>
            <a:r>
              <a:rPr lang="en-US" sz="2900" dirty="0" err="1"/>
              <a:t>ketatanegaraan</a:t>
            </a:r>
            <a:r>
              <a:rPr lang="en-US" sz="2900" dirty="0"/>
              <a:t>. </a:t>
            </a:r>
            <a:endParaRPr lang="en-US" sz="2900" dirty="0" smtClean="0"/>
          </a:p>
          <a:p>
            <a:r>
              <a:rPr lang="en-US" sz="2900" dirty="0" smtClean="0"/>
              <a:t>M</a:t>
            </a:r>
            <a:r>
              <a:rPr lang="en-US" sz="2900" dirty="0"/>
              <a:t>. </a:t>
            </a:r>
            <a:r>
              <a:rPr lang="en-US" sz="2900" dirty="0" err="1"/>
              <a:t>Sastrapratedja</a:t>
            </a:r>
            <a:r>
              <a:rPr lang="en-US" sz="2900" dirty="0"/>
              <a:t> yang </a:t>
            </a:r>
            <a:r>
              <a:rPr lang="en-US" sz="2900" dirty="0" err="1"/>
              <a:t>menyatakan</a:t>
            </a:r>
            <a:r>
              <a:rPr lang="en-US" sz="2900" dirty="0"/>
              <a:t> </a:t>
            </a:r>
            <a:r>
              <a:rPr lang="en-US" sz="2900" dirty="0" err="1"/>
              <a:t>bahwa</a:t>
            </a:r>
            <a:r>
              <a:rPr lang="en-US" sz="2900" dirty="0"/>
              <a:t> </a:t>
            </a:r>
            <a:r>
              <a:rPr lang="en-US" sz="2900" dirty="0" err="1"/>
              <a:t>Pancasila</a:t>
            </a:r>
            <a:r>
              <a:rPr lang="en-US" sz="2900" dirty="0"/>
              <a:t> </a:t>
            </a:r>
            <a:r>
              <a:rPr lang="en-US" sz="2900" dirty="0" err="1"/>
              <a:t>merupakan</a:t>
            </a:r>
            <a:r>
              <a:rPr lang="en-US" sz="2900" dirty="0"/>
              <a:t> </a:t>
            </a:r>
            <a:r>
              <a:rPr lang="en-US" sz="2900" dirty="0" err="1"/>
              <a:t>landasan</a:t>
            </a:r>
            <a:r>
              <a:rPr lang="en-US" sz="2900" dirty="0"/>
              <a:t> </a:t>
            </a:r>
            <a:r>
              <a:rPr lang="en-US" sz="2900" dirty="0" err="1" smtClean="0"/>
              <a:t>bagi</a:t>
            </a:r>
            <a:r>
              <a:rPr lang="en-US" sz="2900" dirty="0"/>
              <a:t> </a:t>
            </a:r>
            <a:r>
              <a:rPr lang="en-US" sz="2900" dirty="0" err="1" smtClean="0"/>
              <a:t>pembangunan</a:t>
            </a:r>
            <a:r>
              <a:rPr lang="en-US" sz="2900" dirty="0" smtClean="0"/>
              <a:t> </a:t>
            </a:r>
            <a:r>
              <a:rPr lang="en-US" sz="2900" dirty="0" err="1"/>
              <a:t>budaya</a:t>
            </a:r>
            <a:r>
              <a:rPr lang="en-US" sz="2900" dirty="0"/>
              <a:t> </a:t>
            </a:r>
            <a:r>
              <a:rPr lang="en-US" sz="2900" dirty="0" err="1"/>
              <a:t>dengan</a:t>
            </a:r>
            <a:r>
              <a:rPr lang="en-US" sz="2900" dirty="0"/>
              <a:t> </a:t>
            </a:r>
            <a:r>
              <a:rPr lang="en-US" sz="2900" dirty="0" err="1"/>
              <a:t>menempatkan</a:t>
            </a:r>
            <a:r>
              <a:rPr lang="en-US" sz="2900" dirty="0"/>
              <a:t> </a:t>
            </a:r>
            <a:r>
              <a:rPr lang="en-US" sz="2900" dirty="0" err="1"/>
              <a:t>ideologi</a:t>
            </a:r>
            <a:r>
              <a:rPr lang="en-US" sz="2900" dirty="0"/>
              <a:t> </a:t>
            </a:r>
            <a:r>
              <a:rPr lang="en-US" sz="2900" dirty="0" err="1"/>
              <a:t>dan</a:t>
            </a:r>
            <a:r>
              <a:rPr lang="en-US" sz="2900" dirty="0"/>
              <a:t> </a:t>
            </a:r>
            <a:r>
              <a:rPr lang="en-US" sz="2900" dirty="0" err="1"/>
              <a:t>ilmu</a:t>
            </a:r>
            <a:r>
              <a:rPr lang="en-US" sz="2900" dirty="0"/>
              <a:t> </a:t>
            </a:r>
            <a:r>
              <a:rPr lang="en-US" sz="2900" dirty="0" err="1"/>
              <a:t>dalam</a:t>
            </a:r>
            <a:r>
              <a:rPr lang="en-US" sz="2900" dirty="0"/>
              <a:t> </a:t>
            </a:r>
            <a:r>
              <a:rPr lang="en-US" sz="2900" dirty="0" err="1"/>
              <a:t>posisi</a:t>
            </a:r>
            <a:r>
              <a:rPr lang="en-US" sz="2900" dirty="0"/>
              <a:t> </a:t>
            </a:r>
            <a:r>
              <a:rPr lang="en-US" sz="2900" dirty="0" err="1"/>
              <a:t>masing-masing</a:t>
            </a:r>
            <a:r>
              <a:rPr lang="en-US" sz="2900" dirty="0"/>
              <a:t>; </a:t>
            </a:r>
            <a:r>
              <a:rPr lang="en-US" sz="2900" dirty="0" err="1" smtClean="0"/>
              <a:t>ilmu</a:t>
            </a:r>
            <a:r>
              <a:rPr lang="en-US" sz="2900" dirty="0" smtClean="0"/>
              <a:t> </a:t>
            </a:r>
            <a:r>
              <a:rPr lang="en-US" sz="2900" dirty="0" err="1" smtClean="0"/>
              <a:t>pengetahuan</a:t>
            </a:r>
            <a:r>
              <a:rPr lang="en-US" sz="2900" dirty="0" smtClean="0"/>
              <a:t> </a:t>
            </a:r>
            <a:r>
              <a:rPr lang="en-US" sz="2900" dirty="0" err="1"/>
              <a:t>dapat</a:t>
            </a:r>
            <a:r>
              <a:rPr lang="en-US" sz="2900" dirty="0"/>
              <a:t> </a:t>
            </a:r>
            <a:r>
              <a:rPr lang="en-US" sz="2900" dirty="0" err="1"/>
              <a:t>membantu</a:t>
            </a:r>
            <a:r>
              <a:rPr lang="en-US" sz="2900" dirty="0"/>
              <a:t> </a:t>
            </a:r>
            <a:r>
              <a:rPr lang="en-US" sz="2900" dirty="0" err="1"/>
              <a:t>ideologi</a:t>
            </a:r>
            <a:r>
              <a:rPr lang="en-US" sz="2900" dirty="0"/>
              <a:t> </a:t>
            </a:r>
            <a:r>
              <a:rPr lang="en-US" sz="2900" dirty="0" err="1"/>
              <a:t>dalam</a:t>
            </a:r>
            <a:r>
              <a:rPr lang="en-US" sz="2900" dirty="0"/>
              <a:t> </a:t>
            </a:r>
            <a:r>
              <a:rPr lang="en-US" sz="2900" dirty="0" err="1"/>
              <a:t>meluruskan</a:t>
            </a:r>
            <a:r>
              <a:rPr lang="en-US" sz="2900" dirty="0"/>
              <a:t> </a:t>
            </a:r>
            <a:r>
              <a:rPr lang="en-US" sz="2900" dirty="0" err="1"/>
              <a:t>distorsi</a:t>
            </a:r>
            <a:r>
              <a:rPr lang="en-US" sz="2900" dirty="0"/>
              <a:t> </a:t>
            </a:r>
            <a:r>
              <a:rPr lang="en-US" sz="2900" dirty="0" err="1"/>
              <a:t>tentnag</a:t>
            </a:r>
            <a:r>
              <a:rPr lang="en-US" sz="2900" dirty="0"/>
              <a:t> </a:t>
            </a:r>
            <a:r>
              <a:rPr lang="en-US" sz="2900" dirty="0" err="1"/>
              <a:t>kenyataan</a:t>
            </a:r>
            <a:r>
              <a:rPr lang="en-US" sz="2900" dirty="0"/>
              <a:t>, </a:t>
            </a:r>
            <a:r>
              <a:rPr lang="en-US" sz="2900" dirty="0" err="1"/>
              <a:t>sedangkan</a:t>
            </a:r>
            <a:r>
              <a:rPr lang="en-US" sz="2900" dirty="0"/>
              <a:t> </a:t>
            </a:r>
            <a:r>
              <a:rPr lang="en-US" sz="2900" dirty="0" err="1" smtClean="0"/>
              <a:t>ideologi</a:t>
            </a:r>
            <a:r>
              <a:rPr lang="en-US" sz="2900" dirty="0" smtClean="0"/>
              <a:t> </a:t>
            </a:r>
            <a:r>
              <a:rPr lang="en-US" sz="2900" dirty="0" err="1" smtClean="0"/>
              <a:t>dapat</a:t>
            </a:r>
            <a:r>
              <a:rPr lang="en-US" sz="2900" dirty="0" smtClean="0"/>
              <a:t> </a:t>
            </a:r>
            <a:r>
              <a:rPr lang="en-US" sz="2900" dirty="0" err="1"/>
              <a:t>merangsang</a:t>
            </a:r>
            <a:r>
              <a:rPr lang="en-US" sz="2900" dirty="0"/>
              <a:t> </a:t>
            </a:r>
            <a:r>
              <a:rPr lang="en-US" sz="2900" dirty="0" err="1"/>
              <a:t>ilmu</a:t>
            </a:r>
            <a:r>
              <a:rPr lang="en-US" sz="2900" dirty="0"/>
              <a:t> </a:t>
            </a:r>
            <a:r>
              <a:rPr lang="en-US" sz="2900" dirty="0" err="1"/>
              <a:t>pengetahuan</a:t>
            </a:r>
            <a:r>
              <a:rPr lang="en-US" sz="2900" dirty="0"/>
              <a:t> </a:t>
            </a:r>
            <a:r>
              <a:rPr lang="en-US" sz="2900" dirty="0" err="1"/>
              <a:t>serta</a:t>
            </a:r>
            <a:r>
              <a:rPr lang="en-US" sz="2900" dirty="0"/>
              <a:t> </a:t>
            </a:r>
            <a:r>
              <a:rPr lang="en-US" sz="2900" dirty="0" err="1"/>
              <a:t>memberi</a:t>
            </a:r>
            <a:r>
              <a:rPr lang="en-US" sz="2900" dirty="0"/>
              <a:t> </a:t>
            </a:r>
            <a:r>
              <a:rPr lang="en-US" sz="2900" dirty="0" err="1"/>
              <a:t>orientasi</a:t>
            </a:r>
            <a:r>
              <a:rPr lang="en-US" sz="2900" dirty="0"/>
              <a:t> </a:t>
            </a:r>
            <a:r>
              <a:rPr lang="en-US" sz="2900" dirty="0" err="1"/>
              <a:t>pemanfaatannya</a:t>
            </a:r>
            <a:r>
              <a:rPr lang="en-US" sz="2900" dirty="0"/>
              <a:t>. </a:t>
            </a:r>
            <a:endParaRPr lang="en-US" sz="2900" dirty="0" smtClean="0"/>
          </a:p>
          <a:p>
            <a:r>
              <a:rPr lang="en-US" sz="2900" dirty="0" smtClean="0"/>
              <a:t>Sri </a:t>
            </a:r>
            <a:r>
              <a:rPr lang="en-US" sz="2900" dirty="0"/>
              <a:t>Edi </a:t>
            </a:r>
            <a:r>
              <a:rPr lang="en-US" sz="2900" dirty="0" err="1"/>
              <a:t>Sasono</a:t>
            </a:r>
            <a:r>
              <a:rPr lang="en-US" sz="2900" dirty="0"/>
              <a:t> </a:t>
            </a:r>
            <a:r>
              <a:rPr lang="en-US" sz="2900" dirty="0" smtClean="0"/>
              <a:t>yang </a:t>
            </a:r>
            <a:r>
              <a:rPr lang="en-US" sz="2900" dirty="0" err="1" smtClean="0"/>
              <a:t>mengaitkan</a:t>
            </a:r>
            <a:r>
              <a:rPr lang="en-US" sz="2900" dirty="0" smtClean="0"/>
              <a:t> </a:t>
            </a:r>
            <a:r>
              <a:rPr lang="en-US" sz="2900" dirty="0" err="1"/>
              <a:t>Pancasila</a:t>
            </a:r>
            <a:r>
              <a:rPr lang="en-US" sz="2900" dirty="0"/>
              <a:t> </a:t>
            </a:r>
            <a:r>
              <a:rPr lang="en-US" sz="2900" dirty="0" err="1"/>
              <a:t>dengan</a:t>
            </a:r>
            <a:r>
              <a:rPr lang="en-US" sz="2900" dirty="0"/>
              <a:t> </a:t>
            </a:r>
            <a:r>
              <a:rPr lang="en-US" sz="2900" dirty="0" err="1"/>
              <a:t>kehidupan</a:t>
            </a:r>
            <a:r>
              <a:rPr lang="en-US" sz="2900" dirty="0"/>
              <a:t> (</a:t>
            </a:r>
            <a:r>
              <a:rPr lang="en-US" sz="2900" dirty="0" err="1"/>
              <a:t>demokrasi</a:t>
            </a:r>
            <a:r>
              <a:rPr lang="en-US" sz="2900" dirty="0"/>
              <a:t>) </a:t>
            </a:r>
            <a:r>
              <a:rPr lang="en-US" sz="2900" dirty="0" err="1"/>
              <a:t>ekonomi</a:t>
            </a:r>
            <a:r>
              <a:rPr lang="en-US" sz="2900" dirty="0"/>
              <a:t> </a:t>
            </a:r>
            <a:r>
              <a:rPr lang="en-US" sz="2900" dirty="0" err="1"/>
              <a:t>terutama</a:t>
            </a:r>
            <a:r>
              <a:rPr lang="en-US" sz="2900" dirty="0"/>
              <a:t> </a:t>
            </a:r>
            <a:r>
              <a:rPr lang="en-US" sz="2900" dirty="0" err="1"/>
              <a:t>kooperasi</a:t>
            </a:r>
            <a:r>
              <a:rPr lang="en-US" sz="2900" dirty="0"/>
              <a:t>, </a:t>
            </a:r>
            <a:endParaRPr lang="en-US" sz="2900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157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d-ID" dirty="0" smtClean="0"/>
              <a:t>Pancasila </a:t>
            </a:r>
            <a:br>
              <a:rPr lang="id-ID" dirty="0" smtClean="0"/>
            </a:br>
            <a:r>
              <a:rPr lang="id-ID" dirty="0" smtClean="0"/>
              <a:t>paradigma politik hukum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err="1" smtClean="0"/>
              <a:t>Mubyarto</a:t>
            </a:r>
            <a:r>
              <a:rPr lang="en-US" sz="2800" dirty="0" smtClean="0"/>
              <a:t>: </a:t>
            </a:r>
            <a:r>
              <a:rPr lang="en-US" sz="2800" dirty="0" err="1"/>
              <a:t>politik</a:t>
            </a:r>
            <a:r>
              <a:rPr lang="en-US" sz="2800" dirty="0"/>
              <a:t> </a:t>
            </a:r>
            <a:r>
              <a:rPr lang="en-US" sz="2800" dirty="0" err="1"/>
              <a:t>Ekonomi</a:t>
            </a:r>
            <a:r>
              <a:rPr lang="en-US" sz="2800" dirty="0"/>
              <a:t> </a:t>
            </a:r>
            <a:r>
              <a:rPr lang="en-US" sz="2800" dirty="0" err="1"/>
              <a:t>Pancasila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landasan</a:t>
            </a:r>
            <a:r>
              <a:rPr lang="en-US" sz="2800" dirty="0"/>
              <a:t> </a:t>
            </a:r>
            <a:r>
              <a:rPr lang="en-US" sz="2800" dirty="0" err="1"/>
              <a:t>sekaligus</a:t>
            </a:r>
            <a:r>
              <a:rPr lang="en-US" sz="2800" dirty="0"/>
              <a:t> </a:t>
            </a:r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pertimbangan</a:t>
            </a:r>
            <a:r>
              <a:rPr lang="en-US" sz="2800" dirty="0"/>
              <a:t> </a:t>
            </a:r>
            <a:r>
              <a:rPr lang="en-US" sz="2800" dirty="0" err="1"/>
              <a:t>moralitas</a:t>
            </a:r>
            <a:r>
              <a:rPr lang="en-US" sz="2800" dirty="0"/>
              <a:t> </a:t>
            </a:r>
            <a:r>
              <a:rPr lang="en-US" sz="2800" dirty="0" err="1"/>
              <a:t>ketimbang</a:t>
            </a:r>
            <a:r>
              <a:rPr lang="en-US" sz="2800" dirty="0"/>
              <a:t> </a:t>
            </a:r>
            <a:r>
              <a:rPr lang="en-US" sz="2800" dirty="0" err="1"/>
              <a:t>rasionalitas</a:t>
            </a:r>
            <a:r>
              <a:rPr lang="en-US" sz="2800" dirty="0"/>
              <a:t>, </a:t>
            </a:r>
          </a:p>
          <a:p>
            <a:r>
              <a:rPr lang="en-US" sz="2800" dirty="0" err="1"/>
              <a:t>Bintoro</a:t>
            </a:r>
            <a:r>
              <a:rPr lang="en-US" sz="2800" dirty="0"/>
              <a:t> </a:t>
            </a:r>
            <a:r>
              <a:rPr lang="en-US" sz="2800" dirty="0" err="1"/>
              <a:t>Tjokroamidjojo</a:t>
            </a:r>
            <a:r>
              <a:rPr lang="en-US" sz="2800" dirty="0"/>
              <a:t> yang </a:t>
            </a:r>
            <a:r>
              <a:rPr lang="en-US" sz="2800" dirty="0" err="1"/>
              <a:t>menakar</a:t>
            </a:r>
            <a:r>
              <a:rPr lang="en-US" sz="2800" dirty="0"/>
              <a:t> </a:t>
            </a:r>
            <a:r>
              <a:rPr lang="en-US" sz="2800" dirty="0" err="1"/>
              <a:t>Pancasila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birokrasi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aparatur</a:t>
            </a:r>
            <a:r>
              <a:rPr lang="en-US" sz="2800" dirty="0"/>
              <a:t> </a:t>
            </a:r>
            <a:r>
              <a:rPr lang="en-US" sz="2800" dirty="0" err="1"/>
              <a:t>pemerintah</a:t>
            </a:r>
            <a:r>
              <a:rPr lang="en-US" sz="2800" dirty="0"/>
              <a:t> </a:t>
            </a:r>
            <a:r>
              <a:rPr lang="sv-SE" sz="2800" dirty="0"/>
              <a:t>ditinjau dari sistem dan pendekatan perilaku; </a:t>
            </a:r>
          </a:p>
          <a:p>
            <a:r>
              <a:rPr lang="sv-SE" sz="2800" dirty="0"/>
              <a:t>Safroedin Bahar yang menghubungkan Pancasila </a:t>
            </a:r>
            <a:r>
              <a:rPr lang="en-US" sz="2800" dirty="0" err="1"/>
              <a:t>dengan</a:t>
            </a:r>
            <a:r>
              <a:rPr lang="en-US" sz="2800" dirty="0"/>
              <a:t> HANKAM yang </a:t>
            </a:r>
            <a:r>
              <a:rPr lang="en-US" sz="2800" dirty="0" err="1"/>
              <a:t>kita</a:t>
            </a:r>
            <a:r>
              <a:rPr lang="en-US" sz="2800" dirty="0"/>
              <a:t> </a:t>
            </a:r>
            <a:r>
              <a:rPr lang="en-US" sz="2800" dirty="0" err="1"/>
              <a:t>kenal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dwi-fungsi</a:t>
            </a:r>
            <a:r>
              <a:rPr lang="en-US" sz="2800" dirty="0"/>
              <a:t> ABRI.</a:t>
            </a:r>
          </a:p>
          <a:p>
            <a:r>
              <a:rPr lang="id-ID" dirty="0" smtClean="0"/>
              <a:t>Ernest </a:t>
            </a:r>
            <a:r>
              <a:rPr lang="id-ID" dirty="0" smtClean="0"/>
              <a:t>Renan, Pancasila merupakan sebuah kompromi dan konsensus nasional karena memuat nilai-nilai yang dijunjung tinggi oleh semua golongan dan lapisan masyarakat Indonesia. </a:t>
            </a:r>
          </a:p>
          <a:p>
            <a:r>
              <a:rPr lang="id-ID" dirty="0" smtClean="0"/>
              <a:t>Pancasila merupakan </a:t>
            </a:r>
            <a:r>
              <a:rPr lang="id-ID" i="1" dirty="0" smtClean="0"/>
              <a:t>intelligent choice</a:t>
            </a:r>
            <a:r>
              <a:rPr lang="id-ID" dirty="0" smtClean="0"/>
              <a:t> guna mengatasi keanekaragaman dalam masyarakat Indonesia dengan tetap toleran terhadap adanya perbedaan.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d-ID" dirty="0" smtClean="0"/>
              <a:t>Pancasila </a:t>
            </a:r>
            <a:br>
              <a:rPr lang="id-ID" dirty="0" smtClean="0"/>
            </a:br>
            <a:r>
              <a:rPr lang="id-ID" dirty="0" smtClean="0"/>
              <a:t>paradigma politik hukum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id-ID" dirty="0" smtClean="0"/>
          </a:p>
          <a:p>
            <a:pPr algn="ctr">
              <a:buNone/>
            </a:pPr>
            <a:r>
              <a:rPr lang="id-ID" dirty="0" smtClean="0"/>
              <a:t>Penetapan Pancasila sebagai dasar negara</a:t>
            </a:r>
          </a:p>
          <a:p>
            <a:pPr algn="ctr">
              <a:buNone/>
            </a:pPr>
            <a:r>
              <a:rPr lang="id-ID" dirty="0" smtClean="0"/>
              <a:t> tidak akan menghapuskan perbedaan </a:t>
            </a:r>
            <a:r>
              <a:rPr lang="id-ID" i="1" dirty="0" smtClean="0"/>
              <a:t>(indifferentism</a:t>
            </a:r>
            <a:r>
              <a:rPr lang="id-ID" dirty="0" smtClean="0"/>
              <a:t>), tetapi merangkum semuanya dalam seloka </a:t>
            </a:r>
          </a:p>
          <a:p>
            <a:pPr algn="ctr">
              <a:buNone/>
            </a:pPr>
            <a:r>
              <a:rPr lang="id-ID" dirty="0" smtClean="0"/>
              <a:t>“Bhinneka Tunggal Ika”</a:t>
            </a:r>
          </a:p>
          <a:p>
            <a:pPr algn="ctr">
              <a:buNone/>
            </a:pPr>
            <a:endParaRPr lang="id-ID" dirty="0" smtClean="0"/>
          </a:p>
          <a:p>
            <a:pPr algn="ctr">
              <a:buNone/>
            </a:pPr>
            <a:r>
              <a:rPr lang="id-ID" dirty="0" smtClean="0"/>
              <a:t>Negara Pancasila</a:t>
            </a:r>
          </a:p>
          <a:p>
            <a:pPr algn="ctr">
              <a:buNone/>
            </a:pPr>
            <a:r>
              <a:rPr lang="id-ID" dirty="0" smtClean="0"/>
              <a:t>(Negara harus tunduk kepadanya, membela dan melaksanakannya dalam seluruh perundang-undangan)</a:t>
            </a:r>
          </a:p>
          <a:p>
            <a:pPr algn="ctr">
              <a:buNone/>
            </a:pPr>
            <a:endParaRPr lang="id-ID" dirty="0"/>
          </a:p>
        </p:txBody>
      </p:sp>
      <p:sp>
        <p:nvSpPr>
          <p:cNvPr id="4" name="Down Arrow 3"/>
          <p:cNvSpPr/>
          <p:nvPr/>
        </p:nvSpPr>
        <p:spPr>
          <a:xfrm>
            <a:off x="3857620" y="4071942"/>
            <a:ext cx="571504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d-ID" dirty="0" smtClean="0"/>
              <a:t>Pancasila </a:t>
            </a:r>
            <a:br>
              <a:rPr lang="id-ID" dirty="0" smtClean="0"/>
            </a:br>
            <a:r>
              <a:rPr lang="id-ID" dirty="0" smtClean="0"/>
              <a:t>paradigma politik hukum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Kirdi Dipoyudo: “Negara Pancasila adalah suatu negara yang didirikan, dipertahankan dan dikembangkan dengan tujuan untuk melindungi dan mengembangkan martabat dan hak-hak asasi semua warga bangsa Indonesia (kemanusiaan yang adil dan beradab), agar masing-masing dapat hidup layak sebagai manusia, mengembangkan dirinya dan mewujudkan kesejahteraan lahir batin seluruh rakyat, dan mencerdaskan kehidupan bangsa (keadilan sosial)”. 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>
            <a:normAutofit/>
          </a:bodyPr>
          <a:lstStyle/>
          <a:p>
            <a:pPr algn="ctr"/>
            <a:r>
              <a:rPr lang="en-GB" sz="3200" dirty="0" err="1" smtClean="0"/>
              <a:t>Cita</a:t>
            </a:r>
            <a:r>
              <a:rPr lang="en-GB" sz="3200" dirty="0" smtClean="0"/>
              <a:t> </a:t>
            </a:r>
            <a:r>
              <a:rPr lang="en-GB" sz="3200" dirty="0" err="1" smtClean="0"/>
              <a:t>Hukum</a:t>
            </a:r>
            <a:r>
              <a:rPr lang="en-GB" sz="3200" dirty="0" smtClean="0"/>
              <a:t> </a:t>
            </a:r>
            <a:r>
              <a:rPr lang="en-GB" sz="3200" dirty="0" err="1" smtClean="0"/>
              <a:t>Pancasila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7239000" cy="5186976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Cita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bertolak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 yang </a:t>
            </a:r>
            <a:r>
              <a:rPr lang="en-US" dirty="0" err="1" smtClean="0"/>
              <a:t>berkeyakinan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semesta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isinya</a:t>
            </a:r>
            <a:r>
              <a:rPr lang="en-US" dirty="0"/>
              <a:t>,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suatu</a:t>
            </a:r>
            <a:r>
              <a:rPr lang="en-US" dirty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/>
              <a:t>terjalin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yang </a:t>
            </a:r>
            <a:r>
              <a:rPr lang="en-US" dirty="0" err="1"/>
              <a:t>harmonis</a:t>
            </a:r>
            <a:r>
              <a:rPr lang="en-US" dirty="0"/>
              <a:t> </a:t>
            </a:r>
            <a:r>
              <a:rPr lang="en-US" dirty="0" err="1"/>
              <a:t>diciptakan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Kehadiran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it-IT" dirty="0" smtClean="0"/>
              <a:t>di </a:t>
            </a:r>
            <a:r>
              <a:rPr lang="it-IT" dirty="0"/>
              <a:t>dunia </a:t>
            </a:r>
            <a:r>
              <a:rPr lang="it-IT" dirty="0" smtClean="0"/>
              <a:t>dikodratkan </a:t>
            </a:r>
            <a:r>
              <a:rPr lang="it-IT" dirty="0"/>
              <a:t>dalam kebersamaan dengan sesamanya, </a:t>
            </a:r>
            <a:r>
              <a:rPr lang="it-IT" dirty="0" smtClean="0"/>
              <a:t>yang mana </a:t>
            </a:r>
            <a:r>
              <a:rPr lang="it-IT" dirty="0"/>
              <a:t>manusia </a:t>
            </a:r>
            <a:r>
              <a:rPr lang="it-IT" dirty="0" smtClean="0"/>
              <a:t>memiliki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unik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yang lain. </a:t>
            </a:r>
            <a:r>
              <a:rPr lang="en-US" dirty="0" smtClean="0"/>
              <a:t>Di </a:t>
            </a:r>
            <a:r>
              <a:rPr lang="en-US" dirty="0" err="1"/>
              <a:t>sinilah</a:t>
            </a:r>
            <a:r>
              <a:rPr lang="en-US" dirty="0"/>
              <a:t> </a:t>
            </a:r>
            <a:r>
              <a:rPr lang="en-US" dirty="0" err="1" smtClean="0"/>
              <a:t>terdapat</a:t>
            </a:r>
            <a:r>
              <a:rPr lang="en-US" dirty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Disamping</a:t>
            </a:r>
            <a:r>
              <a:rPr lang="en-US" dirty="0" smtClean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kebersamaan</a:t>
            </a:r>
            <a:r>
              <a:rPr lang="en-US" dirty="0"/>
              <a:t> (</a:t>
            </a:r>
            <a:r>
              <a:rPr lang="en-US" dirty="0" err="1"/>
              <a:t>kesatuan</a:t>
            </a:r>
            <a:r>
              <a:rPr lang="en-US" dirty="0"/>
              <a:t>) </a:t>
            </a:r>
            <a:r>
              <a:rPr lang="en-US" dirty="0" err="1"/>
              <a:t>memperlihatkan</a:t>
            </a:r>
            <a:r>
              <a:rPr lang="en-US" dirty="0"/>
              <a:t> </a:t>
            </a:r>
            <a:r>
              <a:rPr lang="en-US" dirty="0" err="1" smtClean="0"/>
              <a:t>kodrat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, yang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kesatuan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Kodrat</a:t>
            </a:r>
            <a:r>
              <a:rPr lang="en-US" dirty="0" smtClean="0"/>
              <a:t> </a:t>
            </a:r>
            <a:r>
              <a:rPr lang="sv-SE" dirty="0" smtClean="0"/>
              <a:t>perbedaan </a:t>
            </a:r>
            <a:r>
              <a:rPr lang="sv-SE" dirty="0"/>
              <a:t>tersebut tidak bisa disangkal tanpa melibatkan </a:t>
            </a:r>
            <a:r>
              <a:rPr lang="sv-SE" dirty="0" smtClean="0"/>
              <a:t>kodrat </a:t>
            </a:r>
            <a:r>
              <a:rPr lang="sv-SE" dirty="0"/>
              <a:t>kemanusian, yang </a:t>
            </a:r>
            <a:r>
              <a:rPr lang="sv-SE" dirty="0" smtClean="0"/>
              <a:t>dapat </a:t>
            </a:r>
            <a:r>
              <a:rPr lang="en-US" dirty="0" err="1" smtClean="0"/>
              <a:t>diwujudkan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768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d-ID" dirty="0" smtClean="0"/>
              <a:t>Konsep </a:t>
            </a:r>
            <a:br>
              <a:rPr lang="id-ID" dirty="0" smtClean="0"/>
            </a:br>
            <a:r>
              <a:rPr lang="id-ID" dirty="0" smtClean="0"/>
              <a:t>Keadilan Agraria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id-ID" dirty="0" smtClean="0"/>
              <a:t>Hukum &gt; mewujudkan ketertiban dan </a:t>
            </a:r>
          </a:p>
          <a:p>
            <a:pPr>
              <a:buNone/>
            </a:pPr>
            <a:r>
              <a:rPr lang="id-ID" dirty="0" smtClean="0"/>
              <a:t>              keteraturan dlm masy, sbg tujuan   </a:t>
            </a:r>
          </a:p>
          <a:p>
            <a:pPr>
              <a:buNone/>
            </a:pPr>
            <a:r>
              <a:rPr lang="id-ID" dirty="0" smtClean="0"/>
              <a:t>              antara, tujuan akhirnya mewujudkan </a:t>
            </a:r>
          </a:p>
          <a:p>
            <a:pPr>
              <a:buNone/>
            </a:pPr>
            <a:r>
              <a:rPr lang="id-ID" dirty="0" smtClean="0"/>
              <a:t>              kedamaian sejati.</a:t>
            </a:r>
          </a:p>
          <a:p>
            <a:pPr>
              <a:buNone/>
            </a:pPr>
            <a:r>
              <a:rPr lang="id-ID" dirty="0" smtClean="0"/>
              <a:t>Kedamaian sejati dpt </a:t>
            </a:r>
            <a:r>
              <a:rPr lang="id-ID" dirty="0" smtClean="0"/>
              <a:t>terwuju</a:t>
            </a:r>
            <a:r>
              <a:rPr lang="en-GB" dirty="0" smtClean="0"/>
              <a:t>d</a:t>
            </a:r>
            <a:r>
              <a:rPr lang="id-ID" dirty="0" smtClean="0"/>
              <a:t>, </a:t>
            </a:r>
            <a:r>
              <a:rPr lang="id-ID" dirty="0" smtClean="0"/>
              <a:t>jika:</a:t>
            </a:r>
          </a:p>
          <a:p>
            <a:pPr marL="514350" indent="-514350">
              <a:buClrTx/>
              <a:buSzPct val="90000"/>
              <a:buAutoNum type="arabicPeriod"/>
            </a:pPr>
            <a:r>
              <a:rPr lang="id-ID" sz="2200" dirty="0" smtClean="0"/>
              <a:t>Kelangsungan hidup tidak tergantung pd kekuatan</a:t>
            </a:r>
          </a:p>
          <a:p>
            <a:pPr marL="514350" indent="-514350">
              <a:buClrTx/>
              <a:buSzPct val="90000"/>
              <a:buAutoNum type="arabicPeriod"/>
            </a:pPr>
            <a:r>
              <a:rPr lang="id-ID" sz="2200" dirty="0" smtClean="0"/>
              <a:t>Tidak melanggar hak dan merugikan org lain</a:t>
            </a:r>
          </a:p>
          <a:p>
            <a:pPr marL="514350" indent="-514350">
              <a:buClrTx/>
              <a:buSzPct val="90000"/>
              <a:buAutoNum type="arabicPeriod"/>
            </a:pPr>
            <a:r>
              <a:rPr lang="id-ID" sz="2200" dirty="0" smtClean="0"/>
              <a:t>Dpt mengembangkan diri sepenuhnya</a:t>
            </a:r>
          </a:p>
          <a:p>
            <a:pPr marL="514350" indent="-514350">
              <a:buClrTx/>
              <a:buSzPct val="90000"/>
              <a:buAutoNum type="arabicPeriod"/>
            </a:pPr>
            <a:r>
              <a:rPr lang="id-ID" sz="2200" dirty="0" smtClean="0"/>
              <a:t>Mendapat perlakuan wajar, berperikemanusiaan, adil, dan beradab.</a:t>
            </a:r>
            <a:r>
              <a:rPr lang="id-ID" sz="2400" dirty="0" smtClean="0"/>
              <a:t> </a:t>
            </a:r>
          </a:p>
          <a:p>
            <a:pPr marL="514350" indent="-514350" algn="r">
              <a:buNone/>
            </a:pPr>
            <a:r>
              <a:rPr lang="id-ID" sz="2000" i="1" dirty="0" smtClean="0"/>
              <a:t>Soediman Kartohadiprodjo</a:t>
            </a:r>
            <a:endParaRPr lang="id-ID" sz="20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d-ID" dirty="0"/>
              <a:t>Konsep </a:t>
            </a:r>
            <a:br>
              <a:rPr lang="id-ID" dirty="0"/>
            </a:br>
            <a:r>
              <a:rPr lang="id-ID" dirty="0"/>
              <a:t>Keadilan </a:t>
            </a:r>
            <a:r>
              <a:rPr lang="en-GB" dirty="0" smtClean="0"/>
              <a:t>SDA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 smtClean="0"/>
              <a:t>Pertama</a:t>
            </a:r>
            <a:r>
              <a:rPr lang="en-US" b="1" dirty="0"/>
              <a:t>, </a:t>
            </a:r>
            <a:r>
              <a:rPr lang="en-US" dirty="0" err="1"/>
              <a:t>perlunya</a:t>
            </a:r>
            <a:r>
              <a:rPr lang="en-US" dirty="0"/>
              <a:t> </a:t>
            </a:r>
            <a:r>
              <a:rPr lang="en-US" dirty="0" err="1"/>
              <a:t>dipertimbangkan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 smtClean="0"/>
              <a:t>daya</a:t>
            </a:r>
            <a:r>
              <a:rPr lang="en-US" dirty="0"/>
              <a:t> </a:t>
            </a:r>
            <a:r>
              <a:rPr lang="en-US" dirty="0" err="1" smtClean="0"/>
              <a:t>dukung</a:t>
            </a:r>
            <a:r>
              <a:rPr lang="en-US" dirty="0" smtClean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diambil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Kedua</a:t>
            </a:r>
            <a:r>
              <a:rPr lang="en-US" dirty="0"/>
              <a:t>, 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langkah-langkah</a:t>
            </a:r>
            <a:r>
              <a:rPr lang="en-US" dirty="0"/>
              <a:t> </a:t>
            </a:r>
            <a:r>
              <a:rPr lang="en-US" dirty="0" err="1"/>
              <a:t>konkrit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politik</a:t>
            </a:r>
            <a:r>
              <a:rPr lang="en-US" dirty="0"/>
              <a:t>) 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keadilan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mengakses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menanggulangi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berkepanjangan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memicu</a:t>
            </a:r>
            <a:r>
              <a:rPr lang="en-US" dirty="0" smtClean="0"/>
              <a:t> </a:t>
            </a:r>
            <a:r>
              <a:rPr lang="en-US" dirty="0" err="1" smtClean="0"/>
              <a:t>desintegrasi</a:t>
            </a:r>
            <a:r>
              <a:rPr lang="en-US" dirty="0" smtClean="0"/>
              <a:t> </a:t>
            </a:r>
            <a:r>
              <a:rPr lang="en-US" dirty="0" err="1"/>
              <a:t>bangsa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b="1" dirty="0" err="1" smtClean="0"/>
              <a:t>Ketiga</a:t>
            </a:r>
            <a:r>
              <a:rPr lang="en-US" dirty="0"/>
              <a:t>,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rekonstrukturisasi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r</a:t>
            </a:r>
            <a:r>
              <a:rPr lang="en-US" dirty="0" err="1" smtClean="0"/>
              <a:t>ekonsolidasi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agar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kokoh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terintegrasi</a:t>
            </a:r>
            <a:r>
              <a:rPr lang="en-US" dirty="0"/>
              <a:t>.</a:t>
            </a:r>
          </a:p>
          <a:p>
            <a:r>
              <a:rPr lang="en-US" b="1" dirty="0" err="1"/>
              <a:t>Keempat</a:t>
            </a:r>
            <a:r>
              <a:rPr lang="en-US" dirty="0"/>
              <a:t>, </a:t>
            </a:r>
            <a:r>
              <a:rPr lang="en-US" dirty="0" err="1"/>
              <a:t>m</a:t>
            </a:r>
            <a:r>
              <a:rPr lang="en-US" smtClean="0"/>
              <a:t>enyusun</a:t>
            </a:r>
            <a:r>
              <a:rPr lang="en-US" dirty="0" smtClean="0"/>
              <a:t> </a:t>
            </a:r>
            <a:r>
              <a:rPr lang="en-US" dirty="0"/>
              <a:t>program </a:t>
            </a:r>
            <a:r>
              <a:rPr lang="en-US" dirty="0" err="1"/>
              <a:t>pembangunan</a:t>
            </a:r>
            <a:r>
              <a:rPr lang="en-US" dirty="0"/>
              <a:t> lima </a:t>
            </a:r>
            <a:r>
              <a:rPr lang="en-US" dirty="0" err="1"/>
              <a:t>tahun</a:t>
            </a:r>
            <a:r>
              <a:rPr lang="en-US" dirty="0"/>
              <a:t> (</a:t>
            </a:r>
            <a:r>
              <a:rPr lang="en-US" dirty="0" err="1"/>
              <a:t>Propenas</a:t>
            </a:r>
            <a:r>
              <a:rPr lang="en-US" dirty="0"/>
              <a:t>)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merespon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capaian-capaian</a:t>
            </a:r>
            <a:r>
              <a:rPr lang="en-US" dirty="0" smtClean="0"/>
              <a:t> </a:t>
            </a:r>
            <a:r>
              <a:rPr lang="en-US" dirty="0" err="1"/>
              <a:t>konkrit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tolak</a:t>
            </a:r>
            <a:r>
              <a:rPr lang="en-US" dirty="0"/>
              <a:t> </a:t>
            </a:r>
            <a:r>
              <a:rPr lang="en-US" dirty="0" err="1"/>
              <a:t>ukur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pelibatan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yang </a:t>
            </a:r>
            <a:r>
              <a:rPr lang="en-US" dirty="0" smtClean="0"/>
              <a:t>optimal.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03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1340</TotalTime>
  <Words>690</Words>
  <Application>Microsoft Office PowerPoint</Application>
  <PresentationFormat>On-screen Show (4:3)</PresentationFormat>
  <Paragraphs>51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Opulent</vt:lpstr>
      <vt:lpstr>POLITIK HUKUM Lingkungan &amp; KEADILAN sda</vt:lpstr>
      <vt:lpstr>Pancasila  paradigma politik hukum</vt:lpstr>
      <vt:lpstr>Pancasila  paradigma politik hukum</vt:lpstr>
      <vt:lpstr>Pancasila  paradigma politik hukum</vt:lpstr>
      <vt:lpstr>Pancasila  paradigma politik hukum</vt:lpstr>
      <vt:lpstr>Pancasila  paradigma politik hukum</vt:lpstr>
      <vt:lpstr>Cita Hukum Pancasila</vt:lpstr>
      <vt:lpstr>Konsep  Keadilan Agraria</vt:lpstr>
      <vt:lpstr>Konsep  Keadilan SDA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POLITIK HUKUM AGRARIA</dc:title>
  <dc:creator>user</dc:creator>
  <cp:lastModifiedBy>LENOVO</cp:lastModifiedBy>
  <cp:revision>29</cp:revision>
  <dcterms:created xsi:type="dcterms:W3CDTF">2018-08-23T13:13:04Z</dcterms:created>
  <dcterms:modified xsi:type="dcterms:W3CDTF">2021-05-22T07:22:06Z</dcterms:modified>
</cp:coreProperties>
</file>