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57" r:id="rId3"/>
    <p:sldId id="280" r:id="rId4"/>
    <p:sldId id="258" r:id="rId5"/>
    <p:sldId id="259" r:id="rId6"/>
    <p:sldId id="261" r:id="rId7"/>
    <p:sldId id="262" r:id="rId8"/>
    <p:sldId id="263" r:id="rId9"/>
    <p:sldId id="279" r:id="rId10"/>
    <p:sldId id="264" r:id="rId11"/>
    <p:sldId id="266" r:id="rId12"/>
    <p:sldId id="267" r:id="rId13"/>
    <p:sldId id="265" r:id="rId14"/>
    <p:sldId id="268" r:id="rId15"/>
    <p:sldId id="270" r:id="rId16"/>
    <p:sldId id="271" r:id="rId17"/>
    <p:sldId id="272" r:id="rId18"/>
    <p:sldId id="273" r:id="rId19"/>
    <p:sldId id="274" r:id="rId20"/>
    <p:sldId id="275" r:id="rId21"/>
    <p:sldId id="276" r:id="rId22"/>
    <p:sldId id="277" r:id="rId23"/>
    <p:sldId id="278" r:id="rId24"/>
    <p:sldId id="26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0861E58-C508-4A08-8535-9340CDEB9050}">
          <p14:sldIdLst>
            <p14:sldId id="256"/>
            <p14:sldId id="257"/>
          </p14:sldIdLst>
        </p14:section>
        <p14:section name="Memo" id="{03C120FB-6C67-44A5-BE7C-FE9294CB4AA6}">
          <p14:sldIdLst>
            <p14:sldId id="280"/>
          </p14:sldIdLst>
        </p14:section>
        <p14:section name="Synchronization" id="{526360E4-E757-4783-BFBC-F4E08C1AA7DA}">
          <p14:sldIdLst>
            <p14:sldId id="258"/>
            <p14:sldId id="259"/>
          </p14:sldIdLst>
        </p14:section>
        <p14:section name="Producer Consumer Problem" id="{63D29107-9E98-4CF3-AA67-3E9C92D24674}">
          <p14:sldIdLst>
            <p14:sldId id="261"/>
            <p14:sldId id="262"/>
            <p14:sldId id="263"/>
            <p14:sldId id="279"/>
            <p14:sldId id="264"/>
            <p14:sldId id="266"/>
            <p14:sldId id="267"/>
            <p14:sldId id="265"/>
            <p14:sldId id="268"/>
          </p14:sldIdLst>
        </p14:section>
        <p14:section name="Critical Section Probelm" id="{24BBE4C9-400F-401A-81A1-49216426BD40}">
          <p14:sldIdLst>
            <p14:sldId id="270"/>
            <p14:sldId id="271"/>
            <p14:sldId id="272"/>
            <p14:sldId id="273"/>
          </p14:sldIdLst>
        </p14:section>
        <p14:section name="Peterson's Solution" id="{DADF7B08-9E9C-4498-9F1F-C6E75975A3B6}">
          <p14:sldIdLst>
            <p14:sldId id="274"/>
            <p14:sldId id="275"/>
            <p14:sldId id="276"/>
            <p14:sldId id="277"/>
            <p14:sldId id="278"/>
            <p14:sldId id="26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008" autoAdjust="0"/>
    <p:restoredTop sz="91648" autoAdjust="0"/>
  </p:normalViewPr>
  <p:slideViewPr>
    <p:cSldViewPr snapToGrid="0">
      <p:cViewPr varScale="1">
        <p:scale>
          <a:sx n="83" d="100"/>
          <a:sy n="83" d="100"/>
        </p:scale>
        <p:origin x="336"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BC8E04-6B31-4F55-B728-BE8F5CB78E4E}" type="datetimeFigureOut">
              <a:rPr lang="en-US" smtClean="0"/>
              <a:t>3/31/2022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70B78E-2256-4DC2-B47A-8A269E1D23BA}" type="slidenum">
              <a:rPr lang="en-US" smtClean="0"/>
              <a:t>‹#›</a:t>
            </a:fld>
            <a:endParaRPr lang="en-US"/>
          </a:p>
        </p:txBody>
      </p:sp>
    </p:spTree>
    <p:extLst>
      <p:ext uri="{BB962C8B-B14F-4D97-AF65-F5344CB8AC3E}">
        <p14:creationId xmlns:p14="http://schemas.microsoft.com/office/powerpoint/2010/main" val="714072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FCFS – </a:t>
            </a:r>
            <a:r>
              <a:rPr lang="en-US" dirty="0" err="1"/>
              <a:t>nonpreemptive</a:t>
            </a:r>
            <a:endParaRPr lang="en-US" dirty="0"/>
          </a:p>
          <a:p>
            <a:r>
              <a:rPr lang="en-US" dirty="0"/>
              <a:t>Round Robin - preemptive</a:t>
            </a:r>
          </a:p>
        </p:txBody>
      </p:sp>
      <p:sp>
        <p:nvSpPr>
          <p:cNvPr id="4" name="Slide Number Placeholder 3"/>
          <p:cNvSpPr>
            <a:spLocks noGrp="1"/>
          </p:cNvSpPr>
          <p:nvPr>
            <p:ph type="sldNum" sz="quarter" idx="5"/>
          </p:nvPr>
        </p:nvSpPr>
        <p:spPr/>
        <p:txBody>
          <a:bodyPr/>
          <a:lstStyle/>
          <a:p>
            <a:fld id="{8270B78E-2256-4DC2-B47A-8A269E1D23BA}" type="slidenum">
              <a:rPr lang="en-US" smtClean="0"/>
              <a:t>3</a:t>
            </a:fld>
            <a:endParaRPr lang="en-US"/>
          </a:p>
        </p:txBody>
      </p:sp>
    </p:spTree>
    <p:extLst>
      <p:ext uri="{BB962C8B-B14F-4D97-AF65-F5344CB8AC3E}">
        <p14:creationId xmlns:p14="http://schemas.microsoft.com/office/powerpoint/2010/main" val="1812999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altLang="en-US" sz="2200" dirty="0"/>
              <a:t>Reasons for cooperating processes:</a:t>
            </a:r>
          </a:p>
          <a:p>
            <a:pPr lvl="1"/>
            <a:r>
              <a:rPr lang="en-US" altLang="en-US" sz="2200" dirty="0"/>
              <a:t>1. </a:t>
            </a:r>
            <a:r>
              <a:rPr lang="en-US" altLang="en-US" sz="1600" dirty="0"/>
              <a:t>Information sharing</a:t>
            </a:r>
          </a:p>
          <a:p>
            <a:pPr lvl="1"/>
            <a:r>
              <a:rPr lang="en-US" altLang="en-US" sz="1600" dirty="0"/>
              <a:t>2. Computation speedup</a:t>
            </a:r>
          </a:p>
          <a:p>
            <a:pPr lvl="1"/>
            <a:r>
              <a:rPr lang="en-US" altLang="en-US" sz="1600" dirty="0"/>
              <a:t>3. Modularity</a:t>
            </a:r>
          </a:p>
          <a:p>
            <a:pPr lvl="1"/>
            <a:r>
              <a:rPr lang="en-US" altLang="en-US" sz="1600" dirty="0"/>
              <a:t>4. Convenience	</a:t>
            </a:r>
          </a:p>
        </p:txBody>
      </p:sp>
      <p:sp>
        <p:nvSpPr>
          <p:cNvPr id="4" name="Slide Number Placeholder 3"/>
          <p:cNvSpPr>
            <a:spLocks noGrp="1"/>
          </p:cNvSpPr>
          <p:nvPr>
            <p:ph type="sldNum" sz="quarter" idx="5"/>
          </p:nvPr>
        </p:nvSpPr>
        <p:spPr/>
        <p:txBody>
          <a:bodyPr/>
          <a:lstStyle/>
          <a:p>
            <a:fld id="{8270B78E-2256-4DC2-B47A-8A269E1D23BA}" type="slidenum">
              <a:rPr lang="en-US" smtClean="0"/>
              <a:t>5</a:t>
            </a:fld>
            <a:endParaRPr lang="en-US"/>
          </a:p>
        </p:txBody>
      </p:sp>
    </p:spTree>
    <p:extLst>
      <p:ext uri="{BB962C8B-B14F-4D97-AF65-F5344CB8AC3E}">
        <p14:creationId xmlns:p14="http://schemas.microsoft.com/office/powerpoint/2010/main" val="2664728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70B78E-2256-4DC2-B47A-8A269E1D23BA}" type="slidenum">
              <a:rPr lang="en-US" smtClean="0"/>
              <a:t>6</a:t>
            </a:fld>
            <a:endParaRPr lang="en-US"/>
          </a:p>
        </p:txBody>
      </p:sp>
    </p:spTree>
    <p:extLst>
      <p:ext uri="{BB962C8B-B14F-4D97-AF65-F5344CB8AC3E}">
        <p14:creationId xmlns:p14="http://schemas.microsoft.com/office/powerpoint/2010/main" val="1663821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4509CA-DA9A-419B-A352-C928F2938F6C}"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3EA8-4465-46E1-9776-9507A87B6E6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082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4509CA-DA9A-419B-A352-C928F2938F6C}"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3EA8-4465-46E1-9776-9507A87B6E60}" type="slidenum">
              <a:rPr lang="en-US" smtClean="0"/>
              <a:t>‹#›</a:t>
            </a:fld>
            <a:endParaRPr lang="en-US"/>
          </a:p>
        </p:txBody>
      </p:sp>
    </p:spTree>
    <p:extLst>
      <p:ext uri="{BB962C8B-B14F-4D97-AF65-F5344CB8AC3E}">
        <p14:creationId xmlns:p14="http://schemas.microsoft.com/office/powerpoint/2010/main" val="2753904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4509CA-DA9A-419B-A352-C928F2938F6C}"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3EA8-4465-46E1-9776-9507A87B6E60}" type="slidenum">
              <a:rPr lang="en-US" smtClean="0"/>
              <a:t>‹#›</a:t>
            </a:fld>
            <a:endParaRPr lang="en-US"/>
          </a:p>
        </p:txBody>
      </p:sp>
    </p:spTree>
    <p:extLst>
      <p:ext uri="{BB962C8B-B14F-4D97-AF65-F5344CB8AC3E}">
        <p14:creationId xmlns:p14="http://schemas.microsoft.com/office/powerpoint/2010/main" val="905034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4509CA-DA9A-419B-A352-C928F2938F6C}"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3EA8-4465-46E1-9776-9507A87B6E60}" type="slidenum">
              <a:rPr lang="en-US" smtClean="0"/>
              <a:t>‹#›</a:t>
            </a:fld>
            <a:endParaRPr lang="en-US"/>
          </a:p>
        </p:txBody>
      </p:sp>
    </p:spTree>
    <p:extLst>
      <p:ext uri="{BB962C8B-B14F-4D97-AF65-F5344CB8AC3E}">
        <p14:creationId xmlns:p14="http://schemas.microsoft.com/office/powerpoint/2010/main" val="2107002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4509CA-DA9A-419B-A352-C928F2938F6C}" type="datetimeFigureOut">
              <a:rPr lang="en-US" smtClean="0"/>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3EA8-4465-46E1-9776-9507A87B6E6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6692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4509CA-DA9A-419B-A352-C928F2938F6C}" type="datetimeFigureOut">
              <a:rPr lang="en-US" smtClean="0"/>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13EA8-4465-46E1-9776-9507A87B6E60}" type="slidenum">
              <a:rPr lang="en-US" smtClean="0"/>
              <a:t>‹#›</a:t>
            </a:fld>
            <a:endParaRPr lang="en-US"/>
          </a:p>
        </p:txBody>
      </p:sp>
    </p:spTree>
    <p:extLst>
      <p:ext uri="{BB962C8B-B14F-4D97-AF65-F5344CB8AC3E}">
        <p14:creationId xmlns:p14="http://schemas.microsoft.com/office/powerpoint/2010/main" val="218279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4509CA-DA9A-419B-A352-C928F2938F6C}" type="datetimeFigureOut">
              <a:rPr lang="en-US" smtClean="0"/>
              <a:t>3/31/2022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A13EA8-4465-46E1-9776-9507A87B6E60}" type="slidenum">
              <a:rPr lang="en-US" smtClean="0"/>
              <a:t>‹#›</a:t>
            </a:fld>
            <a:endParaRPr lang="en-US"/>
          </a:p>
        </p:txBody>
      </p:sp>
    </p:spTree>
    <p:extLst>
      <p:ext uri="{BB962C8B-B14F-4D97-AF65-F5344CB8AC3E}">
        <p14:creationId xmlns:p14="http://schemas.microsoft.com/office/powerpoint/2010/main" val="2136031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4509CA-DA9A-419B-A352-C928F2938F6C}" type="datetimeFigureOut">
              <a:rPr lang="en-US" smtClean="0"/>
              <a:t>3/31/2022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A13EA8-4465-46E1-9776-9507A87B6E60}" type="slidenum">
              <a:rPr lang="en-US" smtClean="0"/>
              <a:t>‹#›</a:t>
            </a:fld>
            <a:endParaRPr lang="en-US"/>
          </a:p>
        </p:txBody>
      </p:sp>
    </p:spTree>
    <p:extLst>
      <p:ext uri="{BB962C8B-B14F-4D97-AF65-F5344CB8AC3E}">
        <p14:creationId xmlns:p14="http://schemas.microsoft.com/office/powerpoint/2010/main" val="3104980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E4509CA-DA9A-419B-A352-C928F2938F6C}" type="datetimeFigureOut">
              <a:rPr lang="en-US" smtClean="0"/>
              <a:t>3/31/2022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7A13EA8-4465-46E1-9776-9507A87B6E60}" type="slidenum">
              <a:rPr lang="en-US" smtClean="0"/>
              <a:t>‹#›</a:t>
            </a:fld>
            <a:endParaRPr lang="en-US"/>
          </a:p>
        </p:txBody>
      </p:sp>
    </p:spTree>
    <p:extLst>
      <p:ext uri="{BB962C8B-B14F-4D97-AF65-F5344CB8AC3E}">
        <p14:creationId xmlns:p14="http://schemas.microsoft.com/office/powerpoint/2010/main" val="1410591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E4509CA-DA9A-419B-A352-C928F2938F6C}" type="datetimeFigureOut">
              <a:rPr lang="en-US" smtClean="0"/>
              <a:t>3/31/2022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7A13EA8-4465-46E1-9776-9507A87B6E60}" type="slidenum">
              <a:rPr lang="en-US" smtClean="0"/>
              <a:t>‹#›</a:t>
            </a:fld>
            <a:endParaRPr lang="en-US"/>
          </a:p>
        </p:txBody>
      </p:sp>
    </p:spTree>
    <p:extLst>
      <p:ext uri="{BB962C8B-B14F-4D97-AF65-F5344CB8AC3E}">
        <p14:creationId xmlns:p14="http://schemas.microsoft.com/office/powerpoint/2010/main" val="3439399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4509CA-DA9A-419B-A352-C928F2938F6C}" type="datetimeFigureOut">
              <a:rPr lang="en-US" smtClean="0"/>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13EA8-4465-46E1-9776-9507A87B6E60}" type="slidenum">
              <a:rPr lang="en-US" smtClean="0"/>
              <a:t>‹#›</a:t>
            </a:fld>
            <a:endParaRPr lang="en-US"/>
          </a:p>
        </p:txBody>
      </p:sp>
    </p:spTree>
    <p:extLst>
      <p:ext uri="{BB962C8B-B14F-4D97-AF65-F5344CB8AC3E}">
        <p14:creationId xmlns:p14="http://schemas.microsoft.com/office/powerpoint/2010/main" val="2595572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E4509CA-DA9A-419B-A352-C928F2938F6C}" type="datetimeFigureOut">
              <a:rPr lang="en-US" smtClean="0"/>
              <a:t>3/31/2022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7A13EA8-4465-46E1-9776-9507A87B6E6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14414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FBE33-AF16-4D73-905D-EBBEDB255683}"/>
              </a:ext>
            </a:extLst>
          </p:cNvPr>
          <p:cNvSpPr>
            <a:spLocks noGrp="1"/>
          </p:cNvSpPr>
          <p:nvPr>
            <p:ph type="ctrTitle"/>
          </p:nvPr>
        </p:nvSpPr>
        <p:spPr/>
        <p:txBody>
          <a:bodyPr/>
          <a:lstStyle/>
          <a:p>
            <a:r>
              <a:rPr lang="en-US" dirty="0" err="1"/>
              <a:t>Sistem</a:t>
            </a:r>
            <a:r>
              <a:rPr lang="en-US" dirty="0"/>
              <a:t> </a:t>
            </a:r>
            <a:r>
              <a:rPr lang="en-US" dirty="0" err="1"/>
              <a:t>Operasi</a:t>
            </a:r>
            <a:endParaRPr lang="en-US" dirty="0"/>
          </a:p>
        </p:txBody>
      </p:sp>
      <p:sp>
        <p:nvSpPr>
          <p:cNvPr id="3" name="Subtitle 2">
            <a:extLst>
              <a:ext uri="{FF2B5EF4-FFF2-40B4-BE49-F238E27FC236}">
                <a16:creationId xmlns:a16="http://schemas.microsoft.com/office/drawing/2014/main" id="{1A192EDB-09D9-4554-A9ED-101A5A1E3ACB}"/>
              </a:ext>
            </a:extLst>
          </p:cNvPr>
          <p:cNvSpPr>
            <a:spLocks noGrp="1"/>
          </p:cNvSpPr>
          <p:nvPr>
            <p:ph type="subTitle" idx="1"/>
          </p:nvPr>
        </p:nvSpPr>
        <p:spPr/>
        <p:txBody>
          <a:bodyPr>
            <a:normAutofit/>
          </a:bodyPr>
          <a:lstStyle/>
          <a:p>
            <a:r>
              <a:rPr lang="en-US" sz="3200" b="1" dirty="0" err="1"/>
              <a:t>Sinkronisasi</a:t>
            </a:r>
            <a:r>
              <a:rPr lang="en-US" sz="3200" b="1" dirty="0"/>
              <a:t> Proses</a:t>
            </a:r>
          </a:p>
        </p:txBody>
      </p:sp>
    </p:spTree>
    <p:extLst>
      <p:ext uri="{BB962C8B-B14F-4D97-AF65-F5344CB8AC3E}">
        <p14:creationId xmlns:p14="http://schemas.microsoft.com/office/powerpoint/2010/main" val="2024213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Producer Consumer Problem (Cont.)</a:t>
            </a:r>
          </a:p>
        </p:txBody>
      </p:sp>
      <p:sp>
        <p:nvSpPr>
          <p:cNvPr id="5" name="Text Placeholder 4">
            <a:extLst>
              <a:ext uri="{FF2B5EF4-FFF2-40B4-BE49-F238E27FC236}">
                <a16:creationId xmlns:a16="http://schemas.microsoft.com/office/drawing/2014/main" id="{17571337-130A-446A-81F3-2E9DFFB35FA6}"/>
              </a:ext>
            </a:extLst>
          </p:cNvPr>
          <p:cNvSpPr>
            <a:spLocks noGrp="1"/>
          </p:cNvSpPr>
          <p:nvPr>
            <p:ph type="body" idx="1"/>
          </p:nvPr>
        </p:nvSpPr>
        <p:spPr/>
        <p:txBody>
          <a:bodyPr>
            <a:normAutofit/>
          </a:bodyPr>
          <a:lstStyle/>
          <a:p>
            <a:r>
              <a:rPr lang="en-US" sz="3200" dirty="0">
                <a:solidFill>
                  <a:srgbClr val="0070C0"/>
                </a:solidFill>
              </a:rPr>
              <a:t>Producer Code</a:t>
            </a:r>
          </a:p>
        </p:txBody>
      </p:sp>
      <p:pic>
        <p:nvPicPr>
          <p:cNvPr id="4" name="Content Placeholder 3">
            <a:extLst>
              <a:ext uri="{FF2B5EF4-FFF2-40B4-BE49-F238E27FC236}">
                <a16:creationId xmlns:a16="http://schemas.microsoft.com/office/drawing/2014/main" id="{81304CD9-54F7-274C-8863-B71361F2C827}"/>
              </a:ext>
            </a:extLst>
          </p:cNvPr>
          <p:cNvPicPr>
            <a:picLocks noGrp="1" noChangeAspect="1"/>
          </p:cNvPicPr>
          <p:nvPr>
            <p:ph sz="half" idx="2"/>
          </p:nvPr>
        </p:nvPicPr>
        <p:blipFill>
          <a:blip r:embed="rId2"/>
          <a:stretch>
            <a:fillRect/>
          </a:stretch>
        </p:blipFill>
        <p:spPr>
          <a:xfrm>
            <a:off x="1096328" y="3045314"/>
            <a:ext cx="4938712" cy="1793334"/>
          </a:xfrm>
          <a:prstGeom prst="rect">
            <a:avLst/>
          </a:prstGeom>
        </p:spPr>
      </p:pic>
      <p:sp>
        <p:nvSpPr>
          <p:cNvPr id="6" name="Text Placeholder 5">
            <a:extLst>
              <a:ext uri="{FF2B5EF4-FFF2-40B4-BE49-F238E27FC236}">
                <a16:creationId xmlns:a16="http://schemas.microsoft.com/office/drawing/2014/main" id="{41F7DA8B-7D6C-4D41-BD81-864528A836D8}"/>
              </a:ext>
            </a:extLst>
          </p:cNvPr>
          <p:cNvSpPr>
            <a:spLocks noGrp="1"/>
          </p:cNvSpPr>
          <p:nvPr>
            <p:ph type="body" sz="quarter" idx="3"/>
          </p:nvPr>
        </p:nvSpPr>
        <p:spPr/>
        <p:txBody>
          <a:bodyPr>
            <a:normAutofit/>
          </a:bodyPr>
          <a:lstStyle/>
          <a:p>
            <a:r>
              <a:rPr lang="en-US" sz="3200" dirty="0">
                <a:solidFill>
                  <a:srgbClr val="0070C0"/>
                </a:solidFill>
              </a:rPr>
              <a:t>Consumer Code</a:t>
            </a:r>
          </a:p>
        </p:txBody>
      </p:sp>
      <p:pic>
        <p:nvPicPr>
          <p:cNvPr id="8" name="Content Placeholder 7">
            <a:extLst>
              <a:ext uri="{FF2B5EF4-FFF2-40B4-BE49-F238E27FC236}">
                <a16:creationId xmlns:a16="http://schemas.microsoft.com/office/drawing/2014/main" id="{65300845-041F-1947-923B-FC230E5AE2A5}"/>
              </a:ext>
            </a:extLst>
          </p:cNvPr>
          <p:cNvPicPr>
            <a:picLocks noGrp="1" noChangeAspect="1"/>
          </p:cNvPicPr>
          <p:nvPr>
            <p:ph sz="quarter" idx="4"/>
          </p:nvPr>
        </p:nvPicPr>
        <p:blipFill rotWithShape="1">
          <a:blip r:embed="rId3"/>
          <a:srcRect t="1986"/>
          <a:stretch/>
        </p:blipFill>
        <p:spPr>
          <a:xfrm>
            <a:off x="6218238" y="3045314"/>
            <a:ext cx="4937125" cy="2453297"/>
          </a:xfrm>
          <a:prstGeom prst="rect">
            <a:avLst/>
          </a:prstGeom>
        </p:spPr>
      </p:pic>
    </p:spTree>
    <p:extLst>
      <p:ext uri="{BB962C8B-B14F-4D97-AF65-F5344CB8AC3E}">
        <p14:creationId xmlns:p14="http://schemas.microsoft.com/office/powerpoint/2010/main" val="2892744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Producer Consumer Problem (Cont.)</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a:bodyPr>
          <a:lstStyle/>
          <a:p>
            <a:pPr lvl="1">
              <a:buFont typeface="Arial" panose="020B0604020202020204" pitchFamily="34" charset="0"/>
              <a:buChar char="•"/>
            </a:pPr>
            <a:r>
              <a:rPr lang="en-ID" sz="2400" dirty="0">
                <a:solidFill>
                  <a:srgbClr val="0070C0"/>
                </a:solidFill>
              </a:rPr>
              <a:t>Counter</a:t>
            </a:r>
            <a:r>
              <a:rPr lang="en-ID" sz="2400" dirty="0"/>
              <a:t> </a:t>
            </a:r>
            <a:r>
              <a:rPr lang="en-ID" sz="2400" dirty="0" err="1"/>
              <a:t>bertambah</a:t>
            </a:r>
            <a:r>
              <a:rPr lang="en-ID" sz="2400" dirty="0"/>
              <a:t> </a:t>
            </a:r>
            <a:r>
              <a:rPr lang="en-ID" sz="2400" dirty="0" err="1"/>
              <a:t>ketika</a:t>
            </a:r>
            <a:r>
              <a:rPr lang="en-ID" sz="2400" dirty="0"/>
              <a:t> </a:t>
            </a:r>
            <a:r>
              <a:rPr lang="en-ID" sz="2400" dirty="0" err="1"/>
              <a:t>ada</a:t>
            </a:r>
            <a:r>
              <a:rPr lang="en-ID" sz="2400" dirty="0"/>
              <a:t> item </a:t>
            </a:r>
            <a:r>
              <a:rPr lang="en-ID" sz="2400" dirty="0" err="1"/>
              <a:t>baru</a:t>
            </a:r>
            <a:endParaRPr lang="en-ID" sz="2400" dirty="0"/>
          </a:p>
          <a:p>
            <a:pPr lvl="1">
              <a:buFont typeface="Arial" panose="020B0604020202020204" pitchFamily="34" charset="0"/>
              <a:buChar char="•"/>
            </a:pPr>
            <a:r>
              <a:rPr lang="en-ID" sz="2400" dirty="0">
                <a:solidFill>
                  <a:srgbClr val="0070C0"/>
                </a:solidFill>
              </a:rPr>
              <a:t>Counter</a:t>
            </a:r>
            <a:r>
              <a:rPr lang="en-ID" sz="2400" dirty="0"/>
              <a:t> </a:t>
            </a:r>
            <a:r>
              <a:rPr lang="en-ID" sz="2400" dirty="0" err="1"/>
              <a:t>berkurang</a:t>
            </a:r>
            <a:r>
              <a:rPr lang="en-ID" sz="2400" dirty="0"/>
              <a:t> </a:t>
            </a:r>
            <a:r>
              <a:rPr lang="en-ID" sz="2400" dirty="0" err="1"/>
              <a:t>ketika</a:t>
            </a:r>
            <a:r>
              <a:rPr lang="en-ID" sz="2400" dirty="0"/>
              <a:t> </a:t>
            </a:r>
            <a:r>
              <a:rPr lang="en-ID" sz="2400" dirty="0" err="1"/>
              <a:t>ada</a:t>
            </a:r>
            <a:r>
              <a:rPr lang="en-ID" sz="2400" dirty="0"/>
              <a:t> item yang </a:t>
            </a:r>
            <a:r>
              <a:rPr lang="en-ID" sz="2400" dirty="0" err="1"/>
              <a:t>dihapus</a:t>
            </a:r>
            <a:endParaRPr lang="en-ID" sz="2400" dirty="0"/>
          </a:p>
          <a:p>
            <a:pPr lvl="1">
              <a:buFont typeface="Arial" panose="020B0604020202020204" pitchFamily="34" charset="0"/>
              <a:buChar char="•"/>
            </a:pPr>
            <a:endParaRPr lang="en-ID" sz="2800" dirty="0"/>
          </a:p>
          <a:p>
            <a:pPr marL="201168" lvl="1" indent="0">
              <a:buNone/>
            </a:pPr>
            <a:r>
              <a:rPr lang="en-ID" sz="3200" b="1" dirty="0" err="1"/>
              <a:t>Kasus</a:t>
            </a:r>
            <a:endParaRPr lang="en-ID" sz="2800" b="1" dirty="0"/>
          </a:p>
          <a:p>
            <a:pPr lvl="1">
              <a:buFont typeface="Arial" panose="020B0604020202020204" pitchFamily="34" charset="0"/>
              <a:buChar char="•"/>
            </a:pPr>
            <a:r>
              <a:rPr lang="en-ID" sz="3200" dirty="0">
                <a:solidFill>
                  <a:srgbClr val="0070C0"/>
                </a:solidFill>
              </a:rPr>
              <a:t>Counter</a:t>
            </a:r>
            <a:r>
              <a:rPr lang="en-ID" sz="3200" dirty="0"/>
              <a:t> </a:t>
            </a:r>
            <a:r>
              <a:rPr lang="en-ID" sz="3200" dirty="0" err="1"/>
              <a:t>bernilai</a:t>
            </a:r>
            <a:r>
              <a:rPr lang="en-ID" sz="3200" dirty="0"/>
              <a:t> 5</a:t>
            </a:r>
          </a:p>
          <a:p>
            <a:pPr lvl="1">
              <a:buFont typeface="Arial" panose="020B0604020202020204" pitchFamily="34" charset="0"/>
              <a:buChar char="•"/>
            </a:pPr>
            <a:r>
              <a:rPr lang="en-ID" sz="3200" dirty="0" err="1"/>
              <a:t>Dilakukan</a:t>
            </a:r>
            <a:r>
              <a:rPr lang="en-ID" sz="3200" dirty="0"/>
              <a:t> </a:t>
            </a:r>
            <a:r>
              <a:rPr lang="en-ID" sz="3200" dirty="0">
                <a:solidFill>
                  <a:srgbClr val="C00000"/>
                </a:solidFill>
              </a:rPr>
              <a:t>counter++ </a:t>
            </a:r>
            <a:r>
              <a:rPr lang="en-ID" sz="3200" dirty="0"/>
              <a:t>dan </a:t>
            </a:r>
            <a:r>
              <a:rPr lang="en-ID" sz="3200" dirty="0">
                <a:solidFill>
                  <a:srgbClr val="C00000"/>
                </a:solidFill>
              </a:rPr>
              <a:t>counter-- </a:t>
            </a:r>
            <a:r>
              <a:rPr lang="en-ID" sz="3200" dirty="0" err="1"/>
              <a:t>secara</a:t>
            </a:r>
            <a:r>
              <a:rPr lang="en-ID" sz="3200" dirty="0"/>
              <a:t> </a:t>
            </a:r>
            <a:r>
              <a:rPr lang="en-ID" sz="3200" dirty="0" err="1"/>
              <a:t>konkuren</a:t>
            </a:r>
            <a:endParaRPr lang="en-ID" sz="3200" dirty="0"/>
          </a:p>
          <a:p>
            <a:pPr lvl="1">
              <a:buFont typeface="Arial" panose="020B0604020202020204" pitchFamily="34" charset="0"/>
              <a:buChar char="•"/>
            </a:pPr>
            <a:r>
              <a:rPr lang="en-ID" sz="3200" dirty="0"/>
              <a:t>Setelah </a:t>
            </a:r>
            <a:r>
              <a:rPr lang="en-ID" sz="3200" dirty="0" err="1"/>
              <a:t>eksekusi</a:t>
            </a:r>
            <a:r>
              <a:rPr lang="en-ID" sz="3200" dirty="0"/>
              <a:t>, </a:t>
            </a:r>
            <a:r>
              <a:rPr lang="en-ID" sz="3200" dirty="0" err="1"/>
              <a:t>berapa</a:t>
            </a:r>
            <a:r>
              <a:rPr lang="en-ID" sz="3200" dirty="0"/>
              <a:t> </a:t>
            </a:r>
            <a:r>
              <a:rPr lang="en-ID" sz="3200" dirty="0" err="1"/>
              <a:t>nilai</a:t>
            </a:r>
            <a:r>
              <a:rPr lang="en-ID" sz="3200" dirty="0"/>
              <a:t> </a:t>
            </a:r>
            <a:r>
              <a:rPr lang="en-ID" sz="3200" dirty="0">
                <a:solidFill>
                  <a:srgbClr val="0070C0"/>
                </a:solidFill>
              </a:rPr>
              <a:t>counter</a:t>
            </a:r>
            <a:r>
              <a:rPr lang="en-ID" sz="3200" dirty="0"/>
              <a:t>?</a:t>
            </a:r>
          </a:p>
          <a:p>
            <a:pPr marL="201168" lvl="1" indent="0">
              <a:buNone/>
            </a:pPr>
            <a:r>
              <a:rPr lang="en-ID" sz="3200" dirty="0">
                <a:solidFill>
                  <a:schemeClr val="bg1"/>
                </a:solidFill>
              </a:rPr>
              <a:t>Counter </a:t>
            </a:r>
            <a:r>
              <a:rPr lang="en-ID" sz="3200" dirty="0" err="1">
                <a:solidFill>
                  <a:schemeClr val="bg1"/>
                </a:solidFill>
              </a:rPr>
              <a:t>dapat</a:t>
            </a:r>
            <a:r>
              <a:rPr lang="en-ID" sz="3200" dirty="0">
                <a:solidFill>
                  <a:schemeClr val="bg1"/>
                </a:solidFill>
              </a:rPr>
              <a:t> </a:t>
            </a:r>
            <a:r>
              <a:rPr lang="en-ID" sz="3200" dirty="0" err="1">
                <a:solidFill>
                  <a:schemeClr val="bg1"/>
                </a:solidFill>
              </a:rPr>
              <a:t>bernilai</a:t>
            </a:r>
            <a:r>
              <a:rPr lang="en-ID" sz="3200" dirty="0">
                <a:solidFill>
                  <a:schemeClr val="bg1"/>
                </a:solidFill>
              </a:rPr>
              <a:t> 4, 5 </a:t>
            </a:r>
            <a:r>
              <a:rPr lang="en-ID" sz="3200" dirty="0" err="1">
                <a:solidFill>
                  <a:schemeClr val="bg1"/>
                </a:solidFill>
              </a:rPr>
              <a:t>atau</a:t>
            </a:r>
            <a:r>
              <a:rPr lang="en-ID" sz="3200" dirty="0">
                <a:solidFill>
                  <a:schemeClr val="bg1"/>
                </a:solidFill>
              </a:rPr>
              <a:t> 6</a:t>
            </a:r>
          </a:p>
        </p:txBody>
      </p:sp>
    </p:spTree>
    <p:extLst>
      <p:ext uri="{BB962C8B-B14F-4D97-AF65-F5344CB8AC3E}">
        <p14:creationId xmlns:p14="http://schemas.microsoft.com/office/powerpoint/2010/main" val="463928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Producer Consumer Problem (Cont.)</a:t>
            </a:r>
          </a:p>
        </p:txBody>
      </p:sp>
      <p:sp>
        <p:nvSpPr>
          <p:cNvPr id="4" name="Content Placeholder 2">
            <a:extLst>
              <a:ext uri="{FF2B5EF4-FFF2-40B4-BE49-F238E27FC236}">
                <a16:creationId xmlns:a16="http://schemas.microsoft.com/office/drawing/2014/main" id="{950EE0CF-6DC4-45A5-80A4-4DA4026F48D8}"/>
              </a:ext>
            </a:extLst>
          </p:cNvPr>
          <p:cNvSpPr txBox="1">
            <a:spLocks/>
          </p:cNvSpPr>
          <p:nvPr/>
        </p:nvSpPr>
        <p:spPr>
          <a:xfrm>
            <a:off x="1198418" y="1899516"/>
            <a:ext cx="10515600" cy="536575"/>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r>
              <a:rPr lang="en-TW" sz="2800" dirty="0">
                <a:solidFill>
                  <a:schemeClr val="tx1"/>
                </a:solidFill>
              </a:rPr>
              <a:t>Counter ++ diimplementasikan sebagai :</a:t>
            </a:r>
          </a:p>
        </p:txBody>
      </p:sp>
      <p:sp>
        <p:nvSpPr>
          <p:cNvPr id="5" name="Content Placeholder 2">
            <a:extLst>
              <a:ext uri="{FF2B5EF4-FFF2-40B4-BE49-F238E27FC236}">
                <a16:creationId xmlns:a16="http://schemas.microsoft.com/office/drawing/2014/main" id="{77665629-DF58-4FD6-98D5-941248AC22A2}"/>
              </a:ext>
            </a:extLst>
          </p:cNvPr>
          <p:cNvSpPr txBox="1">
            <a:spLocks/>
          </p:cNvSpPr>
          <p:nvPr/>
        </p:nvSpPr>
        <p:spPr>
          <a:xfrm>
            <a:off x="1198418" y="2436091"/>
            <a:ext cx="10515600" cy="143883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Nunito Sans" pitchFamily="2" charset="77"/>
                <a:ea typeface="Inter" panose="02000503000000020004"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Nunito Sans" pitchFamily="2" charset="77"/>
                <a:ea typeface="Inter" panose="02000503000000020004"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itchFamily="2" charset="77"/>
                <a:ea typeface="Inter" panose="02000503000000020004"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itchFamily="2" charset="77"/>
                <a:ea typeface="Inter" panose="02000503000000020004"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itchFamily="2" charset="77"/>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register</a:t>
            </a:r>
            <a:r>
              <a:rPr lang="en-TW"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1</a:t>
            </a: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counter</a:t>
            </a:r>
          </a:p>
          <a:p>
            <a:pPr marL="0" indent="0">
              <a:buNone/>
            </a:pP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register</a:t>
            </a:r>
            <a:r>
              <a:rPr lang="en-TW"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1</a:t>
            </a: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register</a:t>
            </a:r>
            <a:r>
              <a:rPr lang="en-TW"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1</a:t>
            </a: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+ 1</a:t>
            </a:r>
          </a:p>
          <a:p>
            <a:pPr marL="0" indent="0">
              <a:buNone/>
            </a:pPr>
            <a:r>
              <a:rPr lang="en-US"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c</a:t>
            </a: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ounter </a:t>
            </a:r>
            <a:r>
              <a:rPr lang="en-US"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a:t>
            </a: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register</a:t>
            </a:r>
            <a:r>
              <a:rPr lang="en-TW"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1</a:t>
            </a:r>
          </a:p>
        </p:txBody>
      </p:sp>
      <p:sp>
        <p:nvSpPr>
          <p:cNvPr id="6" name="Content Placeholder 2">
            <a:extLst>
              <a:ext uri="{FF2B5EF4-FFF2-40B4-BE49-F238E27FC236}">
                <a16:creationId xmlns:a16="http://schemas.microsoft.com/office/drawing/2014/main" id="{A7FBB72D-545E-4DF0-8BF4-192350BC341E}"/>
              </a:ext>
            </a:extLst>
          </p:cNvPr>
          <p:cNvSpPr txBox="1">
            <a:spLocks/>
          </p:cNvSpPr>
          <p:nvPr/>
        </p:nvSpPr>
        <p:spPr>
          <a:xfrm>
            <a:off x="1198418" y="4012479"/>
            <a:ext cx="10515600" cy="5365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Nunito Sans" pitchFamily="2" charset="77"/>
                <a:ea typeface="Inter" panose="02000503000000020004"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Nunito Sans" pitchFamily="2" charset="77"/>
                <a:ea typeface="Inter" panose="02000503000000020004"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itchFamily="2" charset="77"/>
                <a:ea typeface="Inter" panose="02000503000000020004"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itchFamily="2" charset="77"/>
                <a:ea typeface="Inter" panose="02000503000000020004"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itchFamily="2" charset="77"/>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TW" dirty="0">
                <a:latin typeface="+mn-lt"/>
              </a:rPr>
              <a:t>Counter -- diimplementasikan sebagai :</a:t>
            </a:r>
          </a:p>
        </p:txBody>
      </p:sp>
      <p:sp>
        <p:nvSpPr>
          <p:cNvPr id="7" name="Content Placeholder 2">
            <a:extLst>
              <a:ext uri="{FF2B5EF4-FFF2-40B4-BE49-F238E27FC236}">
                <a16:creationId xmlns:a16="http://schemas.microsoft.com/office/drawing/2014/main" id="{5D4F99AD-A09F-41C6-8332-6BFDF67F3C76}"/>
              </a:ext>
            </a:extLst>
          </p:cNvPr>
          <p:cNvSpPr txBox="1">
            <a:spLocks/>
          </p:cNvSpPr>
          <p:nvPr/>
        </p:nvSpPr>
        <p:spPr>
          <a:xfrm>
            <a:off x="1198418" y="4549054"/>
            <a:ext cx="10515600" cy="1620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Nunito Sans" pitchFamily="2" charset="77"/>
                <a:ea typeface="Inter" panose="02000503000000020004"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Nunito Sans" pitchFamily="2" charset="77"/>
                <a:ea typeface="Inter" panose="02000503000000020004"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itchFamily="2" charset="77"/>
                <a:ea typeface="Inter" panose="02000503000000020004"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itchFamily="2" charset="77"/>
                <a:ea typeface="Inter" panose="02000503000000020004"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itchFamily="2" charset="77"/>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register</a:t>
            </a:r>
            <a:r>
              <a:rPr lang="en-TW"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2</a:t>
            </a: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counter</a:t>
            </a:r>
          </a:p>
          <a:p>
            <a:pPr marL="0" indent="0">
              <a:buNone/>
            </a:pP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register</a:t>
            </a:r>
            <a:r>
              <a:rPr lang="en-TW"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2</a:t>
            </a: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register</a:t>
            </a:r>
            <a:r>
              <a:rPr lang="en-TW"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2</a:t>
            </a: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- 1</a:t>
            </a:r>
          </a:p>
          <a:p>
            <a:pPr marL="0" indent="0">
              <a:buNone/>
            </a:pPr>
            <a:r>
              <a:rPr lang="en-US"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c</a:t>
            </a:r>
            <a:r>
              <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ounter 	= register</a:t>
            </a:r>
            <a:r>
              <a:rPr lang="en-TW"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2</a:t>
            </a:r>
          </a:p>
        </p:txBody>
      </p:sp>
    </p:spTree>
    <p:extLst>
      <p:ext uri="{BB962C8B-B14F-4D97-AF65-F5344CB8AC3E}">
        <p14:creationId xmlns:p14="http://schemas.microsoft.com/office/powerpoint/2010/main" val="1532829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Producer Consumer Problem (Cont.)</a:t>
            </a:r>
          </a:p>
        </p:txBody>
      </p:sp>
      <p:sp>
        <p:nvSpPr>
          <p:cNvPr id="5" name="Content Placeholder 2">
            <a:extLst>
              <a:ext uri="{FF2B5EF4-FFF2-40B4-BE49-F238E27FC236}">
                <a16:creationId xmlns:a16="http://schemas.microsoft.com/office/drawing/2014/main" id="{BF3328DD-8B23-FC4C-B5AD-123C76CDA7AB}"/>
              </a:ext>
            </a:extLst>
          </p:cNvPr>
          <p:cNvSpPr>
            <a:spLocks noGrp="1"/>
          </p:cNvSpPr>
          <p:nvPr/>
        </p:nvSpPr>
        <p:spPr>
          <a:xfrm>
            <a:off x="1097280" y="1825480"/>
            <a:ext cx="10515600" cy="5365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Nunito Sans" pitchFamily="2" charset="77"/>
                <a:ea typeface="Inter" panose="02000503000000020004"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Nunito Sans" pitchFamily="2" charset="77"/>
                <a:ea typeface="Inter" panose="02000503000000020004"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unito Sans" pitchFamily="2" charset="77"/>
                <a:ea typeface="Inter" panose="02000503000000020004"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itchFamily="2" charset="77"/>
                <a:ea typeface="Inter" panose="02000503000000020004"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unito Sans" pitchFamily="2" charset="77"/>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TW" sz="2000" dirty="0"/>
              <a:t>Counter ++ diimplementasikan sebagai :</a:t>
            </a:r>
          </a:p>
        </p:txBody>
      </p:sp>
      <p:sp>
        <p:nvSpPr>
          <p:cNvPr id="6" name="Content Placeholder 2">
            <a:extLst>
              <a:ext uri="{FF2B5EF4-FFF2-40B4-BE49-F238E27FC236}">
                <a16:creationId xmlns:a16="http://schemas.microsoft.com/office/drawing/2014/main" id="{930DEB79-C1A7-6D42-95E2-2FB5F3CCF209}"/>
              </a:ext>
            </a:extLst>
          </p:cNvPr>
          <p:cNvSpPr txBox="1">
            <a:spLocks/>
          </p:cNvSpPr>
          <p:nvPr/>
        </p:nvSpPr>
        <p:spPr>
          <a:xfrm>
            <a:off x="1097280" y="2134817"/>
            <a:ext cx="2586318" cy="847589"/>
          </a:xfrm>
          <a:prstGeom prst="rect">
            <a:avLst/>
          </a:prstGeom>
        </p:spPr>
        <p:txBody>
          <a:bodyPr vert="horz" lIns="91440" tIns="45720" rIns="91440" bIns="45720" rtlCol="0">
            <a:normAutofit/>
          </a:bodyPr>
          <a:lstStyle>
            <a:defPPr>
              <a:defRPr lang="en-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register</a:t>
            </a:r>
            <a:r>
              <a:rPr lang="en-TW" sz="1600"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1</a:t>
            </a: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counter</a:t>
            </a:r>
          </a:p>
          <a:p>
            <a:pPr marL="0" indent="0">
              <a:buNone/>
            </a:pP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register</a:t>
            </a:r>
            <a:r>
              <a:rPr lang="en-TW" sz="1600"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1</a:t>
            </a: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register</a:t>
            </a:r>
            <a:r>
              <a:rPr lang="en-TW" sz="1600"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1</a:t>
            </a: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+ 1</a:t>
            </a:r>
          </a:p>
          <a:p>
            <a:pPr marL="0" indent="0">
              <a:buNone/>
            </a:pPr>
            <a:r>
              <a:rPr lang="en-US"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c</a:t>
            </a: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ounter 	= register</a:t>
            </a:r>
            <a:r>
              <a:rPr lang="en-TW" sz="1600"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1</a:t>
            </a:r>
          </a:p>
        </p:txBody>
      </p:sp>
      <p:sp>
        <p:nvSpPr>
          <p:cNvPr id="7" name="Content Placeholder 2">
            <a:extLst>
              <a:ext uri="{FF2B5EF4-FFF2-40B4-BE49-F238E27FC236}">
                <a16:creationId xmlns:a16="http://schemas.microsoft.com/office/drawing/2014/main" id="{4E70287F-E488-3541-B2B4-392EED01BF34}"/>
              </a:ext>
            </a:extLst>
          </p:cNvPr>
          <p:cNvSpPr txBox="1">
            <a:spLocks/>
          </p:cNvSpPr>
          <p:nvPr/>
        </p:nvSpPr>
        <p:spPr>
          <a:xfrm>
            <a:off x="6661219" y="2140038"/>
            <a:ext cx="3859306" cy="1209675"/>
          </a:xfrm>
          <a:prstGeom prst="rect">
            <a:avLst/>
          </a:prstGeom>
        </p:spPr>
        <p:txBody>
          <a:bodyPr vert="horz" lIns="91440" tIns="45720" rIns="91440" bIns="45720" rtlCol="0">
            <a:normAutofit/>
          </a:bodyPr>
          <a:lstStyle>
            <a:defPPr>
              <a:defRPr lang="en-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register</a:t>
            </a:r>
            <a:r>
              <a:rPr lang="en-TW" sz="1600"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2</a:t>
            </a: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counter</a:t>
            </a:r>
          </a:p>
          <a:p>
            <a:pPr marL="0" indent="0">
              <a:buNone/>
            </a:pP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register</a:t>
            </a:r>
            <a:r>
              <a:rPr lang="en-TW" sz="1600"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2</a:t>
            </a: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register</a:t>
            </a:r>
            <a:r>
              <a:rPr lang="en-TW" sz="1600"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2</a:t>
            </a: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 - 1</a:t>
            </a:r>
          </a:p>
          <a:p>
            <a:pPr marL="0" indent="0">
              <a:buNone/>
            </a:pPr>
            <a:r>
              <a:rPr lang="en-US"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c</a:t>
            </a:r>
            <a:r>
              <a:rPr lang="en-TW" sz="1600"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ounter 	= register</a:t>
            </a:r>
            <a:r>
              <a:rPr lang="en-TW" sz="1600" b="1" baseline="-25000"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rPr>
              <a:t>2</a:t>
            </a:r>
          </a:p>
        </p:txBody>
      </p:sp>
      <p:sp>
        <p:nvSpPr>
          <p:cNvPr id="8" name="Content Placeholder 2">
            <a:extLst>
              <a:ext uri="{FF2B5EF4-FFF2-40B4-BE49-F238E27FC236}">
                <a16:creationId xmlns:a16="http://schemas.microsoft.com/office/drawing/2014/main" id="{C238C399-BB77-7048-8F38-3C54636BD57F}"/>
              </a:ext>
            </a:extLst>
          </p:cNvPr>
          <p:cNvSpPr txBox="1">
            <a:spLocks/>
          </p:cNvSpPr>
          <p:nvPr/>
        </p:nvSpPr>
        <p:spPr>
          <a:xfrm>
            <a:off x="6661219" y="1825480"/>
            <a:ext cx="10515600" cy="536575"/>
          </a:xfrm>
          <a:prstGeom prst="rect">
            <a:avLst/>
          </a:prstGeom>
        </p:spPr>
        <p:txBody>
          <a:bodyPr vert="horz" lIns="91440" tIns="45720" rIns="91440" bIns="45720" rtlCol="0">
            <a:normAutofit/>
          </a:bodyPr>
          <a:lstStyle>
            <a:defPPr>
              <a:defRPr lang="en-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Font typeface="Arial" panose="020B0604020202020204" pitchFamily="34" charset="0"/>
              <a:buNone/>
            </a:pPr>
            <a:r>
              <a:rPr lang="en-TW" sz="2000" dirty="0"/>
              <a:t>Counter -- diimplementasikan sebagai :</a:t>
            </a:r>
          </a:p>
        </p:txBody>
      </p:sp>
      <p:graphicFrame>
        <p:nvGraphicFramePr>
          <p:cNvPr id="9" name="Table 11">
            <a:extLst>
              <a:ext uri="{FF2B5EF4-FFF2-40B4-BE49-F238E27FC236}">
                <a16:creationId xmlns:a16="http://schemas.microsoft.com/office/drawing/2014/main" id="{4F2C1B4C-8B77-4B06-8AE6-948C9D02016B}"/>
              </a:ext>
            </a:extLst>
          </p:cNvPr>
          <p:cNvGraphicFramePr>
            <a:graphicFrameLocks noGrp="1"/>
          </p:cNvGraphicFramePr>
          <p:nvPr>
            <p:extLst>
              <p:ext uri="{D42A27DB-BD31-4B8C-83A1-F6EECF244321}">
                <p14:modId xmlns:p14="http://schemas.microsoft.com/office/powerpoint/2010/main" val="3265983500"/>
              </p:ext>
            </p:extLst>
          </p:nvPr>
        </p:nvGraphicFramePr>
        <p:xfrm>
          <a:off x="1031965" y="2982406"/>
          <a:ext cx="10189029" cy="3428441"/>
        </p:xfrm>
        <a:graphic>
          <a:graphicData uri="http://schemas.openxmlformats.org/drawingml/2006/table">
            <a:tbl>
              <a:tblPr firstRow="1" bandRow="1">
                <a:tableStyleId>{284E427A-3D55-4303-BF80-6455036E1DE7}</a:tableStyleId>
              </a:tblPr>
              <a:tblGrid>
                <a:gridCol w="1436186">
                  <a:extLst>
                    <a:ext uri="{9D8B030D-6E8A-4147-A177-3AD203B41FA5}">
                      <a16:colId xmlns:a16="http://schemas.microsoft.com/office/drawing/2014/main" val="3571303775"/>
                    </a:ext>
                  </a:extLst>
                </a:gridCol>
                <a:gridCol w="1692025">
                  <a:extLst>
                    <a:ext uri="{9D8B030D-6E8A-4147-A177-3AD203B41FA5}">
                      <a16:colId xmlns:a16="http://schemas.microsoft.com/office/drawing/2014/main" val="1151217887"/>
                    </a:ext>
                  </a:extLst>
                </a:gridCol>
                <a:gridCol w="4513561">
                  <a:extLst>
                    <a:ext uri="{9D8B030D-6E8A-4147-A177-3AD203B41FA5}">
                      <a16:colId xmlns:a16="http://schemas.microsoft.com/office/drawing/2014/main" val="2929880922"/>
                    </a:ext>
                  </a:extLst>
                </a:gridCol>
                <a:gridCol w="2547257">
                  <a:extLst>
                    <a:ext uri="{9D8B030D-6E8A-4147-A177-3AD203B41FA5}">
                      <a16:colId xmlns:a16="http://schemas.microsoft.com/office/drawing/2014/main" val="2081708976"/>
                    </a:ext>
                  </a:extLst>
                </a:gridCol>
              </a:tblGrid>
              <a:tr h="39937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r>
                        <a:rPr lang="en-TW" dirty="0">
                          <a:solidFill>
                            <a:schemeClr val="tx1"/>
                          </a:solidFill>
                        </a:rPr>
                        <a:t>Time</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r>
                        <a:rPr lang="en-TW" dirty="0">
                          <a:solidFill>
                            <a:schemeClr val="tx1"/>
                          </a:solidFill>
                        </a:rPr>
                        <a:t>Action by</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r>
                        <a:rPr lang="en-TW" dirty="0">
                          <a:solidFill>
                            <a:schemeClr val="tx1"/>
                          </a:solidFill>
                        </a:rPr>
                        <a:t>Operation</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l"/>
                      <a:r>
                        <a:rPr lang="en-TW" dirty="0">
                          <a:solidFill>
                            <a:schemeClr val="tx1"/>
                          </a:solidFill>
                        </a:rPr>
                        <a:t>Register Value</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0901181"/>
                  </a:ext>
                </a:extLst>
              </a:tr>
              <a:tr h="504845">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0</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Producer</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US" b="1" dirty="0">
                          <a:solidFill>
                            <a:srgbClr val="C00000"/>
                          </a:solidFill>
                        </a:rPr>
                        <a:t>r</a:t>
                      </a:r>
                      <a:r>
                        <a:rPr lang="en-TW" b="1" dirty="0">
                          <a:solidFill>
                            <a:srgbClr val="C00000"/>
                          </a:solidFill>
                        </a:rPr>
                        <a:t>egister</a:t>
                      </a:r>
                      <a:r>
                        <a:rPr lang="en-TW" b="1" baseline="-25000" dirty="0">
                          <a:solidFill>
                            <a:srgbClr val="C00000"/>
                          </a:solidFill>
                        </a:rPr>
                        <a:t>1</a:t>
                      </a:r>
                      <a:r>
                        <a:rPr lang="en-TW" b="1" dirty="0">
                          <a:solidFill>
                            <a:srgbClr val="C00000"/>
                          </a:solidFill>
                        </a:rPr>
                        <a:t> = counter</a:t>
                      </a:r>
                      <a:endPar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b="1" dirty="0">
                          <a:solidFill>
                            <a:schemeClr val="tx1"/>
                          </a:solidFill>
                        </a:rPr>
                        <a:t>register</a:t>
                      </a:r>
                      <a:r>
                        <a:rPr lang="en-TW" b="1" baseline="-25000" dirty="0">
                          <a:solidFill>
                            <a:schemeClr val="tx1"/>
                          </a:solidFill>
                        </a:rPr>
                        <a:t>1</a:t>
                      </a:r>
                      <a:r>
                        <a:rPr lang="en-TW" b="1" dirty="0">
                          <a:solidFill>
                            <a:schemeClr val="tx1"/>
                          </a:solidFill>
                        </a:rPr>
                        <a:t> = 5</a:t>
                      </a:r>
                      <a:endParaRPr lang="en-TW" b="1"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691234683"/>
                  </a:ext>
                </a:extLst>
              </a:tr>
              <a:tr h="504845">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1</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Producer</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rgbClr val="C00000"/>
                          </a:solidFill>
                        </a:rPr>
                        <a:t>r</a:t>
                      </a:r>
                      <a:r>
                        <a:rPr lang="en-TW" b="1" dirty="0">
                          <a:solidFill>
                            <a:srgbClr val="C00000"/>
                          </a:solidFill>
                        </a:rPr>
                        <a:t>egister</a:t>
                      </a:r>
                      <a:r>
                        <a:rPr lang="en-TW" b="1" baseline="-25000" dirty="0">
                          <a:solidFill>
                            <a:srgbClr val="C00000"/>
                          </a:solidFill>
                        </a:rPr>
                        <a:t>1</a:t>
                      </a:r>
                      <a:r>
                        <a:rPr lang="en-TW" b="1" dirty="0">
                          <a:solidFill>
                            <a:srgbClr val="C00000"/>
                          </a:solidFill>
                        </a:rPr>
                        <a:t> = </a:t>
                      </a:r>
                      <a:r>
                        <a:rPr lang="en-US" b="1" dirty="0">
                          <a:solidFill>
                            <a:srgbClr val="C00000"/>
                          </a:solidFill>
                        </a:rPr>
                        <a:t>r</a:t>
                      </a:r>
                      <a:r>
                        <a:rPr lang="en-TW" b="1" dirty="0">
                          <a:solidFill>
                            <a:srgbClr val="C00000"/>
                          </a:solidFill>
                        </a:rPr>
                        <a:t>egister</a:t>
                      </a:r>
                      <a:r>
                        <a:rPr lang="en-TW" b="1" baseline="-25000" dirty="0">
                          <a:solidFill>
                            <a:srgbClr val="C00000"/>
                          </a:solidFill>
                        </a:rPr>
                        <a:t>1</a:t>
                      </a:r>
                      <a:r>
                        <a:rPr lang="en-TW" b="1" dirty="0">
                          <a:solidFill>
                            <a:srgbClr val="C00000"/>
                          </a:solidFill>
                        </a:rPr>
                        <a:t> + 1</a:t>
                      </a:r>
                      <a:endParaRPr lang="en-TW" b="1"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TW" b="1" dirty="0">
                          <a:solidFill>
                            <a:schemeClr val="tx1"/>
                          </a:solidFill>
                        </a:rPr>
                        <a:t>register</a:t>
                      </a:r>
                      <a:r>
                        <a:rPr lang="en-TW" b="1" baseline="-25000" dirty="0">
                          <a:solidFill>
                            <a:schemeClr val="tx1"/>
                          </a:solidFill>
                        </a:rPr>
                        <a:t>1</a:t>
                      </a:r>
                      <a:r>
                        <a:rPr lang="en-TW" b="1" dirty="0">
                          <a:solidFill>
                            <a:schemeClr val="tx1"/>
                          </a:solidFill>
                        </a:rPr>
                        <a:t> = 6</a:t>
                      </a:r>
                      <a:endParaRPr lang="en-TW" b="1"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extLst>
                  <a:ext uri="{0D108BD9-81ED-4DB2-BD59-A6C34878D82A}">
                    <a16:rowId xmlns:a16="http://schemas.microsoft.com/office/drawing/2014/main" val="4267296864"/>
                  </a:ext>
                </a:extLst>
              </a:tr>
              <a:tr h="504845">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2</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Consumer</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US" b="1" dirty="0">
                          <a:solidFill>
                            <a:srgbClr val="002060"/>
                          </a:solidFill>
                        </a:rPr>
                        <a:t>r</a:t>
                      </a:r>
                      <a:r>
                        <a:rPr lang="en-TW" b="1" dirty="0">
                          <a:solidFill>
                            <a:srgbClr val="002060"/>
                          </a:solidFill>
                        </a:rPr>
                        <a:t>egister</a:t>
                      </a:r>
                      <a:r>
                        <a:rPr lang="en-TW" b="1" baseline="-25000" dirty="0">
                          <a:solidFill>
                            <a:srgbClr val="002060"/>
                          </a:solidFill>
                        </a:rPr>
                        <a:t>2</a:t>
                      </a:r>
                      <a:r>
                        <a:rPr lang="en-TW" b="1" dirty="0">
                          <a:solidFill>
                            <a:srgbClr val="002060"/>
                          </a:solidFill>
                        </a:rPr>
                        <a:t> = counter</a:t>
                      </a:r>
                      <a:endParaRPr lang="en-TW" dirty="0">
                        <a:solidFill>
                          <a:srgbClr val="002060"/>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TW" b="1" dirty="0">
                          <a:solidFill>
                            <a:schemeClr val="tx1"/>
                          </a:solidFill>
                        </a:rPr>
                        <a:t>register</a:t>
                      </a:r>
                      <a:r>
                        <a:rPr lang="en-TW" b="1" baseline="-25000" dirty="0">
                          <a:solidFill>
                            <a:schemeClr val="tx1"/>
                          </a:solidFill>
                        </a:rPr>
                        <a:t>2</a:t>
                      </a:r>
                      <a:r>
                        <a:rPr lang="en-TW" b="1" dirty="0">
                          <a:solidFill>
                            <a:schemeClr val="tx1"/>
                          </a:solidFill>
                        </a:rPr>
                        <a:t> = 5</a:t>
                      </a:r>
                      <a:endParaRPr lang="en-TW" b="1"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extLst>
                  <a:ext uri="{0D108BD9-81ED-4DB2-BD59-A6C34878D82A}">
                    <a16:rowId xmlns:a16="http://schemas.microsoft.com/office/drawing/2014/main" val="987402837"/>
                  </a:ext>
                </a:extLst>
              </a:tr>
              <a:tr h="504845">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3</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Consumer</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US" b="1" dirty="0">
                          <a:solidFill>
                            <a:srgbClr val="002060"/>
                          </a:solidFill>
                        </a:rPr>
                        <a:t>r</a:t>
                      </a:r>
                      <a:r>
                        <a:rPr lang="en-TW" b="1" dirty="0">
                          <a:solidFill>
                            <a:srgbClr val="002060"/>
                          </a:solidFill>
                        </a:rPr>
                        <a:t>egister</a:t>
                      </a:r>
                      <a:r>
                        <a:rPr lang="en-TW" b="1" baseline="-25000" dirty="0">
                          <a:solidFill>
                            <a:srgbClr val="002060"/>
                          </a:solidFill>
                        </a:rPr>
                        <a:t>2</a:t>
                      </a:r>
                      <a:r>
                        <a:rPr lang="en-TW" b="1" dirty="0">
                          <a:solidFill>
                            <a:srgbClr val="002060"/>
                          </a:solidFill>
                        </a:rPr>
                        <a:t> = </a:t>
                      </a:r>
                      <a:r>
                        <a:rPr lang="en-US" b="1" dirty="0">
                          <a:solidFill>
                            <a:srgbClr val="002060"/>
                          </a:solidFill>
                        </a:rPr>
                        <a:t>r</a:t>
                      </a:r>
                      <a:r>
                        <a:rPr lang="en-TW" b="1" dirty="0">
                          <a:solidFill>
                            <a:srgbClr val="002060"/>
                          </a:solidFill>
                        </a:rPr>
                        <a:t>egister</a:t>
                      </a:r>
                      <a:r>
                        <a:rPr lang="en-TW" b="1" baseline="-25000" dirty="0">
                          <a:solidFill>
                            <a:srgbClr val="002060"/>
                          </a:solidFill>
                        </a:rPr>
                        <a:t>2</a:t>
                      </a:r>
                      <a:r>
                        <a:rPr lang="en-TW" b="1" dirty="0">
                          <a:solidFill>
                            <a:srgbClr val="002060"/>
                          </a:solidFill>
                        </a:rPr>
                        <a:t> - 1</a:t>
                      </a:r>
                      <a:endParaRPr lang="en-TW" dirty="0">
                        <a:solidFill>
                          <a:srgbClr val="002060"/>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TW" b="1" dirty="0">
                          <a:solidFill>
                            <a:schemeClr val="tx1"/>
                          </a:solidFill>
                        </a:rPr>
                        <a:t>register</a:t>
                      </a:r>
                      <a:r>
                        <a:rPr lang="en-TW" b="1" baseline="-25000" dirty="0">
                          <a:solidFill>
                            <a:schemeClr val="tx1"/>
                          </a:solidFill>
                        </a:rPr>
                        <a:t>2</a:t>
                      </a:r>
                      <a:r>
                        <a:rPr lang="en-TW" b="1" dirty="0">
                          <a:solidFill>
                            <a:schemeClr val="tx1"/>
                          </a:solidFill>
                        </a:rPr>
                        <a:t> = 4</a:t>
                      </a:r>
                      <a:endParaRPr lang="en-TW" b="1"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extLst>
                  <a:ext uri="{0D108BD9-81ED-4DB2-BD59-A6C34878D82A}">
                    <a16:rowId xmlns:a16="http://schemas.microsoft.com/office/drawing/2014/main" val="2425795512"/>
                  </a:ext>
                </a:extLst>
              </a:tr>
              <a:tr h="504845">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4</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Producer</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rgbClr val="C00000"/>
                          </a:solidFill>
                        </a:rPr>
                        <a:t>counter = r</a:t>
                      </a:r>
                      <a:r>
                        <a:rPr lang="en-TW" b="1" dirty="0">
                          <a:solidFill>
                            <a:srgbClr val="C00000"/>
                          </a:solidFill>
                        </a:rPr>
                        <a:t>egister</a:t>
                      </a:r>
                      <a:r>
                        <a:rPr lang="en-TW" b="1" baseline="-25000" dirty="0">
                          <a:solidFill>
                            <a:srgbClr val="C00000"/>
                          </a:solidFill>
                        </a:rPr>
                        <a:t>1</a:t>
                      </a:r>
                      <a:endParaRPr lang="en-TW" dirty="0">
                        <a:solidFill>
                          <a:srgbClr val="C00000"/>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US" b="1" dirty="0">
                          <a:solidFill>
                            <a:schemeClr val="tx1"/>
                          </a:solidFill>
                        </a:rPr>
                        <a:t>c</a:t>
                      </a:r>
                      <a:r>
                        <a:rPr lang="en-TW" b="1" dirty="0">
                          <a:solidFill>
                            <a:schemeClr val="tx1"/>
                          </a:solidFill>
                        </a:rPr>
                        <a:t>ounter = 6</a:t>
                      </a:r>
                      <a:endParaRPr lang="en-TW" b="1"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extLst>
                  <a:ext uri="{0D108BD9-81ED-4DB2-BD59-A6C34878D82A}">
                    <a16:rowId xmlns:a16="http://schemas.microsoft.com/office/drawing/2014/main" val="1718362604"/>
                  </a:ext>
                </a:extLst>
              </a:tr>
              <a:tr h="504845">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5</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algn="l"/>
                      <a:r>
                        <a:rPr lang="en-TW" dirty="0">
                          <a:solidFill>
                            <a:schemeClr val="tx1"/>
                          </a:solidFill>
                        </a:rPr>
                        <a:t>Consumer</a:t>
                      </a:r>
                      <a:endParaRPr lang="en-TW"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rgbClr val="002060"/>
                          </a:solidFill>
                        </a:rPr>
                        <a:t>counter = r</a:t>
                      </a:r>
                      <a:r>
                        <a:rPr lang="en-TW" b="1" dirty="0">
                          <a:solidFill>
                            <a:srgbClr val="002060"/>
                          </a:solidFill>
                        </a:rPr>
                        <a:t>egister</a:t>
                      </a:r>
                      <a:r>
                        <a:rPr lang="en-TW" b="1" baseline="-25000" dirty="0">
                          <a:solidFill>
                            <a:srgbClr val="002060"/>
                          </a:solidFill>
                        </a:rPr>
                        <a:t>2</a:t>
                      </a:r>
                      <a:endParaRPr lang="en-TW" dirty="0">
                        <a:solidFill>
                          <a:srgbClr val="002060"/>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tc>
                  <a:txBody>
                    <a:bodyPr/>
                    <a:lstStyle>
                      <a:lvl1pPr marL="0" algn="l" defTabSz="914400" rtl="0" eaLnBrk="1" latinLnBrk="0" hangingPunct="1">
                        <a:defRPr sz="1800" kern="1200">
                          <a:solidFill>
                            <a:schemeClr val="lt1"/>
                          </a:solidFill>
                          <a:latin typeface="Calibri" panose="020F0502020204030204"/>
                        </a:defRPr>
                      </a:lvl1pPr>
                      <a:lvl2pPr marL="457200" algn="l" defTabSz="914400" rtl="0" eaLnBrk="1" latinLnBrk="0" hangingPunct="1">
                        <a:defRPr sz="1800" kern="1200">
                          <a:solidFill>
                            <a:schemeClr val="lt1"/>
                          </a:solidFill>
                          <a:latin typeface="Calibri" panose="020F0502020204030204"/>
                        </a:defRPr>
                      </a:lvl2pPr>
                      <a:lvl3pPr marL="914400" algn="l" defTabSz="914400" rtl="0" eaLnBrk="1" latinLnBrk="0" hangingPunct="1">
                        <a:defRPr sz="1800" kern="1200">
                          <a:solidFill>
                            <a:schemeClr val="lt1"/>
                          </a:solidFill>
                          <a:latin typeface="Calibri" panose="020F0502020204030204"/>
                        </a:defRPr>
                      </a:lvl3pPr>
                      <a:lvl4pPr marL="1371600" algn="l" defTabSz="914400" rtl="0" eaLnBrk="1" latinLnBrk="0" hangingPunct="1">
                        <a:defRPr sz="1800" kern="1200">
                          <a:solidFill>
                            <a:schemeClr val="lt1"/>
                          </a:solidFill>
                          <a:latin typeface="Calibri" panose="020F0502020204030204"/>
                        </a:defRPr>
                      </a:lvl4pPr>
                      <a:lvl5pPr marL="1828800" algn="l" defTabSz="914400" rtl="0" eaLnBrk="1" latinLnBrk="0" hangingPunct="1">
                        <a:defRPr sz="1800" kern="1200">
                          <a:solidFill>
                            <a:schemeClr val="lt1"/>
                          </a:solidFill>
                          <a:latin typeface="Calibri" panose="020F0502020204030204"/>
                        </a:defRPr>
                      </a:lvl5pPr>
                      <a:lvl6pPr marL="2286000" algn="l" defTabSz="914400" rtl="0" eaLnBrk="1" latinLnBrk="0" hangingPunct="1">
                        <a:defRPr sz="1800" kern="1200">
                          <a:solidFill>
                            <a:schemeClr val="lt1"/>
                          </a:solidFill>
                          <a:latin typeface="Calibri" panose="020F0502020204030204"/>
                        </a:defRPr>
                      </a:lvl6pPr>
                      <a:lvl7pPr marL="2743200" algn="l" defTabSz="914400" rtl="0" eaLnBrk="1" latinLnBrk="0" hangingPunct="1">
                        <a:defRPr sz="1800" kern="1200">
                          <a:solidFill>
                            <a:schemeClr val="lt1"/>
                          </a:solidFill>
                          <a:latin typeface="Calibri" panose="020F0502020204030204"/>
                        </a:defRPr>
                      </a:lvl7pPr>
                      <a:lvl8pPr marL="3200400" algn="l" defTabSz="914400" rtl="0" eaLnBrk="1" latinLnBrk="0" hangingPunct="1">
                        <a:defRPr sz="1800" kern="1200">
                          <a:solidFill>
                            <a:schemeClr val="lt1"/>
                          </a:solidFill>
                          <a:latin typeface="Calibri" panose="020F0502020204030204"/>
                        </a:defRPr>
                      </a:lvl8pPr>
                      <a:lvl9pPr marL="3657600" algn="l" defTabSz="914400" rtl="0" eaLnBrk="1" latinLnBrk="0" hangingPunct="1">
                        <a:defRPr sz="1800"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schemeClr val="tx1"/>
                          </a:solidFill>
                        </a:rPr>
                        <a:t>c</a:t>
                      </a:r>
                      <a:r>
                        <a:rPr lang="en-TW" b="1" dirty="0">
                          <a:solidFill>
                            <a:schemeClr val="tx1"/>
                          </a:solidFill>
                        </a:rPr>
                        <a:t>ounter = 4</a:t>
                      </a:r>
                      <a:endParaRPr lang="en-TW" b="1" dirty="0">
                        <a:solidFill>
                          <a:schemeClr val="tx1"/>
                        </a:solidFill>
                        <a:latin typeface="JetBrains Mono NL" panose="02000009000000000000" pitchFamily="49" charset="0"/>
                        <a:ea typeface="JetBrains Mono NL" panose="02000009000000000000" pitchFamily="49" charset="0"/>
                        <a:cs typeface="JetBrains Mono NL" panose="02000009000000000000" pitchFamily="49" charset="0"/>
                      </a:endParaRPr>
                    </a:p>
                  </a:txBody>
                  <a:tcPr anchor="ctr"/>
                </a:tc>
                <a:extLst>
                  <a:ext uri="{0D108BD9-81ED-4DB2-BD59-A6C34878D82A}">
                    <a16:rowId xmlns:a16="http://schemas.microsoft.com/office/drawing/2014/main" val="3471502360"/>
                  </a:ext>
                </a:extLst>
              </a:tr>
            </a:tbl>
          </a:graphicData>
        </a:graphic>
      </p:graphicFrame>
    </p:spTree>
    <p:extLst>
      <p:ext uri="{BB962C8B-B14F-4D97-AF65-F5344CB8AC3E}">
        <p14:creationId xmlns:p14="http://schemas.microsoft.com/office/powerpoint/2010/main" val="662515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Producer Consumer Problem (Cont.)</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a:bodyPr>
          <a:lstStyle/>
          <a:p>
            <a:pPr lvl="1">
              <a:buFont typeface="Arial" panose="020B0604020202020204" pitchFamily="34" charset="0"/>
              <a:buChar char="•"/>
            </a:pPr>
            <a:r>
              <a:rPr lang="en-ID" sz="3600" b="1" dirty="0">
                <a:solidFill>
                  <a:srgbClr val="002060"/>
                </a:solidFill>
              </a:rPr>
              <a:t>Race Condition</a:t>
            </a:r>
          </a:p>
          <a:p>
            <a:pPr lvl="2">
              <a:buFont typeface="Arial" panose="020B0604020202020204" pitchFamily="34" charset="0"/>
              <a:buChar char="•"/>
            </a:pPr>
            <a:r>
              <a:rPr lang="en-ID" sz="3200" dirty="0" err="1">
                <a:solidFill>
                  <a:schemeClr val="tx1"/>
                </a:solidFill>
              </a:rPr>
              <a:t>Beberapa</a:t>
            </a:r>
            <a:r>
              <a:rPr lang="en-ID" sz="3200" dirty="0">
                <a:solidFill>
                  <a:schemeClr val="tx1"/>
                </a:solidFill>
              </a:rPr>
              <a:t> proses </a:t>
            </a:r>
            <a:r>
              <a:rPr lang="en-ID" sz="3200" dirty="0" err="1">
                <a:solidFill>
                  <a:schemeClr val="tx1"/>
                </a:solidFill>
              </a:rPr>
              <a:t>mengakses</a:t>
            </a:r>
            <a:r>
              <a:rPr lang="en-ID" sz="3200" dirty="0">
                <a:solidFill>
                  <a:schemeClr val="tx1"/>
                </a:solidFill>
              </a:rPr>
              <a:t> dan </a:t>
            </a:r>
            <a:r>
              <a:rPr lang="en-ID" sz="3200" dirty="0" err="1">
                <a:solidFill>
                  <a:schemeClr val="tx1"/>
                </a:solidFill>
              </a:rPr>
              <a:t>memanipulasi</a:t>
            </a:r>
            <a:r>
              <a:rPr lang="en-ID" sz="3200" dirty="0">
                <a:solidFill>
                  <a:schemeClr val="tx1"/>
                </a:solidFill>
              </a:rPr>
              <a:t> data yang </a:t>
            </a:r>
            <a:r>
              <a:rPr lang="en-ID" sz="3200" dirty="0" err="1">
                <a:solidFill>
                  <a:schemeClr val="tx1"/>
                </a:solidFill>
              </a:rPr>
              <a:t>digunakan</a:t>
            </a:r>
            <a:r>
              <a:rPr lang="en-ID" sz="3200" dirty="0">
                <a:solidFill>
                  <a:schemeClr val="tx1"/>
                </a:solidFill>
              </a:rPr>
              <a:t> </a:t>
            </a:r>
            <a:r>
              <a:rPr lang="en-ID" sz="3200" dirty="0" err="1">
                <a:solidFill>
                  <a:schemeClr val="tx1"/>
                </a:solidFill>
              </a:rPr>
              <a:t>bersama-sama</a:t>
            </a:r>
            <a:r>
              <a:rPr lang="en-ID" sz="3200" dirty="0">
                <a:solidFill>
                  <a:schemeClr val="tx1"/>
                </a:solidFill>
              </a:rPr>
              <a:t> </a:t>
            </a:r>
            <a:r>
              <a:rPr lang="en-ID" sz="3200" dirty="0" err="1">
                <a:solidFill>
                  <a:schemeClr val="tx1"/>
                </a:solidFill>
              </a:rPr>
              <a:t>secara</a:t>
            </a:r>
            <a:r>
              <a:rPr lang="en-ID" sz="3200" dirty="0">
                <a:solidFill>
                  <a:schemeClr val="tx1"/>
                </a:solidFill>
              </a:rPr>
              <a:t> </a:t>
            </a:r>
            <a:r>
              <a:rPr lang="en-ID" sz="3200" dirty="0" err="1">
                <a:solidFill>
                  <a:schemeClr val="tx1"/>
                </a:solidFill>
              </a:rPr>
              <a:t>konkuren</a:t>
            </a:r>
            <a:r>
              <a:rPr lang="en-ID" sz="3200" dirty="0">
                <a:solidFill>
                  <a:schemeClr val="tx1"/>
                </a:solidFill>
              </a:rPr>
              <a:t>. Nilai </a:t>
            </a:r>
            <a:r>
              <a:rPr lang="en-ID" sz="3200" dirty="0" err="1">
                <a:solidFill>
                  <a:schemeClr val="tx1"/>
                </a:solidFill>
              </a:rPr>
              <a:t>akhir</a:t>
            </a:r>
            <a:r>
              <a:rPr lang="en-ID" sz="3200" dirty="0">
                <a:solidFill>
                  <a:schemeClr val="tx1"/>
                </a:solidFill>
              </a:rPr>
              <a:t> </a:t>
            </a:r>
            <a:r>
              <a:rPr lang="en-ID" sz="3200" dirty="0" err="1">
                <a:solidFill>
                  <a:schemeClr val="tx1"/>
                </a:solidFill>
              </a:rPr>
              <a:t>dari</a:t>
            </a:r>
            <a:r>
              <a:rPr lang="en-ID" sz="3200" dirty="0">
                <a:solidFill>
                  <a:schemeClr val="tx1"/>
                </a:solidFill>
              </a:rPr>
              <a:t> data yang </a:t>
            </a:r>
            <a:r>
              <a:rPr lang="en-ID" sz="3200" dirty="0" err="1">
                <a:solidFill>
                  <a:schemeClr val="tx1"/>
                </a:solidFill>
              </a:rPr>
              <a:t>digunakan</a:t>
            </a:r>
            <a:r>
              <a:rPr lang="en-ID" sz="3200" dirty="0">
                <a:solidFill>
                  <a:schemeClr val="tx1"/>
                </a:solidFill>
              </a:rPr>
              <a:t> </a:t>
            </a:r>
            <a:r>
              <a:rPr lang="en-ID" sz="3200" dirty="0" err="1">
                <a:solidFill>
                  <a:schemeClr val="tx1"/>
                </a:solidFill>
              </a:rPr>
              <a:t>bersama-sama</a:t>
            </a:r>
            <a:r>
              <a:rPr lang="en-ID" sz="3200" dirty="0">
                <a:solidFill>
                  <a:schemeClr val="tx1"/>
                </a:solidFill>
              </a:rPr>
              <a:t> </a:t>
            </a:r>
            <a:r>
              <a:rPr lang="en-ID" sz="3200" dirty="0" err="1">
                <a:solidFill>
                  <a:schemeClr val="tx1"/>
                </a:solidFill>
              </a:rPr>
              <a:t>tersebut</a:t>
            </a:r>
            <a:r>
              <a:rPr lang="en-ID" sz="3200" dirty="0">
                <a:solidFill>
                  <a:schemeClr val="tx1"/>
                </a:solidFill>
              </a:rPr>
              <a:t> </a:t>
            </a:r>
            <a:r>
              <a:rPr lang="en-ID" sz="3200" dirty="0" err="1">
                <a:solidFill>
                  <a:schemeClr val="tx1"/>
                </a:solidFill>
              </a:rPr>
              <a:t>bergantung</a:t>
            </a:r>
            <a:r>
              <a:rPr lang="en-ID" sz="3200" dirty="0">
                <a:solidFill>
                  <a:schemeClr val="tx1"/>
                </a:solidFill>
              </a:rPr>
              <a:t> pada proses yang </a:t>
            </a:r>
            <a:r>
              <a:rPr lang="en-ID" sz="3200" dirty="0" err="1">
                <a:solidFill>
                  <a:schemeClr val="tx1"/>
                </a:solidFill>
              </a:rPr>
              <a:t>terakhir</a:t>
            </a:r>
            <a:r>
              <a:rPr lang="en-ID" sz="3200" dirty="0">
                <a:solidFill>
                  <a:schemeClr val="tx1"/>
                </a:solidFill>
              </a:rPr>
              <a:t> </a:t>
            </a:r>
            <a:r>
              <a:rPr lang="en-ID" sz="3200" dirty="0" err="1">
                <a:solidFill>
                  <a:schemeClr val="tx1"/>
                </a:solidFill>
              </a:rPr>
              <a:t>selesai</a:t>
            </a:r>
            <a:r>
              <a:rPr lang="en-ID" sz="3200" dirty="0">
                <a:solidFill>
                  <a:schemeClr val="tx1"/>
                </a:solidFill>
              </a:rPr>
              <a:t>.</a:t>
            </a:r>
          </a:p>
        </p:txBody>
      </p:sp>
    </p:spTree>
    <p:extLst>
      <p:ext uri="{BB962C8B-B14F-4D97-AF65-F5344CB8AC3E}">
        <p14:creationId xmlns:p14="http://schemas.microsoft.com/office/powerpoint/2010/main" val="3579646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808963-F479-487D-8346-7C551C1751D0}"/>
              </a:ext>
            </a:extLst>
          </p:cNvPr>
          <p:cNvSpPr>
            <a:spLocks noGrp="1"/>
          </p:cNvSpPr>
          <p:nvPr>
            <p:ph type="title"/>
          </p:nvPr>
        </p:nvSpPr>
        <p:spPr/>
        <p:txBody>
          <a:bodyPr/>
          <a:lstStyle/>
          <a:p>
            <a:r>
              <a:rPr lang="en-US" dirty="0"/>
              <a:t>Critical Section Problem</a:t>
            </a:r>
          </a:p>
        </p:txBody>
      </p:sp>
      <p:sp>
        <p:nvSpPr>
          <p:cNvPr id="5" name="Text Placeholder 4">
            <a:extLst>
              <a:ext uri="{FF2B5EF4-FFF2-40B4-BE49-F238E27FC236}">
                <a16:creationId xmlns:a16="http://schemas.microsoft.com/office/drawing/2014/main" id="{CFB13A5B-1F20-4CA7-8909-A1881A7B14E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11511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Critical Section Problem</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a:bodyPr>
          <a:lstStyle/>
          <a:p>
            <a:pPr lvl="1"/>
            <a:r>
              <a:rPr lang="en-US" altLang="en-US" sz="2800" dirty="0"/>
              <a:t>Consider system of </a:t>
            </a:r>
            <a:r>
              <a:rPr lang="en-US" altLang="en-US" sz="2800" b="1" i="1" dirty="0"/>
              <a:t>n</a:t>
            </a:r>
            <a:r>
              <a:rPr lang="en-US" altLang="en-US" sz="2800" b="1" dirty="0"/>
              <a:t> </a:t>
            </a:r>
            <a:r>
              <a:rPr lang="en-US" altLang="en-US" sz="2800" dirty="0"/>
              <a:t>processes {</a:t>
            </a:r>
            <a:r>
              <a:rPr lang="en-US" altLang="en-US" sz="2800" b="1" i="1" dirty="0"/>
              <a:t>p</a:t>
            </a:r>
            <a:r>
              <a:rPr lang="en-US" altLang="en-US" sz="2800" b="1" i="1" baseline="-25000" dirty="0"/>
              <a:t>0</a:t>
            </a:r>
            <a:r>
              <a:rPr lang="en-US" altLang="en-US" sz="2800" b="1" i="1" dirty="0"/>
              <a:t>, p</a:t>
            </a:r>
            <a:r>
              <a:rPr lang="en-US" altLang="en-US" sz="2800" b="1" i="1" baseline="-25000" dirty="0"/>
              <a:t>1</a:t>
            </a:r>
            <a:r>
              <a:rPr lang="en-US" altLang="en-US" sz="2800" b="1" i="1" dirty="0"/>
              <a:t>, … p</a:t>
            </a:r>
            <a:r>
              <a:rPr lang="en-US" altLang="en-US" sz="2800" b="1" i="1" baseline="-25000" dirty="0"/>
              <a:t>n-1</a:t>
            </a:r>
            <a:r>
              <a:rPr lang="en-US" altLang="en-US" sz="2800" dirty="0"/>
              <a:t>}</a:t>
            </a:r>
          </a:p>
          <a:p>
            <a:pPr lvl="1"/>
            <a:r>
              <a:rPr lang="en-US" altLang="en-US" sz="2800" dirty="0"/>
              <a:t>Each process has </a:t>
            </a:r>
            <a:r>
              <a:rPr lang="en-US" altLang="en-US" sz="2800" b="1" dirty="0">
                <a:solidFill>
                  <a:srgbClr val="006699"/>
                </a:solidFill>
                <a:latin typeface="+mj-lt"/>
              </a:rPr>
              <a:t>critical section </a:t>
            </a:r>
            <a:r>
              <a:rPr lang="en-US" altLang="en-US" sz="2800" dirty="0"/>
              <a:t>segment of code</a:t>
            </a:r>
          </a:p>
          <a:p>
            <a:pPr lvl="2"/>
            <a:r>
              <a:rPr lang="en-US" altLang="en-US" sz="2000" dirty="0"/>
              <a:t>Process may be changing common variables, updating table, writing file, etc.</a:t>
            </a:r>
          </a:p>
          <a:p>
            <a:pPr lvl="2"/>
            <a:r>
              <a:rPr lang="en-US" altLang="en-US" sz="2000" dirty="0"/>
              <a:t>When one process in critical section, no other may be in its critical section</a:t>
            </a:r>
          </a:p>
          <a:p>
            <a:pPr lvl="1"/>
            <a:r>
              <a:rPr lang="en-US" altLang="en-US" sz="2800" b="1" i="1" dirty="0"/>
              <a:t>Critical section problem </a:t>
            </a:r>
            <a:r>
              <a:rPr lang="en-US" altLang="en-US" sz="2800" dirty="0"/>
              <a:t>is to design protocol to solve this</a:t>
            </a:r>
          </a:p>
          <a:p>
            <a:pPr lvl="1"/>
            <a:r>
              <a:rPr lang="en-US" altLang="en-US" sz="2800" dirty="0"/>
              <a:t>Each process must ask permission to enter critical section in </a:t>
            </a:r>
            <a:r>
              <a:rPr lang="en-US" altLang="en-US" sz="2800" b="1" dirty="0">
                <a:solidFill>
                  <a:srgbClr val="006699"/>
                </a:solidFill>
                <a:latin typeface="+mj-lt"/>
              </a:rPr>
              <a:t>entry</a:t>
            </a:r>
            <a:r>
              <a:rPr lang="en-US" altLang="en-US" sz="2800" b="1" dirty="0">
                <a:solidFill>
                  <a:srgbClr val="3366FF"/>
                </a:solidFill>
              </a:rPr>
              <a:t> </a:t>
            </a:r>
            <a:r>
              <a:rPr lang="en-US" altLang="en-US" sz="2800" b="1" dirty="0">
                <a:solidFill>
                  <a:srgbClr val="006699"/>
                </a:solidFill>
                <a:latin typeface="+mj-lt"/>
              </a:rPr>
              <a:t>section</a:t>
            </a:r>
            <a:r>
              <a:rPr lang="en-US" altLang="en-US" sz="2800" dirty="0"/>
              <a:t>, may follow critical section with </a:t>
            </a:r>
            <a:r>
              <a:rPr lang="en-US" altLang="en-US" sz="2800" b="1" dirty="0">
                <a:solidFill>
                  <a:srgbClr val="006699"/>
                </a:solidFill>
                <a:latin typeface="+mj-lt"/>
              </a:rPr>
              <a:t>exit section</a:t>
            </a:r>
            <a:r>
              <a:rPr lang="en-US" altLang="en-US" sz="2800" dirty="0"/>
              <a:t>, then </a:t>
            </a:r>
            <a:r>
              <a:rPr lang="en-US" altLang="en-US" sz="2800" b="1" dirty="0">
                <a:solidFill>
                  <a:srgbClr val="006699"/>
                </a:solidFill>
                <a:latin typeface="+mj-lt"/>
              </a:rPr>
              <a:t>remainder section</a:t>
            </a:r>
          </a:p>
        </p:txBody>
      </p:sp>
    </p:spTree>
    <p:extLst>
      <p:ext uri="{BB962C8B-B14F-4D97-AF65-F5344CB8AC3E}">
        <p14:creationId xmlns:p14="http://schemas.microsoft.com/office/powerpoint/2010/main" val="1269514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Critical Section Problem (Cont.)</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a:bodyPr>
          <a:lstStyle/>
          <a:p>
            <a:pPr marL="201168" lvl="1" indent="0">
              <a:buNone/>
            </a:pPr>
            <a:r>
              <a:rPr lang="en-US" altLang="en-US" sz="2800" b="1" dirty="0">
                <a:solidFill>
                  <a:srgbClr val="006699"/>
                </a:solidFill>
                <a:latin typeface="+mj-lt"/>
              </a:rPr>
              <a:t>General structure of process P</a:t>
            </a:r>
            <a:r>
              <a:rPr lang="en-US" altLang="en-US" sz="2800" b="1" baseline="-25000" dirty="0">
                <a:solidFill>
                  <a:srgbClr val="006699"/>
                </a:solidFill>
                <a:latin typeface="+mj-lt"/>
              </a:rPr>
              <a:t>i</a:t>
            </a:r>
          </a:p>
        </p:txBody>
      </p:sp>
      <p:pic>
        <p:nvPicPr>
          <p:cNvPr id="4" name="Picture 3" descr="Text&#10;&#10;Description automatically generated">
            <a:extLst>
              <a:ext uri="{FF2B5EF4-FFF2-40B4-BE49-F238E27FC236}">
                <a16:creationId xmlns:a16="http://schemas.microsoft.com/office/drawing/2014/main" id="{28575814-05D6-4140-9987-D9F185C76491}"/>
              </a:ext>
            </a:extLst>
          </p:cNvPr>
          <p:cNvPicPr>
            <a:picLocks noChangeAspect="1"/>
          </p:cNvPicPr>
          <p:nvPr/>
        </p:nvPicPr>
        <p:blipFill>
          <a:blip r:embed="rId2"/>
          <a:stretch>
            <a:fillRect/>
          </a:stretch>
        </p:blipFill>
        <p:spPr>
          <a:xfrm>
            <a:off x="2237172" y="2506431"/>
            <a:ext cx="3858828" cy="3744661"/>
          </a:xfrm>
          <a:prstGeom prst="rect">
            <a:avLst/>
          </a:prstGeom>
        </p:spPr>
      </p:pic>
    </p:spTree>
    <p:extLst>
      <p:ext uri="{BB962C8B-B14F-4D97-AF65-F5344CB8AC3E}">
        <p14:creationId xmlns:p14="http://schemas.microsoft.com/office/powerpoint/2010/main" val="40697869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Critical Section Problem (Cont.)</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a:bodyPr>
          <a:lstStyle/>
          <a:p>
            <a:r>
              <a:rPr lang="en-US" altLang="en-US" sz="2800" dirty="0"/>
              <a:t>Requirements for solution to critical-section problem</a:t>
            </a:r>
            <a:endParaRPr lang="en-US" sz="2800" dirty="0"/>
          </a:p>
          <a:p>
            <a:pPr marL="342900" indent="-342900">
              <a:buFont typeface="Monotype Sorts" pitchFamily="-84" charset="2"/>
              <a:buAutoNum type="arabicPeriod"/>
            </a:pPr>
            <a:r>
              <a:rPr lang="en-US" altLang="en-US" b="1" dirty="0">
                <a:solidFill>
                  <a:srgbClr val="006699"/>
                </a:solidFill>
                <a:latin typeface="+mj-lt"/>
              </a:rPr>
              <a:t>Mutual Exclusion </a:t>
            </a:r>
            <a:r>
              <a:rPr lang="en-US" altLang="en-US" dirty="0"/>
              <a:t>- If process </a:t>
            </a:r>
            <a:r>
              <a:rPr lang="en-US" altLang="en-US" b="1" i="1" dirty="0"/>
              <a:t>P</a:t>
            </a:r>
            <a:r>
              <a:rPr lang="en-US" altLang="en-US" b="1" i="1" baseline="-25000" dirty="0"/>
              <a:t>i</a:t>
            </a:r>
            <a:r>
              <a:rPr lang="en-US" altLang="en-US" b="1" dirty="0"/>
              <a:t> </a:t>
            </a:r>
            <a:r>
              <a:rPr lang="en-US" altLang="en-US" dirty="0"/>
              <a:t>is executing in its critical section, then no other processes can be executing in their critical sections</a:t>
            </a:r>
          </a:p>
          <a:p>
            <a:pPr marL="342900" indent="-342900">
              <a:buFont typeface="Monotype Sorts" pitchFamily="-84" charset="2"/>
              <a:buAutoNum type="arabicPeriod"/>
            </a:pPr>
            <a:r>
              <a:rPr lang="en-US" altLang="en-US" b="1" dirty="0">
                <a:solidFill>
                  <a:srgbClr val="006699"/>
                </a:solidFill>
                <a:latin typeface="+mj-lt"/>
              </a:rPr>
              <a:t>Progress</a:t>
            </a:r>
            <a:r>
              <a:rPr lang="en-US" altLang="en-US" b="1" dirty="0"/>
              <a:t> </a:t>
            </a:r>
            <a:r>
              <a:rPr lang="en-US" altLang="en-US" dirty="0"/>
              <a:t>- If no process is executing in its critical section and there exist some processes that wish to enter their critical section, then the selection of the process that will enter the critical section next cannot be postponed indefinitely</a:t>
            </a:r>
          </a:p>
          <a:p>
            <a:pPr marL="342900" indent="-342900">
              <a:buFont typeface="Monotype Sorts" pitchFamily="-84" charset="2"/>
              <a:buAutoNum type="arabicPeriod"/>
            </a:pPr>
            <a:r>
              <a:rPr lang="en-US" altLang="en-US" dirty="0">
                <a:solidFill>
                  <a:srgbClr val="006699"/>
                </a:solidFill>
              </a:rPr>
              <a:t>Bounded Waiting </a:t>
            </a:r>
            <a:r>
              <a:rPr lang="en-US" altLang="en-US" dirty="0"/>
              <a:t>- A bound must exist on the number of times that other processes are allowed to enter their critical sections after a process has made a request to enter its critical section and before that request is granted</a:t>
            </a:r>
            <a:r>
              <a:rPr lang="en-US" altLang="en-US" dirty="0">
                <a:solidFill>
                  <a:srgbClr val="993300"/>
                </a:solidFill>
              </a:rPr>
              <a:t> </a:t>
            </a:r>
            <a:endParaRPr lang="en-US" altLang="en-US" dirty="0"/>
          </a:p>
          <a:p>
            <a:pPr lvl="1">
              <a:buSzPct val="125000"/>
            </a:pPr>
            <a:r>
              <a:rPr lang="en-US" altLang="en-US" dirty="0"/>
              <a:t>Assume that each process executes at a nonzero speed </a:t>
            </a:r>
          </a:p>
          <a:p>
            <a:pPr lvl="1">
              <a:buSzPct val="125000"/>
            </a:pPr>
            <a:r>
              <a:rPr lang="en-US" altLang="en-US" dirty="0"/>
              <a:t>No assumption concerning </a:t>
            </a:r>
            <a:r>
              <a:rPr lang="en-US" altLang="en-US" b="1" dirty="0">
                <a:solidFill>
                  <a:srgbClr val="006699"/>
                </a:solidFill>
                <a:latin typeface="+mj-lt"/>
              </a:rPr>
              <a:t>relative speed </a:t>
            </a:r>
            <a:r>
              <a:rPr lang="en-US" altLang="en-US" dirty="0"/>
              <a:t>of the</a:t>
            </a:r>
            <a:r>
              <a:rPr lang="en-US" altLang="en-US" b="1" dirty="0"/>
              <a:t> </a:t>
            </a:r>
            <a:r>
              <a:rPr lang="en-US" altLang="en-US" b="1" i="1" dirty="0">
                <a:solidFill>
                  <a:srgbClr val="000000"/>
                </a:solidFill>
              </a:rPr>
              <a:t>n</a:t>
            </a:r>
            <a:r>
              <a:rPr lang="en-US" altLang="en-US" b="1" dirty="0">
                <a:solidFill>
                  <a:srgbClr val="000000"/>
                </a:solidFill>
              </a:rPr>
              <a:t> </a:t>
            </a:r>
            <a:r>
              <a:rPr lang="en-US" altLang="en-US" dirty="0"/>
              <a:t>processes</a:t>
            </a:r>
          </a:p>
          <a:p>
            <a:pPr marL="201168" lvl="1" indent="0">
              <a:buNone/>
            </a:pPr>
            <a:endParaRPr lang="en-US" altLang="en-US" sz="2800" b="1" baseline="-25000" dirty="0">
              <a:solidFill>
                <a:srgbClr val="006699"/>
              </a:solidFill>
              <a:latin typeface="+mj-lt"/>
            </a:endParaRPr>
          </a:p>
        </p:txBody>
      </p:sp>
    </p:spTree>
    <p:extLst>
      <p:ext uri="{BB962C8B-B14F-4D97-AF65-F5344CB8AC3E}">
        <p14:creationId xmlns:p14="http://schemas.microsoft.com/office/powerpoint/2010/main" val="28693615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808963-F479-487D-8346-7C551C1751D0}"/>
              </a:ext>
            </a:extLst>
          </p:cNvPr>
          <p:cNvSpPr>
            <a:spLocks noGrp="1"/>
          </p:cNvSpPr>
          <p:nvPr>
            <p:ph type="title"/>
          </p:nvPr>
        </p:nvSpPr>
        <p:spPr/>
        <p:txBody>
          <a:bodyPr/>
          <a:lstStyle/>
          <a:p>
            <a:r>
              <a:rPr lang="en-US" dirty="0"/>
              <a:t>Peterson’s Solution</a:t>
            </a:r>
          </a:p>
        </p:txBody>
      </p:sp>
      <p:sp>
        <p:nvSpPr>
          <p:cNvPr id="5" name="Text Placeholder 4">
            <a:extLst>
              <a:ext uri="{FF2B5EF4-FFF2-40B4-BE49-F238E27FC236}">
                <a16:creationId xmlns:a16="http://schemas.microsoft.com/office/drawing/2014/main" id="{CFB13A5B-1F20-4CA7-8909-A1881A7B14E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92140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62E07-3EE6-4642-8BE8-39D11B00026C}"/>
              </a:ext>
            </a:extLst>
          </p:cNvPr>
          <p:cNvSpPr>
            <a:spLocks noGrp="1"/>
          </p:cNvSpPr>
          <p:nvPr>
            <p:ph type="title"/>
          </p:nvPr>
        </p:nvSpPr>
        <p:spPr/>
        <p:txBody>
          <a:bodyPr/>
          <a:lstStyle/>
          <a:p>
            <a:r>
              <a:rPr lang="en-US" dirty="0" err="1"/>
              <a:t>Pendahuluan</a:t>
            </a:r>
            <a:endParaRPr lang="en-US" dirty="0"/>
          </a:p>
        </p:txBody>
      </p:sp>
      <p:sp>
        <p:nvSpPr>
          <p:cNvPr id="3" name="Content Placeholder 2">
            <a:extLst>
              <a:ext uri="{FF2B5EF4-FFF2-40B4-BE49-F238E27FC236}">
                <a16:creationId xmlns:a16="http://schemas.microsoft.com/office/drawing/2014/main" id="{EA75EED4-5AB0-4AB8-A85E-92EDC3641F0B}"/>
              </a:ext>
            </a:extLst>
          </p:cNvPr>
          <p:cNvSpPr>
            <a:spLocks noGrp="1"/>
          </p:cNvSpPr>
          <p:nvPr>
            <p:ph idx="1"/>
          </p:nvPr>
        </p:nvSpPr>
        <p:spPr/>
        <p:txBody>
          <a:bodyPr>
            <a:normAutofit/>
          </a:bodyPr>
          <a:lstStyle/>
          <a:p>
            <a:r>
              <a:rPr lang="en-US" sz="2400" dirty="0" err="1"/>
              <a:t>Tujuan</a:t>
            </a:r>
            <a:r>
              <a:rPr lang="en-US" sz="2400" dirty="0"/>
              <a:t> </a:t>
            </a:r>
            <a:r>
              <a:rPr lang="en-US" sz="2400" dirty="0" err="1"/>
              <a:t>Perkuliahan</a:t>
            </a:r>
            <a:r>
              <a:rPr lang="en-US" sz="2400" dirty="0"/>
              <a:t> </a:t>
            </a:r>
            <a:r>
              <a:rPr lang="en-US" sz="2400" dirty="0" err="1"/>
              <a:t>bagi</a:t>
            </a:r>
            <a:r>
              <a:rPr lang="en-US" sz="2400" dirty="0"/>
              <a:t> </a:t>
            </a:r>
            <a:r>
              <a:rPr lang="en-US" sz="2400" dirty="0" err="1"/>
              <a:t>Mahasiswa</a:t>
            </a:r>
            <a:r>
              <a:rPr lang="en-US" sz="2400" dirty="0"/>
              <a:t>:</a:t>
            </a:r>
          </a:p>
          <a:p>
            <a:pPr lvl="1"/>
            <a:r>
              <a:rPr lang="en-US" sz="2000" dirty="0" err="1"/>
              <a:t>Memperkenalkan</a:t>
            </a:r>
            <a:r>
              <a:rPr lang="en-US" sz="2000" dirty="0"/>
              <a:t> </a:t>
            </a:r>
            <a:r>
              <a:rPr lang="en-US" sz="2000" dirty="0" err="1"/>
              <a:t>Konsep</a:t>
            </a:r>
            <a:r>
              <a:rPr lang="en-US" sz="2000" dirty="0"/>
              <a:t> </a:t>
            </a:r>
            <a:r>
              <a:rPr lang="en-US" sz="2000" dirty="0" err="1"/>
              <a:t>sinkronisasi</a:t>
            </a:r>
            <a:r>
              <a:rPr lang="en-US" sz="2000" dirty="0"/>
              <a:t> proses </a:t>
            </a:r>
            <a:r>
              <a:rPr lang="en-US" sz="2000" dirty="0" err="1"/>
              <a:t>dalam</a:t>
            </a:r>
            <a:r>
              <a:rPr lang="en-US" sz="2000" dirty="0"/>
              <a:t> </a:t>
            </a:r>
            <a:r>
              <a:rPr lang="en-US" sz="2000" dirty="0" err="1"/>
              <a:t>sistem</a:t>
            </a:r>
            <a:r>
              <a:rPr lang="en-US" sz="2000" dirty="0"/>
              <a:t> </a:t>
            </a:r>
            <a:r>
              <a:rPr lang="en-US" sz="2000" dirty="0" err="1"/>
              <a:t>operasi</a:t>
            </a:r>
            <a:r>
              <a:rPr lang="en-US" sz="2000" dirty="0"/>
              <a:t> </a:t>
            </a:r>
            <a:r>
              <a:rPr lang="en-US" sz="2000" dirty="0" err="1"/>
              <a:t>kepada</a:t>
            </a:r>
            <a:r>
              <a:rPr lang="en-US" sz="2000" dirty="0"/>
              <a:t> </a:t>
            </a:r>
            <a:r>
              <a:rPr lang="en-US" sz="2000" dirty="0" err="1"/>
              <a:t>mahasiswa</a:t>
            </a:r>
            <a:endParaRPr lang="en-US" sz="2000" dirty="0"/>
          </a:p>
        </p:txBody>
      </p:sp>
    </p:spTree>
    <p:extLst>
      <p:ext uri="{BB962C8B-B14F-4D97-AF65-F5344CB8AC3E}">
        <p14:creationId xmlns:p14="http://schemas.microsoft.com/office/powerpoint/2010/main" val="3654964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Peterson’s Solution</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fontScale="92500" lnSpcReduction="10000"/>
          </a:bodyPr>
          <a:lstStyle/>
          <a:p>
            <a:pPr lvl="1">
              <a:tabLst>
                <a:tab pos="739775" algn="l"/>
                <a:tab pos="1020763" algn="l"/>
                <a:tab pos="1257300" algn="l"/>
              </a:tabLst>
            </a:pPr>
            <a:r>
              <a:rPr lang="en-US" altLang="en-US" sz="2800" dirty="0"/>
              <a:t>Two process solution</a:t>
            </a:r>
            <a:endParaRPr lang="en-US" altLang="en-US" sz="900" dirty="0"/>
          </a:p>
          <a:p>
            <a:pPr lvl="1">
              <a:tabLst>
                <a:tab pos="739775" algn="l"/>
                <a:tab pos="1020763" algn="l"/>
                <a:tab pos="1257300" algn="l"/>
              </a:tabLst>
            </a:pPr>
            <a:r>
              <a:rPr lang="en-US" altLang="en-US" sz="2800" dirty="0"/>
              <a:t>Assume that the </a:t>
            </a:r>
            <a:r>
              <a:rPr lang="en-US" altLang="en-US" sz="2800" b="1" dirty="0">
                <a:solidFill>
                  <a:srgbClr val="002060"/>
                </a:solidFill>
                <a:latin typeface="Courier New" panose="02070309020205020404" pitchFamily="49" charset="0"/>
              </a:rPr>
              <a:t>load</a:t>
            </a:r>
            <a:r>
              <a:rPr lang="en-US" altLang="en-US" sz="2800" dirty="0">
                <a:latin typeface="Courier New" panose="02070309020205020404" pitchFamily="49" charset="0"/>
              </a:rPr>
              <a:t> </a:t>
            </a:r>
            <a:r>
              <a:rPr lang="en-US" altLang="en-US" sz="2800" dirty="0"/>
              <a:t>and </a:t>
            </a:r>
            <a:r>
              <a:rPr lang="en-US" altLang="en-US" sz="2800" b="1" dirty="0">
                <a:solidFill>
                  <a:srgbClr val="002060"/>
                </a:solidFill>
                <a:latin typeface="Courier New" panose="02070309020205020404" pitchFamily="49" charset="0"/>
              </a:rPr>
              <a:t>store</a:t>
            </a:r>
            <a:r>
              <a:rPr lang="en-US" altLang="en-US" sz="2800" dirty="0"/>
              <a:t> machine-language instructions are atomic; that is, cannot be interrupted</a:t>
            </a:r>
            <a:endParaRPr lang="en-US" altLang="en-US" sz="900" dirty="0"/>
          </a:p>
          <a:p>
            <a:pPr lvl="1">
              <a:tabLst>
                <a:tab pos="739775" algn="l"/>
                <a:tab pos="1020763" algn="l"/>
                <a:tab pos="1257300" algn="l"/>
              </a:tabLst>
            </a:pPr>
            <a:r>
              <a:rPr lang="en-US" altLang="en-US" sz="2800" dirty="0">
                <a:solidFill>
                  <a:srgbClr val="000000"/>
                </a:solidFill>
              </a:rPr>
              <a:t>The two processes share two variables:</a:t>
            </a:r>
          </a:p>
          <a:p>
            <a:pPr lvl="2">
              <a:tabLst>
                <a:tab pos="739775" algn="l"/>
                <a:tab pos="1020763" algn="l"/>
                <a:tab pos="1257300" algn="l"/>
              </a:tabLst>
            </a:pPr>
            <a:r>
              <a:rPr lang="en-US" altLang="en-US" sz="2000" b="1" dirty="0">
                <a:latin typeface="Courier New" panose="02070309020205020404" pitchFamily="49" charset="0"/>
              </a:rPr>
              <a:t>int </a:t>
            </a:r>
            <a:r>
              <a:rPr lang="en-US" altLang="en-US" sz="2000" b="1" dirty="0">
                <a:solidFill>
                  <a:srgbClr val="C00000"/>
                </a:solidFill>
                <a:latin typeface="Courier New" panose="02070309020205020404" pitchFamily="49" charset="0"/>
              </a:rPr>
              <a:t>turn</a:t>
            </a:r>
            <a:r>
              <a:rPr lang="en-US" altLang="en-US" sz="2000" b="1" dirty="0">
                <a:latin typeface="Courier New" panose="02070309020205020404" pitchFamily="49" charset="0"/>
              </a:rPr>
              <a:t>; </a:t>
            </a:r>
          </a:p>
          <a:p>
            <a:pPr lvl="2">
              <a:tabLst>
                <a:tab pos="739775" algn="l"/>
                <a:tab pos="1020763" algn="l"/>
                <a:tab pos="1257300" algn="l"/>
              </a:tabLst>
            </a:pPr>
            <a:r>
              <a:rPr lang="en-US" altLang="en-US" sz="2000" b="1" dirty="0" err="1">
                <a:latin typeface="Courier New" panose="02070309020205020404" pitchFamily="49" charset="0"/>
              </a:rPr>
              <a:t>boolean</a:t>
            </a:r>
            <a:r>
              <a:rPr lang="en-US" altLang="en-US" sz="2000" b="1" dirty="0">
                <a:latin typeface="Courier New" panose="02070309020205020404" pitchFamily="49" charset="0"/>
              </a:rPr>
              <a:t> </a:t>
            </a:r>
            <a:r>
              <a:rPr lang="en-US" altLang="en-US" sz="2000" b="1" dirty="0">
                <a:solidFill>
                  <a:srgbClr val="C00000"/>
                </a:solidFill>
                <a:latin typeface="Courier New" panose="02070309020205020404" pitchFamily="49" charset="0"/>
              </a:rPr>
              <a:t>flag</a:t>
            </a:r>
            <a:r>
              <a:rPr lang="en-US" altLang="en-US" sz="2000" b="1" dirty="0">
                <a:latin typeface="Courier New" panose="02070309020205020404" pitchFamily="49" charset="0"/>
              </a:rPr>
              <a:t>[2]</a:t>
            </a:r>
          </a:p>
          <a:p>
            <a:pPr lvl="2">
              <a:tabLst>
                <a:tab pos="739775" algn="l"/>
                <a:tab pos="1020763" algn="l"/>
                <a:tab pos="1257300" algn="l"/>
              </a:tabLst>
            </a:pPr>
            <a:endParaRPr lang="en-US" altLang="en-US" sz="700" b="1" dirty="0">
              <a:solidFill>
                <a:srgbClr val="000000"/>
              </a:solidFill>
            </a:endParaRPr>
          </a:p>
          <a:p>
            <a:pPr lvl="1">
              <a:tabLst>
                <a:tab pos="739775" algn="l"/>
                <a:tab pos="1020763" algn="l"/>
                <a:tab pos="1257300" algn="l"/>
              </a:tabLst>
            </a:pPr>
            <a:r>
              <a:rPr lang="en-US" altLang="en-US" sz="2800" dirty="0">
                <a:solidFill>
                  <a:srgbClr val="000000"/>
                </a:solidFill>
              </a:rPr>
              <a:t>The variable </a:t>
            </a:r>
            <a:r>
              <a:rPr lang="en-US" altLang="en-US" sz="2800" b="1" dirty="0">
                <a:solidFill>
                  <a:srgbClr val="C00000"/>
                </a:solidFill>
                <a:latin typeface="Courier New" panose="02070309020205020404" pitchFamily="49" charset="0"/>
              </a:rPr>
              <a:t>turn</a:t>
            </a:r>
            <a:r>
              <a:rPr lang="en-US" altLang="en-US" sz="2800" dirty="0">
                <a:solidFill>
                  <a:srgbClr val="000000"/>
                </a:solidFill>
              </a:rPr>
              <a:t> indicates whose turn it is to enter the critical section</a:t>
            </a:r>
            <a:endParaRPr lang="en-US" altLang="en-US" sz="900" dirty="0">
              <a:solidFill>
                <a:srgbClr val="000000"/>
              </a:solidFill>
            </a:endParaRPr>
          </a:p>
          <a:p>
            <a:pPr lvl="1">
              <a:tabLst>
                <a:tab pos="739775" algn="l"/>
                <a:tab pos="1020763" algn="l"/>
                <a:tab pos="1257300" algn="l"/>
              </a:tabLst>
            </a:pPr>
            <a:r>
              <a:rPr lang="en-US" altLang="en-US" sz="2800" dirty="0">
                <a:solidFill>
                  <a:srgbClr val="000000"/>
                </a:solidFill>
              </a:rPr>
              <a:t>The </a:t>
            </a:r>
            <a:r>
              <a:rPr lang="en-US" altLang="en-US" sz="2800" b="1" dirty="0">
                <a:solidFill>
                  <a:srgbClr val="C00000"/>
                </a:solidFill>
                <a:latin typeface="Courier New" panose="02070309020205020404" pitchFamily="49" charset="0"/>
              </a:rPr>
              <a:t>flag</a:t>
            </a:r>
            <a:r>
              <a:rPr lang="en-US" altLang="en-US" sz="2800" b="1" dirty="0">
                <a:latin typeface="Courier New" panose="02070309020205020404" pitchFamily="49" charset="0"/>
              </a:rPr>
              <a:t> </a:t>
            </a:r>
            <a:r>
              <a:rPr lang="en-US" altLang="en-US" sz="2800" dirty="0">
                <a:solidFill>
                  <a:srgbClr val="000000"/>
                </a:solidFill>
              </a:rPr>
              <a:t>array is used to indicate if a process is ready to enter the critical section. </a:t>
            </a:r>
          </a:p>
          <a:p>
            <a:pPr lvl="2">
              <a:tabLst>
                <a:tab pos="739775" algn="l"/>
                <a:tab pos="1020763" algn="l"/>
                <a:tab pos="1257300" algn="l"/>
              </a:tabLst>
            </a:pPr>
            <a:r>
              <a:rPr lang="en-US" altLang="en-US" sz="2000" b="1" dirty="0">
                <a:latin typeface="Courier New" panose="02070309020205020404" pitchFamily="49" charset="0"/>
              </a:rPr>
              <a:t>flag[</a:t>
            </a:r>
            <a:r>
              <a:rPr lang="en-US" altLang="en-US" sz="2000" b="1" dirty="0" err="1">
                <a:latin typeface="Courier New" panose="02070309020205020404" pitchFamily="49" charset="0"/>
              </a:rPr>
              <a:t>i</a:t>
            </a:r>
            <a:r>
              <a:rPr lang="en-US" altLang="en-US" sz="2000" b="1" dirty="0">
                <a:latin typeface="Courier New" panose="02070309020205020404" pitchFamily="49" charset="0"/>
              </a:rPr>
              <a:t>] = </a:t>
            </a:r>
            <a:r>
              <a:rPr lang="en-US" altLang="en-US" sz="2000" b="1" i="1" dirty="0">
                <a:latin typeface="Courier New" panose="02070309020205020404" pitchFamily="49" charset="0"/>
              </a:rPr>
              <a:t>true</a:t>
            </a:r>
            <a:r>
              <a:rPr lang="en-US" altLang="en-US" sz="2000" dirty="0">
                <a:solidFill>
                  <a:srgbClr val="000000"/>
                </a:solidFill>
              </a:rPr>
              <a:t>  implies that process </a:t>
            </a:r>
            <a:r>
              <a:rPr lang="en-US" altLang="en-US" sz="2400" b="1" dirty="0">
                <a:solidFill>
                  <a:srgbClr val="000000"/>
                </a:solidFill>
                <a:latin typeface="Courier New" panose="02070309020205020404" pitchFamily="49" charset="0"/>
              </a:rPr>
              <a:t>P</a:t>
            </a:r>
            <a:r>
              <a:rPr lang="en-US" altLang="en-US" sz="2400" b="1" baseline="-25000" dirty="0">
                <a:solidFill>
                  <a:srgbClr val="000000"/>
                </a:solidFill>
                <a:latin typeface="Courier New" panose="02070309020205020404" pitchFamily="49" charset="0"/>
              </a:rPr>
              <a:t>i</a:t>
            </a:r>
            <a:r>
              <a:rPr lang="en-US" altLang="en-US" sz="2000" dirty="0">
                <a:solidFill>
                  <a:srgbClr val="000000"/>
                </a:solidFill>
              </a:rPr>
              <a:t> is ready!</a:t>
            </a:r>
          </a:p>
        </p:txBody>
      </p:sp>
    </p:spTree>
    <p:extLst>
      <p:ext uri="{BB962C8B-B14F-4D97-AF65-F5344CB8AC3E}">
        <p14:creationId xmlns:p14="http://schemas.microsoft.com/office/powerpoint/2010/main" val="1841394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Peterson’s Solution (Cont.)</a:t>
            </a:r>
          </a:p>
        </p:txBody>
      </p:sp>
      <p:sp>
        <p:nvSpPr>
          <p:cNvPr id="4" name="Rectangle 3">
            <a:extLst>
              <a:ext uri="{FF2B5EF4-FFF2-40B4-BE49-F238E27FC236}">
                <a16:creationId xmlns:a16="http://schemas.microsoft.com/office/drawing/2014/main" id="{0E7B25F1-CD9F-4B9A-AC0F-4E9CAF051084}"/>
              </a:ext>
            </a:extLst>
          </p:cNvPr>
          <p:cNvSpPr>
            <a:spLocks noChangeArrowheads="1"/>
          </p:cNvSpPr>
          <p:nvPr/>
        </p:nvSpPr>
        <p:spPr bwMode="auto">
          <a:xfrm>
            <a:off x="1959428" y="1942634"/>
            <a:ext cx="4609323"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S PGothic" panose="020B0600070205080204" pitchFamily="34" charset="-128"/>
                <a:cs typeface="+mn-cs"/>
              </a:defRPr>
            </a:lvl1pPr>
            <a:lvl2pPr marL="455613" indent="1588" algn="l" rtl="0" eaLnBrk="0" fontAlgn="base" hangingPunct="0">
              <a:spcBef>
                <a:spcPct val="0"/>
              </a:spcBef>
              <a:spcAft>
                <a:spcPct val="0"/>
              </a:spcAft>
              <a:defRPr kern="1200">
                <a:solidFill>
                  <a:schemeClr val="tx1"/>
                </a:solidFill>
                <a:latin typeface="Verdana" panose="020B0604030504040204" pitchFamily="34" charset="0"/>
                <a:ea typeface="MS PGothic" panose="020B0600070205080204" pitchFamily="34" charset="-128"/>
                <a:cs typeface="+mn-cs"/>
              </a:defRPr>
            </a:lvl2pPr>
            <a:lvl3pPr marL="912813" indent="1588" algn="l" rtl="0" eaLnBrk="0" fontAlgn="base" hangingPunct="0">
              <a:spcBef>
                <a:spcPct val="0"/>
              </a:spcBef>
              <a:spcAft>
                <a:spcPct val="0"/>
              </a:spcAft>
              <a:defRPr kern="1200">
                <a:solidFill>
                  <a:schemeClr val="tx1"/>
                </a:solidFill>
                <a:latin typeface="Verdana" panose="020B0604030504040204" pitchFamily="34" charset="0"/>
                <a:ea typeface="MS PGothic" panose="020B0600070205080204" pitchFamily="34" charset="-128"/>
                <a:cs typeface="+mn-cs"/>
              </a:defRPr>
            </a:lvl3pPr>
            <a:lvl4pPr marL="1370013" indent="1588" algn="l" rtl="0" eaLnBrk="0" fontAlgn="base" hangingPunct="0">
              <a:spcBef>
                <a:spcPct val="0"/>
              </a:spcBef>
              <a:spcAft>
                <a:spcPct val="0"/>
              </a:spcAft>
              <a:defRPr kern="1200">
                <a:solidFill>
                  <a:schemeClr val="tx1"/>
                </a:solidFill>
                <a:latin typeface="Verdana" panose="020B0604030504040204" pitchFamily="34" charset="0"/>
                <a:ea typeface="MS PGothic" panose="020B0600070205080204" pitchFamily="34" charset="-128"/>
                <a:cs typeface="+mn-cs"/>
              </a:defRPr>
            </a:lvl4pPr>
            <a:lvl5pPr marL="1827213" indent="1588" algn="l" rtl="0" eaLnBrk="0" fontAlgn="base" hangingPunct="0">
              <a:spcBef>
                <a:spcPct val="0"/>
              </a:spcBef>
              <a:spcAft>
                <a:spcPct val="0"/>
              </a:spcAft>
              <a:defRPr kern="1200">
                <a:solidFill>
                  <a:schemeClr val="tx1"/>
                </a:solidFill>
                <a:latin typeface="Verdana" panose="020B060403050404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Verdana" panose="020B060403050404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Verdana" panose="020B060403050404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Verdana" panose="020B060403050404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Verdana" panose="020B0604030504040204" pitchFamily="34" charset="0"/>
                <a:ea typeface="MS PGothic" panose="020B0600070205080204" pitchFamily="34" charset="-128"/>
                <a:cs typeface="+mn-cs"/>
              </a:defRPr>
            </a:lvl9pPr>
          </a:lstStyle>
          <a:p>
            <a:pPr>
              <a:buFont typeface="Monotype Sorts" pitchFamily="-84" charset="2"/>
              <a:buNone/>
            </a:pPr>
            <a:r>
              <a:rPr lang="en-US" altLang="en-US" b="1" dirty="0">
                <a:solidFill>
                  <a:srgbClr val="000000"/>
                </a:solidFill>
                <a:latin typeface="Courier New" panose="02070309020205020404" pitchFamily="49" charset="0"/>
              </a:rPr>
              <a:t>while (true){ </a:t>
            </a:r>
          </a:p>
          <a:p>
            <a:pPr>
              <a:buFont typeface="Monotype Sorts" pitchFamily="-84" charset="2"/>
              <a:buNone/>
            </a:pPr>
            <a:endParaRPr lang="en-US" altLang="en-US" b="1" dirty="0">
              <a:solidFill>
                <a:srgbClr val="000000"/>
              </a:solidFill>
              <a:latin typeface="Courier New" panose="02070309020205020404" pitchFamily="49" charset="0"/>
            </a:endParaRPr>
          </a:p>
          <a:p>
            <a:pPr>
              <a:buFont typeface="Monotype Sorts" pitchFamily="-84" charset="2"/>
              <a:buNone/>
            </a:pPr>
            <a:r>
              <a:rPr lang="en-US" altLang="en-US" b="1" dirty="0">
                <a:solidFill>
                  <a:srgbClr val="C00000"/>
                </a:solidFill>
                <a:latin typeface="Courier New" panose="02070309020205020404" pitchFamily="49" charset="0"/>
              </a:rPr>
              <a:t>	flag[</a:t>
            </a:r>
            <a:r>
              <a:rPr lang="en-US" altLang="en-US" b="1" dirty="0" err="1">
                <a:solidFill>
                  <a:srgbClr val="C00000"/>
                </a:solidFill>
                <a:latin typeface="Courier New" panose="02070309020205020404" pitchFamily="49" charset="0"/>
              </a:rPr>
              <a:t>i</a:t>
            </a:r>
            <a:r>
              <a:rPr lang="en-US" altLang="en-US" b="1" dirty="0">
                <a:solidFill>
                  <a:srgbClr val="C00000"/>
                </a:solidFill>
                <a:latin typeface="Courier New" panose="02070309020205020404" pitchFamily="49" charset="0"/>
              </a:rPr>
              <a:t>] = true; </a:t>
            </a:r>
          </a:p>
          <a:p>
            <a:pPr>
              <a:buFont typeface="Monotype Sorts" pitchFamily="-84" charset="2"/>
              <a:buNone/>
            </a:pPr>
            <a:r>
              <a:rPr lang="en-US" altLang="en-US" b="1" dirty="0">
                <a:solidFill>
                  <a:srgbClr val="C00000"/>
                </a:solidFill>
                <a:latin typeface="Courier New" panose="02070309020205020404" pitchFamily="49" charset="0"/>
              </a:rPr>
              <a:t>	turn = j; </a:t>
            </a:r>
          </a:p>
          <a:p>
            <a:pPr>
              <a:buFont typeface="Monotype Sorts" pitchFamily="-84" charset="2"/>
              <a:buNone/>
            </a:pPr>
            <a:r>
              <a:rPr lang="en-US" altLang="en-US" b="1" dirty="0">
                <a:solidFill>
                  <a:srgbClr val="C00000"/>
                </a:solidFill>
                <a:latin typeface="Courier New" panose="02070309020205020404" pitchFamily="49" charset="0"/>
              </a:rPr>
              <a:t>	while (flag[j] &amp;&amp; turn = = j)</a:t>
            </a:r>
          </a:p>
          <a:p>
            <a:pPr>
              <a:buFont typeface="Monotype Sorts" pitchFamily="-84" charset="2"/>
              <a:buNone/>
            </a:pPr>
            <a:r>
              <a:rPr lang="en-US" altLang="en-US" b="1" dirty="0">
                <a:solidFill>
                  <a:srgbClr val="C00000"/>
                </a:solidFill>
                <a:latin typeface="Courier New" panose="02070309020205020404" pitchFamily="49" charset="0"/>
              </a:rPr>
              <a:t>		;</a:t>
            </a:r>
          </a:p>
          <a:p>
            <a:pPr>
              <a:buFont typeface="Monotype Sorts" pitchFamily="-84" charset="2"/>
              <a:buNone/>
            </a:pPr>
            <a:endParaRPr lang="en-US" altLang="en-US" b="1" dirty="0">
              <a:solidFill>
                <a:srgbClr val="000000"/>
              </a:solidFill>
              <a:latin typeface="Courier New" panose="02070309020205020404" pitchFamily="49" charset="0"/>
            </a:endParaRPr>
          </a:p>
          <a:p>
            <a:pPr>
              <a:buFont typeface="Monotype Sorts" pitchFamily="-84" charset="2"/>
              <a:buNone/>
            </a:pPr>
            <a:r>
              <a:rPr lang="en-US" altLang="en-US" b="1" dirty="0">
                <a:solidFill>
                  <a:srgbClr val="000000"/>
                </a:solidFill>
                <a:latin typeface="Courier New" panose="02070309020205020404" pitchFamily="49" charset="0"/>
              </a:rPr>
              <a:t>	   /* critical section */</a:t>
            </a:r>
          </a:p>
          <a:p>
            <a:pPr>
              <a:buFont typeface="Monotype Sorts" pitchFamily="-84" charset="2"/>
              <a:buNone/>
            </a:pPr>
            <a:r>
              <a:rPr lang="en-US" altLang="en-US" b="1" dirty="0">
                <a:solidFill>
                  <a:srgbClr val="000000"/>
                </a:solidFill>
                <a:latin typeface="Courier New" panose="02070309020205020404" pitchFamily="49" charset="0"/>
              </a:rPr>
              <a:t> </a:t>
            </a:r>
          </a:p>
          <a:p>
            <a:pPr>
              <a:buFont typeface="Monotype Sorts" pitchFamily="-84" charset="2"/>
              <a:buNone/>
            </a:pPr>
            <a:r>
              <a:rPr lang="en-US" altLang="en-US" b="1" dirty="0">
                <a:solidFill>
                  <a:srgbClr val="C00000"/>
                </a:solidFill>
                <a:latin typeface="Courier New" panose="02070309020205020404" pitchFamily="49" charset="0"/>
              </a:rPr>
              <a:t>	flag[</a:t>
            </a:r>
            <a:r>
              <a:rPr lang="en-US" altLang="en-US" b="1" dirty="0" err="1">
                <a:solidFill>
                  <a:srgbClr val="C00000"/>
                </a:solidFill>
                <a:latin typeface="Courier New" panose="02070309020205020404" pitchFamily="49" charset="0"/>
              </a:rPr>
              <a:t>i</a:t>
            </a:r>
            <a:r>
              <a:rPr lang="en-US" altLang="en-US" b="1" dirty="0">
                <a:solidFill>
                  <a:srgbClr val="C00000"/>
                </a:solidFill>
                <a:latin typeface="Courier New" panose="02070309020205020404" pitchFamily="49" charset="0"/>
              </a:rPr>
              <a:t>] = false;</a:t>
            </a:r>
          </a:p>
          <a:p>
            <a:pPr>
              <a:buFont typeface="Monotype Sorts" pitchFamily="-84" charset="2"/>
              <a:buNone/>
            </a:pPr>
            <a:r>
              <a:rPr lang="en-US" altLang="en-US" b="1" dirty="0">
                <a:solidFill>
                  <a:srgbClr val="000000"/>
                </a:solidFill>
                <a:latin typeface="Courier New" panose="02070309020205020404" pitchFamily="49" charset="0"/>
              </a:rPr>
              <a:t> </a:t>
            </a:r>
          </a:p>
          <a:p>
            <a:pPr>
              <a:buFont typeface="Monotype Sorts" pitchFamily="-84" charset="2"/>
              <a:buNone/>
            </a:pPr>
            <a:r>
              <a:rPr lang="en-US" altLang="en-US" b="1" dirty="0">
                <a:solidFill>
                  <a:srgbClr val="000000"/>
                </a:solidFill>
                <a:latin typeface="Courier New" panose="02070309020205020404" pitchFamily="49" charset="0"/>
              </a:rPr>
              <a:t>	/* remainder section */</a:t>
            </a:r>
          </a:p>
          <a:p>
            <a:pPr>
              <a:buFont typeface="Monotype Sorts" pitchFamily="-84" charset="2"/>
              <a:buNone/>
            </a:pPr>
            <a:r>
              <a:rPr lang="en-US" altLang="en-US" b="1" dirty="0">
                <a:solidFill>
                  <a:srgbClr val="000000"/>
                </a:solidFill>
                <a:latin typeface="Courier New" panose="02070309020205020404" pitchFamily="49" charset="0"/>
              </a:rPr>
              <a:t> </a:t>
            </a:r>
          </a:p>
          <a:p>
            <a:pPr>
              <a:buFont typeface="Monotype Sorts" pitchFamily="-84" charset="2"/>
              <a:buNone/>
            </a:pPr>
            <a:r>
              <a:rPr lang="en-US" altLang="en-US" b="1" dirty="0">
                <a:solidFill>
                  <a:srgbClr val="000000"/>
                </a:solidFill>
                <a:latin typeface="Courier New" panose="02070309020205020404" pitchFamily="49" charset="0"/>
              </a:rPr>
              <a:t>}</a:t>
            </a:r>
          </a:p>
        </p:txBody>
      </p:sp>
      <p:sp>
        <p:nvSpPr>
          <p:cNvPr id="7" name="Rectangle 6">
            <a:extLst>
              <a:ext uri="{FF2B5EF4-FFF2-40B4-BE49-F238E27FC236}">
                <a16:creationId xmlns:a16="http://schemas.microsoft.com/office/drawing/2014/main" id="{B5AD148F-281B-4276-858B-56BE17A44458}"/>
              </a:ext>
            </a:extLst>
          </p:cNvPr>
          <p:cNvSpPr/>
          <p:nvPr/>
        </p:nvSpPr>
        <p:spPr>
          <a:xfrm>
            <a:off x="2239347" y="2388637"/>
            <a:ext cx="4329404" cy="1287624"/>
          </a:xfrm>
          <a:prstGeom prst="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8" name="Rectangle 7">
            <a:extLst>
              <a:ext uri="{FF2B5EF4-FFF2-40B4-BE49-F238E27FC236}">
                <a16:creationId xmlns:a16="http://schemas.microsoft.com/office/drawing/2014/main" id="{A5F0F73A-3779-4B5E-A332-804F84AC5492}"/>
              </a:ext>
            </a:extLst>
          </p:cNvPr>
          <p:cNvSpPr/>
          <p:nvPr/>
        </p:nvSpPr>
        <p:spPr>
          <a:xfrm>
            <a:off x="2239347" y="4394945"/>
            <a:ext cx="4329404" cy="399661"/>
          </a:xfrm>
          <a:prstGeom prst="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0607491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Peterson’s Solution (Cont.)</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a:bodyPr>
          <a:lstStyle/>
          <a:p>
            <a:r>
              <a:rPr lang="en-US" altLang="en-US" sz="2800" dirty="0">
                <a:solidFill>
                  <a:srgbClr val="000000"/>
                </a:solidFill>
              </a:rPr>
              <a:t>Provable that the three  CS requirement are met:</a:t>
            </a:r>
          </a:p>
          <a:p>
            <a:pPr>
              <a:buFont typeface="Monotype Sorts" pitchFamily="-84" charset="2"/>
              <a:buNone/>
            </a:pPr>
            <a:r>
              <a:rPr lang="en-US" altLang="en-US" sz="2800" dirty="0">
                <a:solidFill>
                  <a:srgbClr val="000000"/>
                </a:solidFill>
              </a:rPr>
              <a:t>        </a:t>
            </a:r>
            <a:r>
              <a:rPr lang="en-US" altLang="en-US" sz="2800" dirty="0">
                <a:solidFill>
                  <a:srgbClr val="C00000"/>
                </a:solidFill>
              </a:rPr>
              <a:t>1.   </a:t>
            </a:r>
            <a:r>
              <a:rPr lang="en-US" altLang="en-US" sz="2800" dirty="0">
                <a:solidFill>
                  <a:srgbClr val="000000"/>
                </a:solidFill>
              </a:rPr>
              <a:t>Mutual exclusion is preserved</a:t>
            </a:r>
          </a:p>
          <a:p>
            <a:pPr>
              <a:buFont typeface="Monotype Sorts" pitchFamily="-84" charset="2"/>
              <a:buNone/>
            </a:pPr>
            <a:r>
              <a:rPr lang="en-US" altLang="en-US" sz="2800" dirty="0">
                <a:solidFill>
                  <a:srgbClr val="000000"/>
                </a:solidFill>
              </a:rPr>
              <a:t>                </a:t>
            </a:r>
            <a:r>
              <a:rPr lang="en-US" altLang="en-US" sz="3200" b="1" dirty="0">
                <a:solidFill>
                  <a:srgbClr val="000000"/>
                </a:solidFill>
                <a:latin typeface="Courier New" panose="02070309020205020404" pitchFamily="49" charset="0"/>
              </a:rPr>
              <a:t>P</a:t>
            </a:r>
            <a:r>
              <a:rPr lang="en-US" altLang="en-US" sz="3200" b="1" baseline="-25000" dirty="0">
                <a:solidFill>
                  <a:srgbClr val="000000"/>
                </a:solidFill>
                <a:latin typeface="Courier New" panose="02070309020205020404" pitchFamily="49" charset="0"/>
              </a:rPr>
              <a:t>i</a:t>
            </a:r>
            <a:r>
              <a:rPr lang="en-US" altLang="en-US" sz="2800" b="1" dirty="0">
                <a:solidFill>
                  <a:srgbClr val="000000"/>
                </a:solidFill>
                <a:latin typeface="Courier New" panose="02070309020205020404" pitchFamily="49" charset="0"/>
              </a:rPr>
              <a:t> </a:t>
            </a:r>
            <a:r>
              <a:rPr lang="en-US" altLang="en-US" sz="2800" dirty="0">
                <a:solidFill>
                  <a:srgbClr val="000000"/>
                </a:solidFill>
              </a:rPr>
              <a:t>enters CS only if:</a:t>
            </a:r>
          </a:p>
          <a:p>
            <a:pPr>
              <a:buFont typeface="Monotype Sorts" pitchFamily="-84" charset="2"/>
              <a:buNone/>
            </a:pPr>
            <a:r>
              <a:rPr lang="en-US" altLang="en-US" sz="2800" dirty="0">
                <a:solidFill>
                  <a:srgbClr val="000000"/>
                </a:solidFill>
              </a:rPr>
              <a:t>                      either </a:t>
            </a:r>
            <a:r>
              <a:rPr lang="en-US" altLang="en-US" sz="3200" b="1" dirty="0">
                <a:solidFill>
                  <a:srgbClr val="000000"/>
                </a:solidFill>
                <a:latin typeface="Courier New" panose="02070309020205020404" pitchFamily="49" charset="0"/>
              </a:rPr>
              <a:t>flag[j] = false</a:t>
            </a:r>
            <a:r>
              <a:rPr lang="en-US" altLang="en-US" sz="2800" b="1" dirty="0">
                <a:solidFill>
                  <a:srgbClr val="000000"/>
                </a:solidFill>
                <a:latin typeface="Courier New" panose="02070309020205020404" pitchFamily="49" charset="0"/>
              </a:rPr>
              <a:t> </a:t>
            </a:r>
            <a:r>
              <a:rPr lang="en-US" altLang="en-US" sz="2800" dirty="0">
                <a:solidFill>
                  <a:srgbClr val="000000"/>
                </a:solidFill>
              </a:rPr>
              <a:t>or</a:t>
            </a:r>
            <a:r>
              <a:rPr lang="en-US" altLang="en-US" sz="2800" b="1" dirty="0">
                <a:solidFill>
                  <a:srgbClr val="000000"/>
                </a:solidFill>
                <a:latin typeface="Courier New" panose="02070309020205020404" pitchFamily="49" charset="0"/>
              </a:rPr>
              <a:t> </a:t>
            </a:r>
            <a:r>
              <a:rPr lang="en-US" altLang="en-US" sz="3200" b="1" dirty="0">
                <a:solidFill>
                  <a:srgbClr val="000000"/>
                </a:solidFill>
                <a:latin typeface="Courier New" panose="02070309020205020404" pitchFamily="49" charset="0"/>
              </a:rPr>
              <a:t>turn = </a:t>
            </a:r>
            <a:r>
              <a:rPr lang="en-US" altLang="en-US" sz="3200" b="1" dirty="0" err="1">
                <a:solidFill>
                  <a:srgbClr val="000000"/>
                </a:solidFill>
                <a:latin typeface="Courier New" panose="02070309020205020404" pitchFamily="49" charset="0"/>
              </a:rPr>
              <a:t>i</a:t>
            </a:r>
            <a:endParaRPr lang="en-US" altLang="en-US" sz="3200" dirty="0">
              <a:solidFill>
                <a:srgbClr val="000000"/>
              </a:solidFill>
            </a:endParaRPr>
          </a:p>
          <a:p>
            <a:pPr>
              <a:buFont typeface="Monotype Sorts" pitchFamily="-84" charset="2"/>
              <a:buNone/>
            </a:pPr>
            <a:r>
              <a:rPr lang="en-US" altLang="en-US" sz="2800" dirty="0">
                <a:solidFill>
                  <a:srgbClr val="000000"/>
                </a:solidFill>
              </a:rPr>
              <a:t>        </a:t>
            </a:r>
            <a:r>
              <a:rPr lang="en-US" altLang="en-US" sz="2800" dirty="0">
                <a:solidFill>
                  <a:srgbClr val="C00000"/>
                </a:solidFill>
              </a:rPr>
              <a:t>2.   </a:t>
            </a:r>
            <a:r>
              <a:rPr lang="en-US" altLang="en-US" sz="2800" dirty="0">
                <a:solidFill>
                  <a:srgbClr val="000000"/>
                </a:solidFill>
              </a:rPr>
              <a:t>Progress requirement is satisfied</a:t>
            </a:r>
          </a:p>
          <a:p>
            <a:pPr>
              <a:buFont typeface="Monotype Sorts" pitchFamily="-84" charset="2"/>
              <a:buNone/>
            </a:pPr>
            <a:r>
              <a:rPr lang="en-US" altLang="en-US" sz="2800" dirty="0">
                <a:solidFill>
                  <a:srgbClr val="000000"/>
                </a:solidFill>
              </a:rPr>
              <a:t>        </a:t>
            </a:r>
            <a:r>
              <a:rPr lang="en-US" altLang="en-US" sz="2800" dirty="0">
                <a:solidFill>
                  <a:srgbClr val="C00000"/>
                </a:solidFill>
              </a:rPr>
              <a:t>3.   </a:t>
            </a:r>
            <a:r>
              <a:rPr lang="en-US" altLang="en-US" sz="2800" dirty="0">
                <a:solidFill>
                  <a:srgbClr val="000000"/>
                </a:solidFill>
              </a:rPr>
              <a:t>Bounded-waiting requirement is met</a:t>
            </a:r>
            <a:endParaRPr lang="en-US" altLang="en-US" sz="2800" dirty="0"/>
          </a:p>
        </p:txBody>
      </p:sp>
    </p:spTree>
    <p:extLst>
      <p:ext uri="{BB962C8B-B14F-4D97-AF65-F5344CB8AC3E}">
        <p14:creationId xmlns:p14="http://schemas.microsoft.com/office/powerpoint/2010/main" val="382289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Peterson’s Solution (Cont.)</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a:bodyPr>
          <a:lstStyle/>
          <a:p>
            <a:pPr lvl="1"/>
            <a:r>
              <a:rPr lang="en-US" altLang="en-US" sz="2800" dirty="0"/>
              <a:t>Although useful for demonstrating an algorithm, Peterson’s Solution is not guaranteed to work on modern architectures.</a:t>
            </a:r>
          </a:p>
          <a:p>
            <a:pPr lvl="2"/>
            <a:r>
              <a:rPr lang="en-US" altLang="en-US" sz="2000" dirty="0"/>
              <a:t>To improve performance, processors and/or compilers may reorder operations that have no dependencies</a:t>
            </a:r>
          </a:p>
          <a:p>
            <a:pPr lvl="1"/>
            <a:r>
              <a:rPr lang="en-US" altLang="en-US" sz="2800" dirty="0"/>
              <a:t>Understanding why it will not work is useful for better understanding race conditions.</a:t>
            </a:r>
          </a:p>
          <a:p>
            <a:pPr lvl="1"/>
            <a:r>
              <a:rPr lang="en-US" altLang="en-US" sz="2800" dirty="0"/>
              <a:t>For single-threaded this is ok as the result will always be the same.</a:t>
            </a:r>
          </a:p>
          <a:p>
            <a:pPr lvl="1"/>
            <a:r>
              <a:rPr lang="en-US" altLang="en-US" sz="2800" dirty="0"/>
              <a:t>For multithreaded the reordering may produce inconsistent or unexpected results!</a:t>
            </a:r>
          </a:p>
        </p:txBody>
      </p:sp>
    </p:spTree>
    <p:extLst>
      <p:ext uri="{BB962C8B-B14F-4D97-AF65-F5344CB8AC3E}">
        <p14:creationId xmlns:p14="http://schemas.microsoft.com/office/powerpoint/2010/main" val="33226201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77F311-C1E2-41C5-8785-8DF29E565A6C}"/>
              </a:ext>
            </a:extLst>
          </p:cNvPr>
          <p:cNvSpPr>
            <a:spLocks noGrp="1"/>
          </p:cNvSpPr>
          <p:nvPr>
            <p:ph type="title"/>
          </p:nvPr>
        </p:nvSpPr>
        <p:spPr/>
        <p:txBody>
          <a:bodyPr/>
          <a:lstStyle/>
          <a:p>
            <a:r>
              <a:rPr lang="en-US" dirty="0"/>
              <a:t>TERIMA KASIH</a:t>
            </a:r>
          </a:p>
        </p:txBody>
      </p:sp>
      <p:sp>
        <p:nvSpPr>
          <p:cNvPr id="5" name="Text Placeholder 4">
            <a:extLst>
              <a:ext uri="{FF2B5EF4-FFF2-40B4-BE49-F238E27FC236}">
                <a16:creationId xmlns:a16="http://schemas.microsoft.com/office/drawing/2014/main" id="{ADA2C8E5-B304-4E22-97FF-5CC744CB0A1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91885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31195-B242-4553-8E57-65990377751C}"/>
              </a:ext>
            </a:extLst>
          </p:cNvPr>
          <p:cNvSpPr>
            <a:spLocks noGrp="1"/>
          </p:cNvSpPr>
          <p:nvPr>
            <p:ph type="title"/>
          </p:nvPr>
        </p:nvSpPr>
        <p:spPr/>
        <p:txBody>
          <a:bodyPr/>
          <a:lstStyle/>
          <a:p>
            <a:r>
              <a:rPr lang="en-US" dirty="0"/>
              <a:t>Latihan!</a:t>
            </a:r>
          </a:p>
        </p:txBody>
      </p:sp>
      <p:sp>
        <p:nvSpPr>
          <p:cNvPr id="3" name="Content Placeholder 2">
            <a:extLst>
              <a:ext uri="{FF2B5EF4-FFF2-40B4-BE49-F238E27FC236}">
                <a16:creationId xmlns:a16="http://schemas.microsoft.com/office/drawing/2014/main" id="{457C41C9-FE17-4144-ABCA-D571A81E5A92}"/>
              </a:ext>
            </a:extLst>
          </p:cNvPr>
          <p:cNvSpPr>
            <a:spLocks noGrp="1"/>
          </p:cNvSpPr>
          <p:nvPr>
            <p:ph idx="1"/>
          </p:nvPr>
        </p:nvSpPr>
        <p:spPr/>
        <p:txBody>
          <a:bodyPr>
            <a:normAutofit/>
          </a:bodyPr>
          <a:lstStyle/>
          <a:p>
            <a:r>
              <a:rPr lang="en-US" sz="3200" dirty="0" err="1"/>
              <a:t>Manakah</a:t>
            </a:r>
            <a:r>
              <a:rPr lang="en-US" sz="3200" dirty="0"/>
              <a:t> </a:t>
            </a:r>
            <a:r>
              <a:rPr lang="en-US" sz="3200" dirty="0" err="1"/>
              <a:t>algoritma</a:t>
            </a:r>
            <a:r>
              <a:rPr lang="en-US" sz="3200" dirty="0"/>
              <a:t> yang </a:t>
            </a:r>
            <a:r>
              <a:rPr lang="en-US" sz="3200" b="1" dirty="0" err="1">
                <a:solidFill>
                  <a:srgbClr val="C00000"/>
                </a:solidFill>
              </a:rPr>
              <a:t>sudah</a:t>
            </a:r>
            <a:r>
              <a:rPr lang="en-US" sz="3200" b="1" dirty="0">
                <a:solidFill>
                  <a:srgbClr val="C00000"/>
                </a:solidFill>
              </a:rPr>
              <a:t> </a:t>
            </a:r>
            <a:r>
              <a:rPr lang="en-US" sz="3200" b="1" dirty="0" err="1">
                <a:solidFill>
                  <a:srgbClr val="C00000"/>
                </a:solidFill>
              </a:rPr>
              <a:t>pasti</a:t>
            </a:r>
            <a:r>
              <a:rPr lang="en-US" sz="3200" b="1" dirty="0">
                <a:solidFill>
                  <a:srgbClr val="C00000"/>
                </a:solidFill>
              </a:rPr>
              <a:t> preemptive </a:t>
            </a:r>
            <a:r>
              <a:rPr lang="en-US" sz="3200" dirty="0"/>
              <a:t>dan </a:t>
            </a:r>
            <a:r>
              <a:rPr lang="en-US" sz="3200" dirty="0" err="1"/>
              <a:t>algoritma</a:t>
            </a:r>
            <a:r>
              <a:rPr lang="en-US" sz="3200" dirty="0"/>
              <a:t> yang </a:t>
            </a:r>
            <a:r>
              <a:rPr lang="en-US" sz="3200" b="1" dirty="0" err="1">
                <a:solidFill>
                  <a:srgbClr val="C00000"/>
                </a:solidFill>
              </a:rPr>
              <a:t>sudah</a:t>
            </a:r>
            <a:r>
              <a:rPr lang="en-US" sz="3200" b="1" dirty="0">
                <a:solidFill>
                  <a:srgbClr val="C00000"/>
                </a:solidFill>
              </a:rPr>
              <a:t> </a:t>
            </a:r>
            <a:r>
              <a:rPr lang="en-US" sz="3200" b="1" dirty="0" err="1">
                <a:solidFill>
                  <a:srgbClr val="C00000"/>
                </a:solidFill>
              </a:rPr>
              <a:t>pasti</a:t>
            </a:r>
            <a:r>
              <a:rPr lang="en-US" sz="3200" b="1" dirty="0">
                <a:solidFill>
                  <a:srgbClr val="C00000"/>
                </a:solidFill>
              </a:rPr>
              <a:t> </a:t>
            </a:r>
            <a:r>
              <a:rPr lang="en-US" sz="3200" b="1" dirty="0" err="1">
                <a:solidFill>
                  <a:srgbClr val="C00000"/>
                </a:solidFill>
              </a:rPr>
              <a:t>nonpreemptive</a:t>
            </a:r>
            <a:r>
              <a:rPr lang="en-US" sz="3200" dirty="0"/>
              <a:t>?</a:t>
            </a:r>
          </a:p>
          <a:p>
            <a:pPr lvl="1"/>
            <a:r>
              <a:rPr lang="en-US" sz="3000" dirty="0"/>
              <a:t>First Come First Serve</a:t>
            </a:r>
          </a:p>
          <a:p>
            <a:pPr lvl="1"/>
            <a:r>
              <a:rPr lang="en-US" sz="3000" dirty="0"/>
              <a:t>Shortest Job First</a:t>
            </a:r>
          </a:p>
          <a:p>
            <a:pPr lvl="1"/>
            <a:r>
              <a:rPr lang="en-US" sz="3000" dirty="0"/>
              <a:t>Round Robin</a:t>
            </a:r>
          </a:p>
          <a:p>
            <a:pPr lvl="1"/>
            <a:r>
              <a:rPr lang="en-US" sz="3000" dirty="0"/>
              <a:t>Priority Scheduling</a:t>
            </a:r>
          </a:p>
        </p:txBody>
      </p:sp>
    </p:spTree>
    <p:extLst>
      <p:ext uri="{BB962C8B-B14F-4D97-AF65-F5344CB8AC3E}">
        <p14:creationId xmlns:p14="http://schemas.microsoft.com/office/powerpoint/2010/main" val="2127560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808963-F479-487D-8346-7C551C1751D0}"/>
              </a:ext>
            </a:extLst>
          </p:cNvPr>
          <p:cNvSpPr>
            <a:spLocks noGrp="1"/>
          </p:cNvSpPr>
          <p:nvPr>
            <p:ph type="title"/>
          </p:nvPr>
        </p:nvSpPr>
        <p:spPr/>
        <p:txBody>
          <a:bodyPr/>
          <a:lstStyle/>
          <a:p>
            <a:r>
              <a:rPr lang="en-US" dirty="0"/>
              <a:t>Synchronization</a:t>
            </a:r>
          </a:p>
        </p:txBody>
      </p:sp>
      <p:sp>
        <p:nvSpPr>
          <p:cNvPr id="5" name="Text Placeholder 4">
            <a:extLst>
              <a:ext uri="{FF2B5EF4-FFF2-40B4-BE49-F238E27FC236}">
                <a16:creationId xmlns:a16="http://schemas.microsoft.com/office/drawing/2014/main" id="{CFB13A5B-1F20-4CA7-8909-A1881A7B14E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172389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Synchronization</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a:bodyPr>
          <a:lstStyle/>
          <a:p>
            <a:pPr lvl="1"/>
            <a:r>
              <a:rPr lang="en-US" altLang="en-US" sz="2800" dirty="0"/>
              <a:t>Processes can execute </a:t>
            </a:r>
            <a:r>
              <a:rPr lang="en-US" altLang="en-US" sz="2800" b="1" dirty="0">
                <a:solidFill>
                  <a:srgbClr val="0070C0"/>
                </a:solidFill>
              </a:rPr>
              <a:t>concurrently</a:t>
            </a:r>
          </a:p>
          <a:p>
            <a:pPr lvl="2"/>
            <a:r>
              <a:rPr lang="en-US" altLang="en-US" sz="2000" dirty="0"/>
              <a:t>May be interrupted at any time, partially completing execution</a:t>
            </a:r>
          </a:p>
          <a:p>
            <a:pPr lvl="1"/>
            <a:r>
              <a:rPr lang="en-US" altLang="en-US" sz="2800" dirty="0"/>
              <a:t>Concurrent access to shared data may result in </a:t>
            </a:r>
            <a:r>
              <a:rPr lang="en-US" altLang="en-US" sz="2800" dirty="0">
                <a:solidFill>
                  <a:srgbClr val="0070C0"/>
                </a:solidFill>
              </a:rPr>
              <a:t>data inconsistency</a:t>
            </a:r>
          </a:p>
          <a:p>
            <a:pPr lvl="1"/>
            <a:r>
              <a:rPr lang="en-US" altLang="en-US" sz="2800" dirty="0"/>
              <a:t>Maintaining </a:t>
            </a:r>
            <a:r>
              <a:rPr lang="en-US" altLang="en-US" sz="2800" dirty="0">
                <a:solidFill>
                  <a:srgbClr val="0070C0"/>
                </a:solidFill>
              </a:rPr>
              <a:t>data consistency </a:t>
            </a:r>
            <a:r>
              <a:rPr lang="en-US" altLang="en-US" sz="2800" dirty="0"/>
              <a:t>requires mechanisms to ensure the orderly execution of </a:t>
            </a:r>
            <a:r>
              <a:rPr lang="en-US" altLang="en-US" sz="2800" dirty="0">
                <a:solidFill>
                  <a:srgbClr val="0070C0"/>
                </a:solidFill>
              </a:rPr>
              <a:t>cooperating processes</a:t>
            </a:r>
          </a:p>
          <a:p>
            <a:pPr lvl="1"/>
            <a:r>
              <a:rPr lang="en-US" altLang="en-US" sz="2800" dirty="0">
                <a:solidFill>
                  <a:srgbClr val="0070C0"/>
                </a:solidFill>
              </a:rPr>
              <a:t>Cooperating processes </a:t>
            </a:r>
            <a:r>
              <a:rPr lang="en-US" altLang="en-US" sz="2800" dirty="0"/>
              <a:t>can affect or be affected by other processes</a:t>
            </a:r>
          </a:p>
        </p:txBody>
      </p:sp>
    </p:spTree>
    <p:extLst>
      <p:ext uri="{BB962C8B-B14F-4D97-AF65-F5344CB8AC3E}">
        <p14:creationId xmlns:p14="http://schemas.microsoft.com/office/powerpoint/2010/main" val="340205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808963-F479-487D-8346-7C551C1751D0}"/>
              </a:ext>
            </a:extLst>
          </p:cNvPr>
          <p:cNvSpPr>
            <a:spLocks noGrp="1"/>
          </p:cNvSpPr>
          <p:nvPr>
            <p:ph type="title"/>
          </p:nvPr>
        </p:nvSpPr>
        <p:spPr/>
        <p:txBody>
          <a:bodyPr/>
          <a:lstStyle/>
          <a:p>
            <a:r>
              <a:rPr lang="en-US" dirty="0"/>
              <a:t>Producer Consumer Problem</a:t>
            </a:r>
          </a:p>
        </p:txBody>
      </p:sp>
      <p:sp>
        <p:nvSpPr>
          <p:cNvPr id="5" name="Text Placeholder 4">
            <a:extLst>
              <a:ext uri="{FF2B5EF4-FFF2-40B4-BE49-F238E27FC236}">
                <a16:creationId xmlns:a16="http://schemas.microsoft.com/office/drawing/2014/main" id="{CFB13A5B-1F20-4CA7-8909-A1881A7B14E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55587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normAutofit/>
          </a:bodyPr>
          <a:lstStyle/>
          <a:p>
            <a:r>
              <a:rPr lang="en-US" sz="4000" b="1" dirty="0"/>
              <a:t>Producer Consumer (Bounded Buffer) Problem </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a:bodyPr>
          <a:lstStyle/>
          <a:p>
            <a:pPr lvl="1"/>
            <a:r>
              <a:rPr lang="en-ID" sz="2800" dirty="0"/>
              <a:t>In the producer-consumer problem, there is one </a:t>
            </a:r>
            <a:r>
              <a:rPr lang="en-ID" sz="2800" dirty="0">
                <a:solidFill>
                  <a:srgbClr val="0070C0"/>
                </a:solidFill>
              </a:rPr>
              <a:t>Producer</a:t>
            </a:r>
            <a:r>
              <a:rPr lang="en-ID" sz="2800" dirty="0"/>
              <a:t> that is producing something and there is one </a:t>
            </a:r>
            <a:r>
              <a:rPr lang="en-ID" sz="2800" dirty="0">
                <a:solidFill>
                  <a:srgbClr val="0070C0"/>
                </a:solidFill>
              </a:rPr>
              <a:t>Consumer</a:t>
            </a:r>
            <a:r>
              <a:rPr lang="en-ID" sz="2800" dirty="0"/>
              <a:t> that is consuming the products produced by the Producer. The producers and consumers share the same </a:t>
            </a:r>
            <a:r>
              <a:rPr lang="en-ID" sz="2800" dirty="0">
                <a:solidFill>
                  <a:srgbClr val="0070C0"/>
                </a:solidFill>
              </a:rPr>
              <a:t>memory buffer </a:t>
            </a:r>
            <a:r>
              <a:rPr lang="en-ID" sz="2800" dirty="0"/>
              <a:t>that is of fixed-size.</a:t>
            </a:r>
          </a:p>
          <a:p>
            <a:pPr lvl="1"/>
            <a:r>
              <a:rPr lang="en-ID" sz="2800" dirty="0"/>
              <a:t>The job of the Producer is to generate the data, put it into the buffer, and again start generating data. While the job of the Consumer is to consume the data from the buffer.</a:t>
            </a:r>
          </a:p>
        </p:txBody>
      </p:sp>
    </p:spTree>
    <p:extLst>
      <p:ext uri="{BB962C8B-B14F-4D97-AF65-F5344CB8AC3E}">
        <p14:creationId xmlns:p14="http://schemas.microsoft.com/office/powerpoint/2010/main" val="2009674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Producer Consumer Problem (Cont.)</a:t>
            </a:r>
          </a:p>
        </p:txBody>
      </p:sp>
      <p:pic>
        <p:nvPicPr>
          <p:cNvPr id="5" name="Content Placeholder 4">
            <a:extLst>
              <a:ext uri="{FF2B5EF4-FFF2-40B4-BE49-F238E27FC236}">
                <a16:creationId xmlns:a16="http://schemas.microsoft.com/office/drawing/2014/main" id="{F276CE1E-6F15-4BC1-85DC-7D20DECE1F8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28663" y="1846263"/>
            <a:ext cx="5394999" cy="4022725"/>
          </a:xfrm>
        </p:spPr>
      </p:pic>
    </p:spTree>
    <p:extLst>
      <p:ext uri="{BB962C8B-B14F-4D97-AF65-F5344CB8AC3E}">
        <p14:creationId xmlns:p14="http://schemas.microsoft.com/office/powerpoint/2010/main" val="2254931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52B5-35ED-49BA-94CC-BA942493EA01}"/>
              </a:ext>
            </a:extLst>
          </p:cNvPr>
          <p:cNvSpPr>
            <a:spLocks noGrp="1"/>
          </p:cNvSpPr>
          <p:nvPr>
            <p:ph type="title"/>
          </p:nvPr>
        </p:nvSpPr>
        <p:spPr/>
        <p:txBody>
          <a:bodyPr/>
          <a:lstStyle/>
          <a:p>
            <a:r>
              <a:rPr lang="en-US" dirty="0"/>
              <a:t>Producer Consumer Problem (Cont.)</a:t>
            </a:r>
          </a:p>
        </p:txBody>
      </p:sp>
      <p:sp>
        <p:nvSpPr>
          <p:cNvPr id="3" name="Content Placeholder 2">
            <a:extLst>
              <a:ext uri="{FF2B5EF4-FFF2-40B4-BE49-F238E27FC236}">
                <a16:creationId xmlns:a16="http://schemas.microsoft.com/office/drawing/2014/main" id="{F1CBE7AD-AEDE-444E-9179-8FF81A2147E2}"/>
              </a:ext>
            </a:extLst>
          </p:cNvPr>
          <p:cNvSpPr>
            <a:spLocks noGrp="1"/>
          </p:cNvSpPr>
          <p:nvPr>
            <p:ph idx="1"/>
          </p:nvPr>
        </p:nvSpPr>
        <p:spPr/>
        <p:txBody>
          <a:bodyPr>
            <a:normAutofit/>
          </a:bodyPr>
          <a:lstStyle/>
          <a:p>
            <a:pPr lvl="1">
              <a:buFont typeface="Arial" panose="020B0604020202020204" pitchFamily="34" charset="0"/>
              <a:buChar char="•"/>
            </a:pPr>
            <a:r>
              <a:rPr lang="en-ID" sz="2800" dirty="0"/>
              <a:t>The producer should produce data only when the buffer is not full. If the buffer is full, then the producer shouldn't be allowed to put any data into the buffer.</a:t>
            </a:r>
          </a:p>
          <a:p>
            <a:pPr lvl="1">
              <a:buFont typeface="Arial" panose="020B0604020202020204" pitchFamily="34" charset="0"/>
              <a:buChar char="•"/>
            </a:pPr>
            <a:r>
              <a:rPr lang="en-ID" sz="2800" dirty="0"/>
              <a:t>The consumer should consume data only when the buffer is not empty. If the buffer is empty, then the consumer shouldn't be allowed to take any data from the buffer.</a:t>
            </a:r>
          </a:p>
          <a:p>
            <a:pPr lvl="1">
              <a:buFont typeface="Arial" panose="020B0604020202020204" pitchFamily="34" charset="0"/>
              <a:buChar char="•"/>
            </a:pPr>
            <a:r>
              <a:rPr lang="en-ID" sz="2800" dirty="0"/>
              <a:t>The producer and consumer should not access the buffer at the same time.</a:t>
            </a:r>
          </a:p>
        </p:txBody>
      </p:sp>
    </p:spTree>
    <p:extLst>
      <p:ext uri="{BB962C8B-B14F-4D97-AF65-F5344CB8AC3E}">
        <p14:creationId xmlns:p14="http://schemas.microsoft.com/office/powerpoint/2010/main" val="414169528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207</TotalTime>
  <Words>1072</Words>
  <Application>Microsoft Office PowerPoint</Application>
  <PresentationFormat>Widescreen</PresentationFormat>
  <Paragraphs>155</Paragraphs>
  <Slides>24</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JetBrains Mono NL</vt:lpstr>
      <vt:lpstr>Monotype Sorts</vt:lpstr>
      <vt:lpstr>Arial</vt:lpstr>
      <vt:lpstr>Calibri</vt:lpstr>
      <vt:lpstr>Calibri Light</vt:lpstr>
      <vt:lpstr>Courier New</vt:lpstr>
      <vt:lpstr>Nunito Sans</vt:lpstr>
      <vt:lpstr>Retrospect</vt:lpstr>
      <vt:lpstr>Sistem Operasi</vt:lpstr>
      <vt:lpstr>Pendahuluan</vt:lpstr>
      <vt:lpstr>Latihan!</vt:lpstr>
      <vt:lpstr>Synchronization</vt:lpstr>
      <vt:lpstr>Synchronization</vt:lpstr>
      <vt:lpstr>Producer Consumer Problem</vt:lpstr>
      <vt:lpstr>Producer Consumer (Bounded Buffer) Problem </vt:lpstr>
      <vt:lpstr>Producer Consumer Problem (Cont.)</vt:lpstr>
      <vt:lpstr>Producer Consumer Problem (Cont.)</vt:lpstr>
      <vt:lpstr>Producer Consumer Problem (Cont.)</vt:lpstr>
      <vt:lpstr>Producer Consumer Problem (Cont.)</vt:lpstr>
      <vt:lpstr>Producer Consumer Problem (Cont.)</vt:lpstr>
      <vt:lpstr>Producer Consumer Problem (Cont.)</vt:lpstr>
      <vt:lpstr>Producer Consumer Problem (Cont.)</vt:lpstr>
      <vt:lpstr>Critical Section Problem</vt:lpstr>
      <vt:lpstr>Critical Section Problem</vt:lpstr>
      <vt:lpstr>Critical Section Problem (Cont.)</vt:lpstr>
      <vt:lpstr>Critical Section Problem (Cont.)</vt:lpstr>
      <vt:lpstr>Peterson’s Solution</vt:lpstr>
      <vt:lpstr>Peterson’s Solution</vt:lpstr>
      <vt:lpstr>Peterson’s Solution (Cont.)</vt:lpstr>
      <vt:lpstr>Peterson’s Solution (Cont.)</vt:lpstr>
      <vt:lpstr>Peterson’s Solution (Cont.)</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Operasi</dc:title>
  <dc:creator>MSI GAMING</dc:creator>
  <cp:lastModifiedBy>MSI GAMING</cp:lastModifiedBy>
  <cp:revision>13</cp:revision>
  <dcterms:created xsi:type="dcterms:W3CDTF">2022-02-21T14:56:09Z</dcterms:created>
  <dcterms:modified xsi:type="dcterms:W3CDTF">2022-03-30T21:11:58Z</dcterms:modified>
</cp:coreProperties>
</file>