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8" r:id="rId2"/>
  </p:sldMasterIdLst>
  <p:notesMasterIdLst>
    <p:notesMasterId r:id="rId54"/>
  </p:notesMasterIdLst>
  <p:sldIdLst>
    <p:sldId id="256" r:id="rId3"/>
    <p:sldId id="294" r:id="rId4"/>
    <p:sldId id="295" r:id="rId5"/>
    <p:sldId id="296" r:id="rId6"/>
    <p:sldId id="297" r:id="rId7"/>
    <p:sldId id="298" r:id="rId8"/>
    <p:sldId id="299" r:id="rId9"/>
    <p:sldId id="305" r:id="rId10"/>
    <p:sldId id="258" r:id="rId11"/>
    <p:sldId id="259" r:id="rId12"/>
    <p:sldId id="300" r:id="rId13"/>
    <p:sldId id="260" r:id="rId14"/>
    <p:sldId id="261" r:id="rId15"/>
    <p:sldId id="262" r:id="rId16"/>
    <p:sldId id="263" r:id="rId17"/>
    <p:sldId id="303" r:id="rId18"/>
    <p:sldId id="304" r:id="rId19"/>
    <p:sldId id="314" r:id="rId20"/>
    <p:sldId id="265" r:id="rId21"/>
    <p:sldId id="315" r:id="rId22"/>
    <p:sldId id="267" r:id="rId23"/>
    <p:sldId id="302" r:id="rId24"/>
    <p:sldId id="316" r:id="rId25"/>
    <p:sldId id="269" r:id="rId26"/>
    <p:sldId id="317" r:id="rId27"/>
    <p:sldId id="271" r:id="rId28"/>
    <p:sldId id="272" r:id="rId29"/>
    <p:sldId id="273" r:id="rId30"/>
    <p:sldId id="318" r:id="rId31"/>
    <p:sldId id="275" r:id="rId32"/>
    <p:sldId id="276" r:id="rId33"/>
    <p:sldId id="277" r:id="rId34"/>
    <p:sldId id="278" r:id="rId35"/>
    <p:sldId id="287" r:id="rId36"/>
    <p:sldId id="288" r:id="rId37"/>
    <p:sldId id="291" r:id="rId38"/>
    <p:sldId id="292" r:id="rId39"/>
    <p:sldId id="306" r:id="rId40"/>
    <p:sldId id="307" r:id="rId41"/>
    <p:sldId id="257" r:id="rId42"/>
    <p:sldId id="308" r:id="rId43"/>
    <p:sldId id="311" r:id="rId44"/>
    <p:sldId id="312" r:id="rId45"/>
    <p:sldId id="313" r:id="rId46"/>
    <p:sldId id="319" r:id="rId47"/>
    <p:sldId id="309" r:id="rId48"/>
    <p:sldId id="310" r:id="rId49"/>
    <p:sldId id="320" r:id="rId50"/>
    <p:sldId id="321" r:id="rId51"/>
    <p:sldId id="322" r:id="rId52"/>
    <p:sldId id="29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9436C-BE11-4F50-9D90-41002A137CC4}" type="doc">
      <dgm:prSet loTypeId="urn:microsoft.com/office/officeart/2005/8/layout/radial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A20AC6-B549-45D3-92BC-3D2CA24538C9}">
      <dgm:prSet phldrT="[Text]"/>
      <dgm:spPr/>
      <dgm:t>
        <a:bodyPr/>
        <a:lstStyle/>
        <a:p>
          <a:r>
            <a:rPr lang="en-US" b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</a:t>
          </a:r>
          <a:r>
            <a:rPr lang="en-US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Marketing Mix 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4E1878-83DA-4CE1-9F47-6E7A0A3F0454}" type="parTrans" cxnId="{489AE72A-C9EE-4CDF-862E-1061CEFC7A9E}">
      <dgm:prSet/>
      <dgm:spPr/>
      <dgm:t>
        <a:bodyPr/>
        <a:lstStyle/>
        <a:p>
          <a:endParaRPr lang="en-US" b="0"/>
        </a:p>
      </dgm:t>
    </dgm:pt>
    <dgm:pt modelId="{486644DE-B5EF-470E-99FA-7BF5DE0FEABE}" type="sibTrans" cxnId="{489AE72A-C9EE-4CDF-862E-1061CEFC7A9E}">
      <dgm:prSet/>
      <dgm:spPr/>
      <dgm:t>
        <a:bodyPr/>
        <a:lstStyle/>
        <a:p>
          <a:endParaRPr lang="en-US" b="0"/>
        </a:p>
      </dgm:t>
    </dgm:pt>
    <dgm:pt modelId="{480EC211-79F0-4359-B869-BEEE4EB7FE26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Product</a:t>
          </a:r>
          <a:endParaRPr lang="en-US" sz="1800" b="0" dirty="0"/>
        </a:p>
      </dgm:t>
    </dgm:pt>
    <dgm:pt modelId="{571C8E5D-49AD-40AC-A544-2AC5586562C4}" type="parTrans" cxnId="{5CC3CC6D-4754-4FB9-90EC-CCA014AB453E}">
      <dgm:prSet/>
      <dgm:spPr/>
      <dgm:t>
        <a:bodyPr/>
        <a:lstStyle/>
        <a:p>
          <a:endParaRPr lang="en-US" b="0"/>
        </a:p>
      </dgm:t>
    </dgm:pt>
    <dgm:pt modelId="{E384CEB5-961C-4E11-A6C5-9A41228888AF}" type="sibTrans" cxnId="{5CC3CC6D-4754-4FB9-90EC-CCA014AB453E}">
      <dgm:prSet/>
      <dgm:spPr/>
      <dgm:t>
        <a:bodyPr/>
        <a:lstStyle/>
        <a:p>
          <a:endParaRPr lang="en-US" b="0"/>
        </a:p>
      </dgm:t>
    </dgm:pt>
    <dgm:pt modelId="{7C84126F-14A6-4A1B-A2B4-A89F91CEF9B2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Price</a:t>
          </a:r>
          <a:endParaRPr lang="en-US" sz="1800" b="0" dirty="0"/>
        </a:p>
      </dgm:t>
    </dgm:pt>
    <dgm:pt modelId="{4F9FDDAA-DAC4-4F63-B53D-5F491B20ADD7}" type="parTrans" cxnId="{74F28308-3B1A-47C2-AB2C-3949677268D6}">
      <dgm:prSet/>
      <dgm:spPr/>
      <dgm:t>
        <a:bodyPr/>
        <a:lstStyle/>
        <a:p>
          <a:endParaRPr lang="en-US" b="0"/>
        </a:p>
      </dgm:t>
    </dgm:pt>
    <dgm:pt modelId="{5C12013F-D432-4301-BEDD-7C1429275C6C}" type="sibTrans" cxnId="{74F28308-3B1A-47C2-AB2C-3949677268D6}">
      <dgm:prSet/>
      <dgm:spPr/>
      <dgm:t>
        <a:bodyPr/>
        <a:lstStyle/>
        <a:p>
          <a:endParaRPr lang="en-US" b="0"/>
        </a:p>
      </dgm:t>
    </dgm:pt>
    <dgm:pt modelId="{D50CACEB-C3EC-4E23-AEB2-F9824BC87A36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Place</a:t>
          </a:r>
          <a:endParaRPr lang="en-US" sz="1800" b="0" dirty="0"/>
        </a:p>
      </dgm:t>
    </dgm:pt>
    <dgm:pt modelId="{0027CB58-2C15-4333-B8F7-C50A433B558F}" type="parTrans" cxnId="{0CAC0446-7091-446B-BB10-E7E8DDFEF004}">
      <dgm:prSet/>
      <dgm:spPr/>
      <dgm:t>
        <a:bodyPr/>
        <a:lstStyle/>
        <a:p>
          <a:endParaRPr lang="en-US" b="0"/>
        </a:p>
      </dgm:t>
    </dgm:pt>
    <dgm:pt modelId="{60086DC0-8A03-44B5-AFBF-0A138F4013BC}" type="sibTrans" cxnId="{0CAC0446-7091-446B-BB10-E7E8DDFEF004}">
      <dgm:prSet/>
      <dgm:spPr/>
      <dgm:t>
        <a:bodyPr/>
        <a:lstStyle/>
        <a:p>
          <a:endParaRPr lang="en-US" b="0"/>
        </a:p>
      </dgm:t>
    </dgm:pt>
    <dgm:pt modelId="{644CEB12-9F91-48AF-82B8-94F9BF8C447F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7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Promotion</a:t>
          </a:r>
          <a:endParaRPr lang="en-US" sz="1700" b="0" dirty="0"/>
        </a:p>
      </dgm:t>
    </dgm:pt>
    <dgm:pt modelId="{B27AE6BB-D427-4407-91AD-5F48731150AC}" type="parTrans" cxnId="{E7666967-C6A7-4A69-BC24-323A5BE8EDF6}">
      <dgm:prSet/>
      <dgm:spPr/>
      <dgm:t>
        <a:bodyPr/>
        <a:lstStyle/>
        <a:p>
          <a:endParaRPr lang="en-US" b="0"/>
        </a:p>
      </dgm:t>
    </dgm:pt>
    <dgm:pt modelId="{4113063C-3403-47C8-986E-4194DE186C7A}" type="sibTrans" cxnId="{E7666967-C6A7-4A69-BC24-323A5BE8EDF6}">
      <dgm:prSet/>
      <dgm:spPr/>
      <dgm:t>
        <a:bodyPr/>
        <a:lstStyle/>
        <a:p>
          <a:endParaRPr lang="en-US" b="0"/>
        </a:p>
      </dgm:t>
    </dgm:pt>
    <dgm:pt modelId="{9147B9CB-EEB9-445D-AD87-07EE09BB491F}">
      <dgm:prSet phldrT="[Text]" custT="1"/>
      <dgm:spPr/>
      <dgm:t>
        <a:bodyPr/>
        <a:lstStyle/>
        <a:p>
          <a:r>
            <a:rPr lang="en-US" sz="1800" b="0" dirty="0" err="1" smtClean="0"/>
            <a:t>Strategi</a:t>
          </a:r>
          <a:r>
            <a:rPr lang="en-US" sz="1800" b="0" dirty="0" smtClean="0"/>
            <a:t> People</a:t>
          </a:r>
          <a:endParaRPr lang="en-US" sz="1800" b="0" dirty="0"/>
        </a:p>
      </dgm:t>
    </dgm:pt>
    <dgm:pt modelId="{7E865566-9724-4A7C-ADEC-104BEF35818B}" type="parTrans" cxnId="{140DA316-2DD8-47C1-B26D-59172AF15C07}">
      <dgm:prSet/>
      <dgm:spPr/>
      <dgm:t>
        <a:bodyPr/>
        <a:lstStyle/>
        <a:p>
          <a:endParaRPr lang="en-US" b="0"/>
        </a:p>
      </dgm:t>
    </dgm:pt>
    <dgm:pt modelId="{4E2D3844-DFD4-4B60-9F8E-CDDA295B3258}" type="sibTrans" cxnId="{140DA316-2DD8-47C1-B26D-59172AF15C07}">
      <dgm:prSet/>
      <dgm:spPr/>
      <dgm:t>
        <a:bodyPr/>
        <a:lstStyle/>
        <a:p>
          <a:endParaRPr lang="en-US" b="0"/>
        </a:p>
      </dgm:t>
    </dgm:pt>
    <dgm:pt modelId="{81FC6351-A112-495B-836A-F1EB51C5B190}">
      <dgm:prSet phldrT="[Text]" custT="1"/>
      <dgm:spPr/>
      <dgm:t>
        <a:bodyPr/>
        <a:lstStyle/>
        <a:p>
          <a:r>
            <a:rPr lang="en-US" sz="1800" b="0" dirty="0" err="1" smtClean="0"/>
            <a:t>Strategi</a:t>
          </a:r>
          <a:r>
            <a:rPr lang="en-US" sz="1800" b="0" dirty="0" smtClean="0"/>
            <a:t> Process</a:t>
          </a:r>
          <a:endParaRPr lang="en-US" sz="1800" b="0" dirty="0"/>
        </a:p>
      </dgm:t>
    </dgm:pt>
    <dgm:pt modelId="{12CBDC41-3098-4DFB-95B0-8555A79519C4}" type="parTrans" cxnId="{D6B8539C-145F-4533-B99D-6EEA99B0ACDE}">
      <dgm:prSet/>
      <dgm:spPr/>
      <dgm:t>
        <a:bodyPr/>
        <a:lstStyle/>
        <a:p>
          <a:endParaRPr lang="en-US" b="0"/>
        </a:p>
      </dgm:t>
    </dgm:pt>
    <dgm:pt modelId="{94DB393F-FC16-4300-8868-2F3E3D95B80D}" type="sibTrans" cxnId="{D6B8539C-145F-4533-B99D-6EEA99B0ACDE}">
      <dgm:prSet/>
      <dgm:spPr/>
      <dgm:t>
        <a:bodyPr/>
        <a:lstStyle/>
        <a:p>
          <a:endParaRPr lang="en-US" b="0"/>
        </a:p>
      </dgm:t>
    </dgm:pt>
    <dgm:pt modelId="{E1B5CF3C-B6EF-49D8-92AD-A6EEB5F6310B}">
      <dgm:prSet phldrT="[Text]" custT="1"/>
      <dgm:spPr/>
      <dgm:t>
        <a:bodyPr/>
        <a:lstStyle/>
        <a:p>
          <a:r>
            <a:rPr lang="en-US" sz="1800" b="0" dirty="0" err="1" smtClean="0"/>
            <a:t>Strategi</a:t>
          </a:r>
          <a:r>
            <a:rPr lang="en-US" sz="1800" b="0" dirty="0" smtClean="0"/>
            <a:t> Physical Evidence</a:t>
          </a:r>
          <a:endParaRPr lang="en-US" sz="1800" b="0" dirty="0"/>
        </a:p>
      </dgm:t>
    </dgm:pt>
    <dgm:pt modelId="{57F572C4-FAA7-4E3D-A47C-E31213403D6F}" type="parTrans" cxnId="{29B01810-95E3-4DD7-B187-675398DE75B4}">
      <dgm:prSet/>
      <dgm:spPr/>
      <dgm:t>
        <a:bodyPr/>
        <a:lstStyle/>
        <a:p>
          <a:endParaRPr lang="en-US" b="0"/>
        </a:p>
      </dgm:t>
    </dgm:pt>
    <dgm:pt modelId="{FF645716-94BD-40DF-9BE7-6A9F4E771057}" type="sibTrans" cxnId="{29B01810-95E3-4DD7-B187-675398DE75B4}">
      <dgm:prSet/>
      <dgm:spPr/>
      <dgm:t>
        <a:bodyPr/>
        <a:lstStyle/>
        <a:p>
          <a:endParaRPr lang="en-US" b="0"/>
        </a:p>
      </dgm:t>
    </dgm:pt>
    <dgm:pt modelId="{EDC2E161-4DEF-4996-A8A9-6648769299FF}" type="pres">
      <dgm:prSet presAssocID="{C7E9436C-BE11-4F50-9D90-41002A137C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B9957C-E1AA-4643-8187-715566B00ABA}" type="pres">
      <dgm:prSet presAssocID="{C7E9436C-BE11-4F50-9D90-41002A137CC4}" presName="radial" presStyleCnt="0">
        <dgm:presLayoutVars>
          <dgm:animLvl val="ctr"/>
        </dgm:presLayoutVars>
      </dgm:prSet>
      <dgm:spPr/>
    </dgm:pt>
    <dgm:pt modelId="{E6878E92-470C-4CCE-9A0E-2EFD552F84BF}" type="pres">
      <dgm:prSet presAssocID="{31A20AC6-B549-45D3-92BC-3D2CA24538C9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C501D03F-D20F-49AC-AA70-758194FDDE0A}" type="pres">
      <dgm:prSet presAssocID="{480EC211-79F0-4359-B869-BEEE4EB7FE26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810B5-608C-4687-971C-6A388C3383F7}" type="pres">
      <dgm:prSet presAssocID="{7C84126F-14A6-4A1B-A2B4-A89F91CEF9B2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B7C46-C378-4A71-8CB5-D478D607595F}" type="pres">
      <dgm:prSet presAssocID="{D50CACEB-C3EC-4E23-AEB2-F9824BC87A36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51577-9322-49BD-BA8E-625A5FE33C19}" type="pres">
      <dgm:prSet presAssocID="{644CEB12-9F91-48AF-82B8-94F9BF8C447F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145B1-9D50-4ABC-B473-114EC40E6AE9}" type="pres">
      <dgm:prSet presAssocID="{9147B9CB-EEB9-445D-AD87-07EE09BB491F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4CF8B-D0A8-4C24-BADD-C29E328BDF74}" type="pres">
      <dgm:prSet presAssocID="{81FC6351-A112-495B-836A-F1EB51C5B190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8E37F-ADCE-4C1F-936B-778B89C0DCD0}" type="pres">
      <dgm:prSet presAssocID="{E1B5CF3C-B6EF-49D8-92AD-A6EEB5F6310B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B01810-95E3-4DD7-B187-675398DE75B4}" srcId="{31A20AC6-B549-45D3-92BC-3D2CA24538C9}" destId="{E1B5CF3C-B6EF-49D8-92AD-A6EEB5F6310B}" srcOrd="6" destOrd="0" parTransId="{57F572C4-FAA7-4E3D-A47C-E31213403D6F}" sibTransId="{FF645716-94BD-40DF-9BE7-6A9F4E771057}"/>
    <dgm:cxn modelId="{74F28308-3B1A-47C2-AB2C-3949677268D6}" srcId="{31A20AC6-B549-45D3-92BC-3D2CA24538C9}" destId="{7C84126F-14A6-4A1B-A2B4-A89F91CEF9B2}" srcOrd="1" destOrd="0" parTransId="{4F9FDDAA-DAC4-4F63-B53D-5F491B20ADD7}" sibTransId="{5C12013F-D432-4301-BEDD-7C1429275C6C}"/>
    <dgm:cxn modelId="{E7666967-C6A7-4A69-BC24-323A5BE8EDF6}" srcId="{31A20AC6-B549-45D3-92BC-3D2CA24538C9}" destId="{644CEB12-9F91-48AF-82B8-94F9BF8C447F}" srcOrd="3" destOrd="0" parTransId="{B27AE6BB-D427-4407-91AD-5F48731150AC}" sibTransId="{4113063C-3403-47C8-986E-4194DE186C7A}"/>
    <dgm:cxn modelId="{5CC3CC6D-4754-4FB9-90EC-CCA014AB453E}" srcId="{31A20AC6-B549-45D3-92BC-3D2CA24538C9}" destId="{480EC211-79F0-4359-B869-BEEE4EB7FE26}" srcOrd="0" destOrd="0" parTransId="{571C8E5D-49AD-40AC-A544-2AC5586562C4}" sibTransId="{E384CEB5-961C-4E11-A6C5-9A41228888AF}"/>
    <dgm:cxn modelId="{D6B8539C-145F-4533-B99D-6EEA99B0ACDE}" srcId="{31A20AC6-B549-45D3-92BC-3D2CA24538C9}" destId="{81FC6351-A112-495B-836A-F1EB51C5B190}" srcOrd="5" destOrd="0" parTransId="{12CBDC41-3098-4DFB-95B0-8555A79519C4}" sibTransId="{94DB393F-FC16-4300-8868-2F3E3D95B80D}"/>
    <dgm:cxn modelId="{B35B3AC7-737A-45D7-AB4C-962239A7AD1E}" type="presOf" srcId="{C7E9436C-BE11-4F50-9D90-41002A137CC4}" destId="{EDC2E161-4DEF-4996-A8A9-6648769299FF}" srcOrd="0" destOrd="0" presId="urn:microsoft.com/office/officeart/2005/8/layout/radial3"/>
    <dgm:cxn modelId="{2DDDAA25-425E-4894-928D-E09BF909D97F}" type="presOf" srcId="{D50CACEB-C3EC-4E23-AEB2-F9824BC87A36}" destId="{560B7C46-C378-4A71-8CB5-D478D607595F}" srcOrd="0" destOrd="0" presId="urn:microsoft.com/office/officeart/2005/8/layout/radial3"/>
    <dgm:cxn modelId="{489AE72A-C9EE-4CDF-862E-1061CEFC7A9E}" srcId="{C7E9436C-BE11-4F50-9D90-41002A137CC4}" destId="{31A20AC6-B549-45D3-92BC-3D2CA24538C9}" srcOrd="0" destOrd="0" parTransId="{954E1878-83DA-4CE1-9F47-6E7A0A3F0454}" sibTransId="{486644DE-B5EF-470E-99FA-7BF5DE0FEABE}"/>
    <dgm:cxn modelId="{0CAC0446-7091-446B-BB10-E7E8DDFEF004}" srcId="{31A20AC6-B549-45D3-92BC-3D2CA24538C9}" destId="{D50CACEB-C3EC-4E23-AEB2-F9824BC87A36}" srcOrd="2" destOrd="0" parTransId="{0027CB58-2C15-4333-B8F7-C50A433B558F}" sibTransId="{60086DC0-8A03-44B5-AFBF-0A138F4013BC}"/>
    <dgm:cxn modelId="{91E5911F-E00E-49D5-91C4-4C457AEBF18F}" type="presOf" srcId="{81FC6351-A112-495B-836A-F1EB51C5B190}" destId="{F2B4CF8B-D0A8-4C24-BADD-C29E328BDF74}" srcOrd="0" destOrd="0" presId="urn:microsoft.com/office/officeart/2005/8/layout/radial3"/>
    <dgm:cxn modelId="{271F778B-CC90-4EA2-807D-B9FA6E955974}" type="presOf" srcId="{E1B5CF3C-B6EF-49D8-92AD-A6EEB5F6310B}" destId="{4488E37F-ADCE-4C1F-936B-778B89C0DCD0}" srcOrd="0" destOrd="0" presId="urn:microsoft.com/office/officeart/2005/8/layout/radial3"/>
    <dgm:cxn modelId="{33806BFE-67A9-4832-8F7C-88AD651B5338}" type="presOf" srcId="{644CEB12-9F91-48AF-82B8-94F9BF8C447F}" destId="{03151577-9322-49BD-BA8E-625A5FE33C19}" srcOrd="0" destOrd="0" presId="urn:microsoft.com/office/officeart/2005/8/layout/radial3"/>
    <dgm:cxn modelId="{140DA316-2DD8-47C1-B26D-59172AF15C07}" srcId="{31A20AC6-B549-45D3-92BC-3D2CA24538C9}" destId="{9147B9CB-EEB9-445D-AD87-07EE09BB491F}" srcOrd="4" destOrd="0" parTransId="{7E865566-9724-4A7C-ADEC-104BEF35818B}" sibTransId="{4E2D3844-DFD4-4B60-9F8E-CDDA295B3258}"/>
    <dgm:cxn modelId="{AA12E259-9F4A-4050-9D00-1A12CEACC6ED}" type="presOf" srcId="{480EC211-79F0-4359-B869-BEEE4EB7FE26}" destId="{C501D03F-D20F-49AC-AA70-758194FDDE0A}" srcOrd="0" destOrd="0" presId="urn:microsoft.com/office/officeart/2005/8/layout/radial3"/>
    <dgm:cxn modelId="{9FB04C67-0CD6-46C8-9757-EF97F23B6AB7}" type="presOf" srcId="{31A20AC6-B549-45D3-92BC-3D2CA24538C9}" destId="{E6878E92-470C-4CCE-9A0E-2EFD552F84BF}" srcOrd="0" destOrd="0" presId="urn:microsoft.com/office/officeart/2005/8/layout/radial3"/>
    <dgm:cxn modelId="{194B1714-1098-4B71-8656-EF14261797F5}" type="presOf" srcId="{9147B9CB-EEB9-445D-AD87-07EE09BB491F}" destId="{3F5145B1-9D50-4ABC-B473-114EC40E6AE9}" srcOrd="0" destOrd="0" presId="urn:microsoft.com/office/officeart/2005/8/layout/radial3"/>
    <dgm:cxn modelId="{15D8D9A3-035C-4046-BC85-C0DFD30021F9}" type="presOf" srcId="{7C84126F-14A6-4A1B-A2B4-A89F91CEF9B2}" destId="{4BC810B5-608C-4687-971C-6A388C3383F7}" srcOrd="0" destOrd="0" presId="urn:microsoft.com/office/officeart/2005/8/layout/radial3"/>
    <dgm:cxn modelId="{12C435D7-BF36-4952-ABD4-B4EA5FE3A705}" type="presParOf" srcId="{EDC2E161-4DEF-4996-A8A9-6648769299FF}" destId="{B5B9957C-E1AA-4643-8187-715566B00ABA}" srcOrd="0" destOrd="0" presId="urn:microsoft.com/office/officeart/2005/8/layout/radial3"/>
    <dgm:cxn modelId="{5BC2387A-6C1E-49B7-B76A-102BCC195099}" type="presParOf" srcId="{B5B9957C-E1AA-4643-8187-715566B00ABA}" destId="{E6878E92-470C-4CCE-9A0E-2EFD552F84BF}" srcOrd="0" destOrd="0" presId="urn:microsoft.com/office/officeart/2005/8/layout/radial3"/>
    <dgm:cxn modelId="{89F151E3-BBED-49D5-A2F2-F4972FB13D8B}" type="presParOf" srcId="{B5B9957C-E1AA-4643-8187-715566B00ABA}" destId="{C501D03F-D20F-49AC-AA70-758194FDDE0A}" srcOrd="1" destOrd="0" presId="urn:microsoft.com/office/officeart/2005/8/layout/radial3"/>
    <dgm:cxn modelId="{216EFBDF-08DA-469C-ADAA-44B820222740}" type="presParOf" srcId="{B5B9957C-E1AA-4643-8187-715566B00ABA}" destId="{4BC810B5-608C-4687-971C-6A388C3383F7}" srcOrd="2" destOrd="0" presId="urn:microsoft.com/office/officeart/2005/8/layout/radial3"/>
    <dgm:cxn modelId="{A5C1D8CD-75AD-4104-A321-C62E72321414}" type="presParOf" srcId="{B5B9957C-E1AA-4643-8187-715566B00ABA}" destId="{560B7C46-C378-4A71-8CB5-D478D607595F}" srcOrd="3" destOrd="0" presId="urn:microsoft.com/office/officeart/2005/8/layout/radial3"/>
    <dgm:cxn modelId="{4E421C57-6C11-4FD5-A9FB-1409D6D35F86}" type="presParOf" srcId="{B5B9957C-E1AA-4643-8187-715566B00ABA}" destId="{03151577-9322-49BD-BA8E-625A5FE33C19}" srcOrd="4" destOrd="0" presId="urn:microsoft.com/office/officeart/2005/8/layout/radial3"/>
    <dgm:cxn modelId="{83578D87-D851-4653-BE87-AC4F07AC20D3}" type="presParOf" srcId="{B5B9957C-E1AA-4643-8187-715566B00ABA}" destId="{3F5145B1-9D50-4ABC-B473-114EC40E6AE9}" srcOrd="5" destOrd="0" presId="urn:microsoft.com/office/officeart/2005/8/layout/radial3"/>
    <dgm:cxn modelId="{BFB84AE2-A389-4447-AE8C-3BD180347B38}" type="presParOf" srcId="{B5B9957C-E1AA-4643-8187-715566B00ABA}" destId="{F2B4CF8B-D0A8-4C24-BADD-C29E328BDF74}" srcOrd="6" destOrd="0" presId="urn:microsoft.com/office/officeart/2005/8/layout/radial3"/>
    <dgm:cxn modelId="{63C64E7B-26FA-4CE7-B589-86D93C7357A1}" type="presParOf" srcId="{B5B9957C-E1AA-4643-8187-715566B00ABA}" destId="{4488E37F-ADCE-4C1F-936B-778B89C0DCD0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78E92-470C-4CCE-9A0E-2EFD552F84BF}">
      <dsp:nvSpPr>
        <dsp:cNvPr id="0" name=""/>
        <dsp:cNvSpPr/>
      </dsp:nvSpPr>
      <dsp:spPr>
        <a:xfrm>
          <a:off x="2534708" y="1278724"/>
          <a:ext cx="3058583" cy="30585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</a:t>
          </a:r>
          <a:r>
            <a:rPr lang="en-US" sz="3500" b="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Marketing Mix </a:t>
          </a:r>
          <a:endParaRPr lang="en-US" sz="3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82627" y="1726643"/>
        <a:ext cx="2162745" cy="2162745"/>
      </dsp:txXfrm>
    </dsp:sp>
    <dsp:sp modelId="{C501D03F-D20F-49AC-AA70-758194FDDE0A}">
      <dsp:nvSpPr>
        <dsp:cNvPr id="0" name=""/>
        <dsp:cNvSpPr/>
      </dsp:nvSpPr>
      <dsp:spPr>
        <a:xfrm>
          <a:off x="3299354" y="50405"/>
          <a:ext cx="1529291" cy="1529291"/>
        </a:xfrm>
        <a:prstGeom prst="ellipse">
          <a:avLst/>
        </a:prstGeom>
        <a:solidFill>
          <a:schemeClr val="accent5">
            <a:alpha val="50000"/>
            <a:hueOff val="-717224"/>
            <a:satOff val="5870"/>
            <a:lumOff val="-95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Product</a:t>
          </a:r>
          <a:endParaRPr lang="en-US" sz="1800" b="0" kern="1200" dirty="0"/>
        </a:p>
      </dsp:txBody>
      <dsp:txXfrm>
        <a:off x="3523313" y="274364"/>
        <a:ext cx="1081373" cy="1081373"/>
      </dsp:txXfrm>
    </dsp:sp>
    <dsp:sp modelId="{4BC810B5-608C-4687-971C-6A388C3383F7}">
      <dsp:nvSpPr>
        <dsp:cNvPr id="0" name=""/>
        <dsp:cNvSpPr/>
      </dsp:nvSpPr>
      <dsp:spPr>
        <a:xfrm>
          <a:off x="4857517" y="800776"/>
          <a:ext cx="1529291" cy="1529291"/>
        </a:xfrm>
        <a:prstGeom prst="ellipse">
          <a:avLst/>
        </a:prstGeom>
        <a:solidFill>
          <a:schemeClr val="accent5">
            <a:alpha val="50000"/>
            <a:hueOff val="-1434448"/>
            <a:satOff val="11741"/>
            <a:lumOff val="-190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Price</a:t>
          </a:r>
          <a:endParaRPr lang="en-US" sz="1800" b="0" kern="1200" dirty="0"/>
        </a:p>
      </dsp:txBody>
      <dsp:txXfrm>
        <a:off x="5081476" y="1024735"/>
        <a:ext cx="1081373" cy="1081373"/>
      </dsp:txXfrm>
    </dsp:sp>
    <dsp:sp modelId="{560B7C46-C378-4A71-8CB5-D478D607595F}">
      <dsp:nvSpPr>
        <dsp:cNvPr id="0" name=""/>
        <dsp:cNvSpPr/>
      </dsp:nvSpPr>
      <dsp:spPr>
        <a:xfrm>
          <a:off x="5242351" y="2486846"/>
          <a:ext cx="1529291" cy="1529291"/>
        </a:xfrm>
        <a:prstGeom prst="ellipse">
          <a:avLst/>
        </a:prstGeom>
        <a:solidFill>
          <a:schemeClr val="accent5">
            <a:alpha val="50000"/>
            <a:hueOff val="-2151671"/>
            <a:satOff val="17611"/>
            <a:lumOff val="-28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Place</a:t>
          </a:r>
          <a:endParaRPr lang="en-US" sz="1800" b="0" kern="1200" dirty="0"/>
        </a:p>
      </dsp:txBody>
      <dsp:txXfrm>
        <a:off x="5466310" y="2710805"/>
        <a:ext cx="1081373" cy="1081373"/>
      </dsp:txXfrm>
    </dsp:sp>
    <dsp:sp modelId="{03151577-9322-49BD-BA8E-625A5FE33C19}">
      <dsp:nvSpPr>
        <dsp:cNvPr id="0" name=""/>
        <dsp:cNvSpPr/>
      </dsp:nvSpPr>
      <dsp:spPr>
        <a:xfrm>
          <a:off x="4164069" y="3838970"/>
          <a:ext cx="1529291" cy="1529291"/>
        </a:xfrm>
        <a:prstGeom prst="ellipse">
          <a:avLst/>
        </a:prstGeom>
        <a:solidFill>
          <a:schemeClr val="accent5">
            <a:alpha val="50000"/>
            <a:hueOff val="-2868895"/>
            <a:satOff val="23482"/>
            <a:lumOff val="-380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Strategi</a:t>
          </a:r>
          <a:r>
            <a:rPr lang="en-US" sz="18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7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Promotion</a:t>
          </a:r>
          <a:endParaRPr lang="en-US" sz="1700" b="0" kern="1200" dirty="0"/>
        </a:p>
      </dsp:txBody>
      <dsp:txXfrm>
        <a:off x="4388028" y="4062929"/>
        <a:ext cx="1081373" cy="1081373"/>
      </dsp:txXfrm>
    </dsp:sp>
    <dsp:sp modelId="{3F5145B1-9D50-4ABC-B473-114EC40E6AE9}">
      <dsp:nvSpPr>
        <dsp:cNvPr id="0" name=""/>
        <dsp:cNvSpPr/>
      </dsp:nvSpPr>
      <dsp:spPr>
        <a:xfrm>
          <a:off x="2434638" y="3838970"/>
          <a:ext cx="1529291" cy="1529291"/>
        </a:xfrm>
        <a:prstGeom prst="ellipse">
          <a:avLst/>
        </a:prstGeom>
        <a:solidFill>
          <a:schemeClr val="accent5">
            <a:alpha val="50000"/>
            <a:hueOff val="-3586119"/>
            <a:satOff val="29352"/>
            <a:lumOff val="-476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Strategi</a:t>
          </a:r>
          <a:r>
            <a:rPr lang="en-US" sz="1800" b="0" kern="1200" dirty="0" smtClean="0"/>
            <a:t> People</a:t>
          </a:r>
          <a:endParaRPr lang="en-US" sz="1800" b="0" kern="1200" dirty="0"/>
        </a:p>
      </dsp:txBody>
      <dsp:txXfrm>
        <a:off x="2658597" y="4062929"/>
        <a:ext cx="1081373" cy="1081373"/>
      </dsp:txXfrm>
    </dsp:sp>
    <dsp:sp modelId="{F2B4CF8B-D0A8-4C24-BADD-C29E328BDF74}">
      <dsp:nvSpPr>
        <dsp:cNvPr id="0" name=""/>
        <dsp:cNvSpPr/>
      </dsp:nvSpPr>
      <dsp:spPr>
        <a:xfrm>
          <a:off x="1356356" y="2486846"/>
          <a:ext cx="1529291" cy="1529291"/>
        </a:xfrm>
        <a:prstGeom prst="ellipse">
          <a:avLst/>
        </a:prstGeom>
        <a:solidFill>
          <a:schemeClr val="accent5">
            <a:alpha val="50000"/>
            <a:hueOff val="-4303342"/>
            <a:satOff val="35223"/>
            <a:lumOff val="-571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Strategi</a:t>
          </a:r>
          <a:r>
            <a:rPr lang="en-US" sz="1800" b="0" kern="1200" dirty="0" smtClean="0"/>
            <a:t> Process</a:t>
          </a:r>
          <a:endParaRPr lang="en-US" sz="1800" b="0" kern="1200" dirty="0"/>
        </a:p>
      </dsp:txBody>
      <dsp:txXfrm>
        <a:off x="1580315" y="2710805"/>
        <a:ext cx="1081373" cy="1081373"/>
      </dsp:txXfrm>
    </dsp:sp>
    <dsp:sp modelId="{4488E37F-ADCE-4C1F-936B-778B89C0DCD0}">
      <dsp:nvSpPr>
        <dsp:cNvPr id="0" name=""/>
        <dsp:cNvSpPr/>
      </dsp:nvSpPr>
      <dsp:spPr>
        <a:xfrm>
          <a:off x="1741191" y="800776"/>
          <a:ext cx="1529291" cy="1529291"/>
        </a:xfrm>
        <a:prstGeom prst="ellipse">
          <a:avLst/>
        </a:prstGeom>
        <a:solidFill>
          <a:schemeClr val="accent5">
            <a:alpha val="50000"/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Strategi</a:t>
          </a:r>
          <a:r>
            <a:rPr lang="en-US" sz="1800" b="0" kern="1200" dirty="0" smtClean="0"/>
            <a:t> Physical Evidence</a:t>
          </a:r>
          <a:endParaRPr lang="en-US" sz="1800" b="0" kern="1200" dirty="0"/>
        </a:p>
      </dsp:txBody>
      <dsp:txXfrm>
        <a:off x="1965150" y="1024735"/>
        <a:ext cx="1081373" cy="1081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F483A-C572-4178-8A68-28D45CA53C1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6188E-A0CE-4531-96B6-5967CE3B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9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00940E-C12A-4557-B56F-417D188F905E}" type="slidenum">
              <a:rPr lang="en-US"/>
              <a:pPr/>
              <a:t>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873475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1824617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3481347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2652237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592208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3069373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2895455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4253931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1733275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2002592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335987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3170489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3450707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0013DA-8F89-4343-812D-AB7D27431F31}" type="slidenum">
              <a:rPr lang="en-US"/>
              <a:pPr/>
              <a:t>38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119733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BA6134-CB17-4E92-8424-E4F7DC21C1F8}" type="slidenum">
              <a:rPr lang="en-US"/>
              <a:pPr/>
              <a:t>39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091081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29AB9-7545-4142-9718-3A4B7A985B31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782440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2DA46E-EB35-4616-9384-EFADBCE84FD0}" type="slidenum">
              <a:rPr lang="en-US"/>
              <a:pPr/>
              <a:t>42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772273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286DCD-19DD-48DA-93A1-8731FC22B3F3}" type="slidenum">
              <a:rPr lang="en-US"/>
              <a:pPr/>
              <a:t>43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165805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39F8AE-8AC8-4482-BE29-A2BF421F5B88}" type="slidenum">
              <a:rPr lang="en-US"/>
              <a:pPr/>
              <a:t>44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148959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66FFB0-C6F1-44A4-B636-56BF93CC2361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92788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188816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161361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275605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139693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130933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297543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1250" cy="3482975"/>
          </a:xfrm>
          <a:ln cap="flat"/>
        </p:spPr>
      </p:sp>
    </p:spTree>
    <p:extLst>
      <p:ext uri="{BB962C8B-B14F-4D97-AF65-F5344CB8AC3E}">
        <p14:creationId xmlns:p14="http://schemas.microsoft.com/office/powerpoint/2010/main" val="267309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D588-234D-42B0-942D-E8CEDE882FED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070180-0CE4-474C-8C34-79929B529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95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1E21-DFB8-487A-818C-2DDA250E8D02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81BE2-6CFD-49B1-B592-66CC63321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7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5D1EF3-9B53-4581-881E-17CFE4B50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1032-673F-4F11-BA5B-70B1DAC27C8D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</p:spTree>
    <p:extLst>
      <p:ext uri="{BB962C8B-B14F-4D97-AF65-F5344CB8AC3E}">
        <p14:creationId xmlns:p14="http://schemas.microsoft.com/office/powerpoint/2010/main" val="3651118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2F51FB-AA89-40A9-BA34-E3DDA7AB1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79328"/>
      </p:ext>
    </p:extLst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3465-5FD1-49F5-BF38-9B95DBE5F0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6"/>
          <p:cNvSpPr txBox="1">
            <a:spLocks noChangeArrowheads="1"/>
          </p:cNvSpPr>
          <p:nvPr userDrawn="1"/>
        </p:nvSpPr>
        <p:spPr bwMode="auto">
          <a:xfrm>
            <a:off x="4016582" y="6583364"/>
            <a:ext cx="413767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</a:rPr>
              <a:t>Copyright </a:t>
            </a:r>
            <a:r>
              <a:rPr lang="en-US" sz="1200">
                <a:solidFill>
                  <a:srgbClr val="FFFFFF"/>
                </a:solidFill>
                <a:latin typeface="Arial" panose="020B0604020202020204" pitchFamily="34" charset="0"/>
              </a:rPr>
              <a:t>©</a:t>
            </a: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</a:rPr>
              <a:t> 2014 Pearson Education, Inc. Publishing as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400041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37506D1D-7048-486F-AB56-6FE82857D8B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02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40DBB1C2-4642-468E-BD04-E1181F8FC33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87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52C5DE1C-C277-473D-AA31-651747C8F2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46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B5215BBA-121C-4B9C-B88A-3BB7FF3C8ED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405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2FCFAC09-CD71-40F4-8B72-37C4F4D5F2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72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6FA9A184-C5DF-47B3-B712-E37DFC94FF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60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8D37-2F43-429F-9840-06E861E808D8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60A6-D930-46FE-8480-8AFF64974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7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11D2D0-A11E-487C-9E0D-C3E1F9F25CA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63FC8028-6416-4384-ADD3-79100FBE5F1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92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11648A91-BC42-46DD-B920-A3ED7448293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39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2451376D-2DF5-4BF0-9968-89160E6C51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D2D0-A11E-487C-9E0D-C3E1F9F25CA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28CDB9CE-7012-4E66-A59E-6DD72E6159D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81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930E-03AA-416D-9E2B-0542F8C13832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30C438-8DCE-4AA3-A3AC-E14D6EF90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7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2298-C9E5-454C-BEA7-BBF498795276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DDBEE7-07A4-4DAA-AA54-10E3503FB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3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AE41-4A30-447A-8736-CFE8D3DA774C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CFE40D-5D57-4479-91FB-D78ED985B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5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61CC3-7E65-4117-81E3-7726DC63B58F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9BF953-307F-4AF8-A2F2-053B4ACE6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5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D716-B5F4-45B0-BF74-19AC09010BCE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510A74-1C4C-4615-AFBD-E3F520363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4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F391B1-F85C-44E3-94E4-704C8F182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3F54-FAF7-4C3D-9BBF-B716FD6A0BF7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</p:spTree>
    <p:extLst>
      <p:ext uri="{BB962C8B-B14F-4D97-AF65-F5344CB8AC3E}">
        <p14:creationId xmlns:p14="http://schemas.microsoft.com/office/powerpoint/2010/main" val="1159150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481124-97E9-43B4-89F0-44636D1B5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5E4B-4C0F-4949-894E-B71F3686C8EB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</p:spTree>
    <p:extLst>
      <p:ext uri="{BB962C8B-B14F-4D97-AF65-F5344CB8AC3E}">
        <p14:creationId xmlns:p14="http://schemas.microsoft.com/office/powerpoint/2010/main" val="342316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72C865-B05A-4AA6-834F-358052423771}" type="datetime1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4C7C5-5E17-460E-9297-9FD98E91E09E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22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1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72C865-B05A-4AA6-834F-358052423771}" type="datetime1">
              <a:rPr lang="en-US" smtClean="0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Lecturer.Ahmed El Rawas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4C7C5-5E17-460E-9297-9FD98E91E09E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6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FEASIBILITY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77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90065" y="409108"/>
            <a:ext cx="10058400" cy="1071562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and Market Feasibility Analysis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05000"/>
            <a:ext cx="7696200" cy="3810000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None/>
            </a:pPr>
            <a:r>
              <a:rPr lang="en-US" sz="3200" dirty="0" smtClean="0">
                <a:latin typeface="Brush Script MT" panose="03060802040406070304" pitchFamily="66" charset="0"/>
              </a:rPr>
              <a:t>Two areas of focus</a:t>
            </a:r>
            <a:r>
              <a:rPr lang="en-US" dirty="0" smtClean="0"/>
              <a:t>: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sz="3000" dirty="0"/>
              <a:t>Determining how attractive an industry is overall as a “home” for a new business.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sz="3000" dirty="0"/>
              <a:t>Identifying possible niches a small business can occupy profitably.  </a:t>
            </a:r>
          </a:p>
        </p:txBody>
      </p:sp>
    </p:spTree>
    <p:extLst>
      <p:ext uri="{BB962C8B-B14F-4D97-AF65-F5344CB8AC3E}">
        <p14:creationId xmlns:p14="http://schemas.microsoft.com/office/powerpoint/2010/main" val="2693714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9"/>
          <p:cNvSpPr txBox="1">
            <a:spLocks noChangeArrowheads="1"/>
          </p:cNvSpPr>
          <p:nvPr/>
        </p:nvSpPr>
        <p:spPr bwMode="auto">
          <a:xfrm>
            <a:off x="2624138" y="1066800"/>
            <a:ext cx="6564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8F4C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Testing the Industry</a:t>
            </a:r>
          </a:p>
        </p:txBody>
      </p:sp>
      <p:sp>
        <p:nvSpPr>
          <p:cNvPr id="14340" name="Rectangle 1033"/>
          <p:cNvSpPr>
            <a:spLocks noChangeArrowheads="1"/>
          </p:cNvSpPr>
          <p:nvPr/>
        </p:nvSpPr>
        <p:spPr bwMode="auto">
          <a:xfrm>
            <a:off x="1944688" y="2227728"/>
            <a:ext cx="3352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broadest level of feasibility analysis looks at the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industry</a:t>
            </a:r>
            <a:r>
              <a:rPr lang="en-US" sz="2000" b="0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 which the business will operate. </a:t>
            </a:r>
          </a:p>
        </p:txBody>
      </p:sp>
      <p:sp>
        <p:nvSpPr>
          <p:cNvPr id="20" name="AutoShape 1034"/>
          <p:cNvSpPr>
            <a:spLocks noChangeArrowheads="1"/>
          </p:cNvSpPr>
          <p:nvPr/>
        </p:nvSpPr>
        <p:spPr bwMode="auto">
          <a:xfrm>
            <a:off x="6216650" y="3396036"/>
            <a:ext cx="3765550" cy="1449387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INDUSTRY</a:t>
            </a:r>
          </a:p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 dirty="0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 group of businesses with a common interest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23682" y="361951"/>
            <a:ext cx="9722224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Feasibility Analysis: testing AN OPPORTUNITY</a:t>
            </a:r>
          </a:p>
        </p:txBody>
      </p:sp>
    </p:spTree>
    <p:extLst>
      <p:ext uri="{BB962C8B-B14F-4D97-AF65-F5344CB8AC3E}">
        <p14:creationId xmlns:p14="http://schemas.microsoft.com/office/powerpoint/2010/main" val="7764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97315" y="237566"/>
            <a:ext cx="6211887" cy="1071563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Forces Model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748118"/>
            <a:ext cx="9063318" cy="4419600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Five forces interact with one another to determine the setting in which companies compete and, hence, the attractiveness of the industry</a:t>
            </a:r>
            <a:r>
              <a:rPr lang="en-US" sz="2800" dirty="0" smtClean="0"/>
              <a:t>: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795338" lvl="1" indent="-450850" eaLnBrk="1" hangingPunct="1">
              <a:buClr>
                <a:srgbClr val="C00000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sz="2700" dirty="0">
                <a:ea typeface="ＭＳ Ｐゴシック" panose="020B0600070205080204" pitchFamily="34" charset="-128"/>
              </a:rPr>
              <a:t>Rivalry among companies in the industry</a:t>
            </a:r>
          </a:p>
          <a:p>
            <a:pPr marL="795338" lvl="1" indent="-450850" eaLnBrk="1" hangingPunct="1">
              <a:buClr>
                <a:srgbClr val="C00000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sz="2700" dirty="0">
                <a:ea typeface="ＭＳ Ｐゴシック" panose="020B0600070205080204" pitchFamily="34" charset="-128"/>
              </a:rPr>
              <a:t>Bargaining power of suppliers</a:t>
            </a:r>
          </a:p>
          <a:p>
            <a:pPr marL="795338" lvl="1" indent="-450850" eaLnBrk="1" hangingPunct="1">
              <a:buClr>
                <a:srgbClr val="C00000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sz="2700" dirty="0">
                <a:ea typeface="ＭＳ Ｐゴシック" panose="020B0600070205080204" pitchFamily="34" charset="-128"/>
              </a:rPr>
              <a:t>Bargaining power of buyers</a:t>
            </a:r>
          </a:p>
          <a:p>
            <a:pPr marL="795338" lvl="1" indent="-450850" eaLnBrk="1" hangingPunct="1">
              <a:buClr>
                <a:srgbClr val="C00000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sz="2700" dirty="0">
                <a:ea typeface="ＭＳ Ｐゴシック" panose="020B0600070205080204" pitchFamily="34" charset="-128"/>
              </a:rPr>
              <a:t>Threat of new entrants</a:t>
            </a:r>
          </a:p>
          <a:p>
            <a:pPr marL="795338" lvl="1" indent="-450850" eaLnBrk="1" hangingPunct="1">
              <a:buClr>
                <a:srgbClr val="C00000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sz="2700" dirty="0">
                <a:ea typeface="ＭＳ Ｐゴシック" panose="020B0600070205080204" pitchFamily="34" charset="-128"/>
              </a:rPr>
              <a:t>Threat of substitute products or services</a:t>
            </a:r>
          </a:p>
        </p:txBody>
      </p:sp>
    </p:spTree>
    <p:extLst>
      <p:ext uri="{BB962C8B-B14F-4D97-AF65-F5344CB8AC3E}">
        <p14:creationId xmlns:p14="http://schemas.microsoft.com/office/powerpoint/2010/main" val="168966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13856" y="175420"/>
            <a:ext cx="6211888" cy="563562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Forces Model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5029200" y="2557184"/>
            <a:ext cx="1981200" cy="1939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latin typeface="Arial" panose="020B0604020202020204" pitchFamily="34" charset="0"/>
              </a:rPr>
              <a:t>Industry Competitors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latin typeface="Arial" panose="020B0604020202020204" pitchFamily="34" charset="0"/>
              </a:rPr>
              <a:t>Rivalry among existing firms</a:t>
            </a:r>
          </a:p>
        </p:txBody>
      </p:sp>
      <p:sp>
        <p:nvSpPr>
          <p:cNvPr id="28678" name="AutoShape 4"/>
          <p:cNvSpPr>
            <a:spLocks noChangeArrowheads="1"/>
          </p:cNvSpPr>
          <p:nvPr/>
        </p:nvSpPr>
        <p:spPr bwMode="auto">
          <a:xfrm>
            <a:off x="5638800" y="3438247"/>
            <a:ext cx="990600" cy="223837"/>
          </a:xfrm>
          <a:prstGeom prst="curvedUpArrow">
            <a:avLst>
              <a:gd name="adj1" fmla="val 88511"/>
              <a:gd name="adj2" fmla="val 177022"/>
              <a:gd name="adj3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8839200" y="3365222"/>
            <a:ext cx="12954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latin typeface="Arial" panose="020B0604020202020204" pitchFamily="34" charset="0"/>
              </a:rPr>
              <a:t>Buyers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162800" y="2823883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Buyers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2057400" y="3357284"/>
            <a:ext cx="14478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latin typeface="Tahoma" panose="020B0604030504040204" pitchFamily="34" charset="0"/>
              </a:rPr>
              <a:t>Suppliers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819400" y="2442883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Suppliers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105400" y="5760759"/>
            <a:ext cx="19050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latin typeface="Arial" panose="020B0604020202020204" pitchFamily="34" charset="0"/>
              </a:rPr>
              <a:t>Substitutes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105400" y="1009372"/>
            <a:ext cx="1905000" cy="720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latin typeface="Arial" panose="020B0604020202020204" pitchFamily="34" charset="0"/>
              </a:rPr>
              <a:t>Potential</a:t>
            </a:r>
            <a:br>
              <a:rPr lang="en-US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Entrants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6224588" y="1757083"/>
            <a:ext cx="147264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New Entrants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276600" y="5033683"/>
            <a:ext cx="2667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 Substitute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Products or Services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6096000" y="1696759"/>
            <a:ext cx="1588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88" name="Line 6"/>
          <p:cNvSpPr>
            <a:spLocks noChangeShapeType="1"/>
          </p:cNvSpPr>
          <p:nvPr/>
        </p:nvSpPr>
        <p:spPr bwMode="auto">
          <a:xfrm flipH="1" flipV="1">
            <a:off x="7070726" y="3585884"/>
            <a:ext cx="17684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3505200" y="3585883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90" name="Line 16"/>
          <p:cNvSpPr>
            <a:spLocks noChangeShapeType="1"/>
          </p:cNvSpPr>
          <p:nvPr/>
        </p:nvSpPr>
        <p:spPr bwMode="auto">
          <a:xfrm flipV="1">
            <a:off x="6096000" y="4576483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9689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5029200" y="2516419"/>
            <a:ext cx="1981200" cy="19399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latin typeface="Arial" panose="020B0604020202020204" pitchFamily="34" charset="0"/>
              </a:rPr>
              <a:t>Industry Competitors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latin typeface="Arial" panose="020B0604020202020204" pitchFamily="34" charset="0"/>
              </a:rPr>
              <a:t>Rivalry among existing firms</a:t>
            </a:r>
          </a:p>
        </p:txBody>
      </p:sp>
      <p:sp>
        <p:nvSpPr>
          <p:cNvPr id="30726" name="AutoShape 4"/>
          <p:cNvSpPr>
            <a:spLocks noChangeArrowheads="1"/>
          </p:cNvSpPr>
          <p:nvPr/>
        </p:nvSpPr>
        <p:spPr bwMode="auto">
          <a:xfrm>
            <a:off x="5638800" y="3397482"/>
            <a:ext cx="990600" cy="223837"/>
          </a:xfrm>
          <a:prstGeom prst="curvedUpArrow">
            <a:avLst>
              <a:gd name="adj1" fmla="val 88511"/>
              <a:gd name="adj2" fmla="val 177022"/>
              <a:gd name="adj3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8839200" y="3324457"/>
            <a:ext cx="12954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Buyers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162800" y="2783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Buyers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2057400" y="3316519"/>
            <a:ext cx="1447800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</a:rPr>
              <a:t>Suppliers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819400" y="2402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Suppliers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105400" y="5719994"/>
            <a:ext cx="19050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Substitutes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105400" y="968607"/>
            <a:ext cx="1905000" cy="720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Potential</a:t>
            </a:r>
            <a:b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Entrants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6224588" y="1716318"/>
            <a:ext cx="147264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New Entrants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276600" y="4992918"/>
            <a:ext cx="2667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 Substitute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Products or Services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096000" y="1655994"/>
            <a:ext cx="1588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6" name="Line 6"/>
          <p:cNvSpPr>
            <a:spLocks noChangeShapeType="1"/>
          </p:cNvSpPr>
          <p:nvPr/>
        </p:nvSpPr>
        <p:spPr bwMode="auto">
          <a:xfrm flipH="1" flipV="1">
            <a:off x="7070726" y="3545119"/>
            <a:ext cx="17684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505200" y="3545118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8" name="Line 16"/>
          <p:cNvSpPr>
            <a:spLocks noChangeShapeType="1"/>
          </p:cNvSpPr>
          <p:nvPr/>
        </p:nvSpPr>
        <p:spPr bwMode="auto">
          <a:xfrm flipV="1">
            <a:off x="6096000" y="453571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>
          <a:xfrm>
            <a:off x="2913856" y="175420"/>
            <a:ext cx="6211888" cy="563562"/>
          </a:xfrm>
          <a:prstGeom prst="rect">
            <a:avLst/>
          </a:prstGeom>
        </p:spPr>
        <p:txBody>
          <a:bodyPr vert="horz" wrap="square" lIns="88900" tIns="46038" rIns="88900" bIns="46038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Forces Model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047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7400" y="295729"/>
            <a:ext cx="8077200" cy="1071563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Rivalry Among Companies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863445"/>
            <a:ext cx="7924800" cy="4419600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</a:bodyPr>
          <a:lstStyle/>
          <a:p>
            <a:pPr marL="350838" indent="-350838" eaLnBrk="1" hangingPunct="1">
              <a:spcBef>
                <a:spcPts val="600"/>
              </a:spcBef>
            </a:pPr>
            <a:r>
              <a:rPr lang="en-US" sz="3000" dirty="0"/>
              <a:t>Strongest of the five </a:t>
            </a:r>
            <a:r>
              <a:rPr lang="en-US" sz="3000" dirty="0" smtClean="0"/>
              <a:t>forces</a:t>
            </a:r>
          </a:p>
          <a:p>
            <a:pPr marL="350838" indent="-350838" eaLnBrk="1" hangingPunct="1">
              <a:spcBef>
                <a:spcPts val="600"/>
              </a:spcBef>
            </a:pPr>
            <a:endParaRPr lang="en-US" sz="3000" dirty="0"/>
          </a:p>
          <a:p>
            <a:pPr marL="350838" indent="-350838" eaLnBrk="1" hangingPunct="1">
              <a:spcBef>
                <a:spcPts val="600"/>
              </a:spcBef>
            </a:pPr>
            <a:r>
              <a:rPr lang="en-US" sz="3200" dirty="0">
                <a:latin typeface="Brush Script MT" panose="03060802040406070304" pitchFamily="66" charset="0"/>
              </a:rPr>
              <a:t>Industry is more attractive when</a:t>
            </a:r>
            <a:r>
              <a:rPr lang="en-US" sz="3000" dirty="0"/>
              <a:t>:</a:t>
            </a:r>
          </a:p>
          <a:p>
            <a:pPr marL="1031875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Number of competitors is large, or, at the other extreme, quite small</a:t>
            </a:r>
          </a:p>
          <a:p>
            <a:pPr marL="1031875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Competitors are not similar in size or capacity</a:t>
            </a:r>
          </a:p>
          <a:p>
            <a:pPr marL="1031875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Industry is growing fast</a:t>
            </a:r>
          </a:p>
          <a:p>
            <a:pPr marL="1031875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Opportunity to sell a differentiated product or service exists</a:t>
            </a:r>
          </a:p>
        </p:txBody>
      </p:sp>
    </p:spTree>
    <p:extLst>
      <p:ext uri="{BB962C8B-B14F-4D97-AF65-F5344CB8AC3E}">
        <p14:creationId xmlns:p14="http://schemas.microsoft.com/office/powerpoint/2010/main" val="2419942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031"/>
          <p:cNvSpPr txBox="1">
            <a:spLocks noChangeArrowheads="1"/>
          </p:cNvSpPr>
          <p:nvPr/>
        </p:nvSpPr>
        <p:spPr bwMode="auto">
          <a:xfrm>
            <a:off x="2492189" y="1111624"/>
            <a:ext cx="6564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800" b="0" dirty="0">
                <a:solidFill>
                  <a:srgbClr val="008F4C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STUDYING THE COMPETITION</a:t>
            </a:r>
          </a:p>
        </p:txBody>
      </p:sp>
      <p:sp>
        <p:nvSpPr>
          <p:cNvPr id="18436" name="Rectangle 1032"/>
          <p:cNvSpPr>
            <a:spLocks noChangeArrowheads="1"/>
          </p:cNvSpPr>
          <p:nvPr/>
        </p:nvSpPr>
        <p:spPr bwMode="auto">
          <a:xfrm>
            <a:off x="1981200" y="2039938"/>
            <a:ext cx="3352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easy way to evaluate the competition is to create a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grid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AutoShape 1033"/>
          <p:cNvSpPr>
            <a:spLocks noChangeArrowheads="1"/>
          </p:cNvSpPr>
          <p:nvPr/>
        </p:nvSpPr>
        <p:spPr bwMode="auto">
          <a:xfrm>
            <a:off x="6216650" y="3046414"/>
            <a:ext cx="3765550" cy="1449387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GRID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tool for organizing important information about a business venture’s competition</a:t>
            </a:r>
          </a:p>
        </p:txBody>
      </p:sp>
    </p:spTree>
    <p:extLst>
      <p:ext uri="{BB962C8B-B14F-4D97-AF65-F5344CB8AC3E}">
        <p14:creationId xmlns:p14="http://schemas.microsoft.com/office/powerpoint/2010/main" val="146450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32951"/>
              </p:ext>
            </p:extLst>
          </p:nvPr>
        </p:nvGraphicFramePr>
        <p:xfrm>
          <a:off x="1918447" y="717177"/>
          <a:ext cx="8534402" cy="513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76400"/>
                <a:gridCol w="1676400"/>
                <a:gridCol w="1752600"/>
                <a:gridCol w="1905002"/>
              </a:tblGrid>
              <a:tr h="45711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Competitive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Customer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Benefits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Distribution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S/W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14722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Large gyms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Individuals seeking to improve their fitness 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Get fit,</a:t>
                      </a:r>
                    </a:p>
                    <a:p>
                      <a:r>
                        <a:rPr lang="en-US" sz="1800" dirty="0" smtClean="0"/>
                        <a:t>convenience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Direct through retail gym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S- Resources to enter O2 Max’s niche</a:t>
                      </a:r>
                    </a:p>
                    <a:p>
                      <a:r>
                        <a:rPr lang="en-US" sz="1800" dirty="0" smtClean="0"/>
                        <a:t>W- no programs for teens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11961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DVD Fitness</a:t>
                      </a:r>
                      <a:r>
                        <a:rPr lang="en-US" sz="1800" baseline="0" dirty="0" smtClean="0"/>
                        <a:t>  Programs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Individuals seeking to exercise at home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Get fit,</a:t>
                      </a:r>
                    </a:p>
                    <a:p>
                      <a:r>
                        <a:rPr lang="en-US" sz="1800" dirty="0" smtClean="0"/>
                        <a:t>Convenience,</a:t>
                      </a:r>
                    </a:p>
                    <a:p>
                      <a:r>
                        <a:rPr lang="en-US" sz="1800" dirty="0" smtClean="0"/>
                        <a:t>Save money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Online and offline retail outlets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S-easy to use inexpensive</a:t>
                      </a:r>
                    </a:p>
                    <a:p>
                      <a:r>
                        <a:rPr lang="en-US" sz="1800" dirty="0" smtClean="0"/>
                        <a:t>W- no on-site guidance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20116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O2 Max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Fitness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Parents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Peace of mind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Direct through retail center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S- teens more likely to stay involved</a:t>
                      </a:r>
                    </a:p>
                    <a:p>
                      <a:r>
                        <a:rPr lang="en-US" sz="1800" dirty="0" smtClean="0"/>
                        <a:t>W- costly in</a:t>
                      </a:r>
                      <a:r>
                        <a:rPr lang="en-US" sz="1800" baseline="0" dirty="0" smtClean="0"/>
                        <a:t> terms of building and equipment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518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5029200" y="2516419"/>
            <a:ext cx="1981200" cy="1939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Industry Competitors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Rivalry among existing firms</a:t>
            </a:r>
          </a:p>
        </p:txBody>
      </p:sp>
      <p:sp>
        <p:nvSpPr>
          <p:cNvPr id="30726" name="AutoShape 4"/>
          <p:cNvSpPr>
            <a:spLocks noChangeArrowheads="1"/>
          </p:cNvSpPr>
          <p:nvPr/>
        </p:nvSpPr>
        <p:spPr bwMode="auto">
          <a:xfrm>
            <a:off x="5638800" y="3397482"/>
            <a:ext cx="990600" cy="223837"/>
          </a:xfrm>
          <a:prstGeom prst="curvedUpArrow">
            <a:avLst>
              <a:gd name="adj1" fmla="val 88511"/>
              <a:gd name="adj2" fmla="val 177022"/>
              <a:gd name="adj3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8839200" y="3324457"/>
            <a:ext cx="12954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Buyers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162800" y="2783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Buyers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2057400" y="3316519"/>
            <a:ext cx="1447800" cy="4159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latin typeface="Tahoma" panose="020B0604030504040204" pitchFamily="34" charset="0"/>
              </a:rPr>
              <a:t>Suppliers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819400" y="2402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>Bargaining Power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of Suppliers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105400" y="5719994"/>
            <a:ext cx="19050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Substitutes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105400" y="968607"/>
            <a:ext cx="1905000" cy="720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Potential</a:t>
            </a:r>
            <a:b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Entrants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6224588" y="1716318"/>
            <a:ext cx="147264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New Entrants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276600" y="4992918"/>
            <a:ext cx="2667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 Substitute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Products or Services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096000" y="1655994"/>
            <a:ext cx="1588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6" name="Line 6"/>
          <p:cNvSpPr>
            <a:spLocks noChangeShapeType="1"/>
          </p:cNvSpPr>
          <p:nvPr/>
        </p:nvSpPr>
        <p:spPr bwMode="auto">
          <a:xfrm flipH="1" flipV="1">
            <a:off x="7070726" y="3545119"/>
            <a:ext cx="17684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505200" y="3545118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8" name="Line 16"/>
          <p:cNvSpPr>
            <a:spLocks noChangeShapeType="1"/>
          </p:cNvSpPr>
          <p:nvPr/>
        </p:nvSpPr>
        <p:spPr bwMode="auto">
          <a:xfrm flipV="1">
            <a:off x="6096000" y="453571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>
          <a:xfrm>
            <a:off x="2913856" y="175420"/>
            <a:ext cx="6211888" cy="563562"/>
          </a:xfrm>
          <a:prstGeom prst="rect">
            <a:avLst/>
          </a:prstGeom>
        </p:spPr>
        <p:txBody>
          <a:bodyPr vert="horz" wrap="square" lIns="88900" tIns="46038" rIns="88900" bIns="46038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Forces Model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797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45877" y="465885"/>
            <a:ext cx="8124264" cy="1071562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Bargaining Power of Suppliers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479176" y="1954305"/>
            <a:ext cx="9076765" cy="4352366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</a:bodyPr>
          <a:lstStyle/>
          <a:p>
            <a:pPr marL="350838" indent="-350838" eaLnBrk="1" hangingPunct="1">
              <a:spcBef>
                <a:spcPts val="600"/>
              </a:spcBef>
            </a:pPr>
            <a:r>
              <a:rPr lang="en-US" sz="3000" dirty="0"/>
              <a:t>The greater the leverage of suppliers, the less attractive the industry</a:t>
            </a:r>
            <a:r>
              <a:rPr lang="en-US" sz="3000" dirty="0" smtClean="0"/>
              <a:t>.</a:t>
            </a:r>
          </a:p>
          <a:p>
            <a:pPr marL="350838" indent="-350838" eaLnBrk="1" hangingPunct="1">
              <a:spcBef>
                <a:spcPts val="600"/>
              </a:spcBef>
            </a:pPr>
            <a:endParaRPr lang="en-US" sz="3000" dirty="0"/>
          </a:p>
          <a:p>
            <a:pPr marL="350838" indent="-350838" eaLnBrk="1" hangingPunct="1">
              <a:spcBef>
                <a:spcPts val="600"/>
              </a:spcBef>
            </a:pPr>
            <a:r>
              <a:rPr lang="en-US" sz="3200" dirty="0">
                <a:latin typeface="Brush Script MT" panose="03060802040406070304" pitchFamily="66" charset="0"/>
              </a:rPr>
              <a:t>Industry is more attractive when</a:t>
            </a:r>
            <a:r>
              <a:rPr lang="en-US" sz="3000" dirty="0"/>
              <a:t>:</a:t>
            </a:r>
          </a:p>
          <a:p>
            <a:pPr marL="1149350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Many suppliers sell a commodity product</a:t>
            </a:r>
          </a:p>
          <a:p>
            <a:pPr marL="1149350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Substitutes are available</a:t>
            </a:r>
          </a:p>
          <a:p>
            <a:pPr marL="1149350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Switching costs are low</a:t>
            </a:r>
          </a:p>
          <a:p>
            <a:pPr marL="1149350" lvl="1" indent="-4572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 smtClean="0">
                <a:ea typeface="ＭＳ Ｐゴシック" panose="020B0600070205080204" pitchFamily="34" charset="-128"/>
              </a:rPr>
              <a:t>Items account for a small portion of the cost of finished products</a:t>
            </a:r>
          </a:p>
        </p:txBody>
      </p:sp>
    </p:spTree>
    <p:extLst>
      <p:ext uri="{BB962C8B-B14F-4D97-AF65-F5344CB8AC3E}">
        <p14:creationId xmlns:p14="http://schemas.microsoft.com/office/powerpoint/2010/main" val="956535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819835" y="1588395"/>
            <a:ext cx="8610600" cy="5492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8F4C"/>
                </a:solidFill>
              </a:rPr>
              <a:t>Developing </a:t>
            </a:r>
            <a:r>
              <a:rPr lang="en-US" sz="2400" b="1" dirty="0">
                <a:solidFill>
                  <a:srgbClr val="008F4C"/>
                </a:solidFill>
              </a:rPr>
              <a:t>a Business Concept</a:t>
            </a:r>
            <a:r>
              <a:rPr lang="en-US" sz="4800" b="1" dirty="0">
                <a:solidFill>
                  <a:srgbClr val="008F4C"/>
                </a:solidFill>
              </a:rPr>
              <a:t/>
            </a:r>
            <a:br>
              <a:rPr lang="en-US" sz="4800" b="1" dirty="0">
                <a:solidFill>
                  <a:srgbClr val="008F4C"/>
                </a:solidFill>
              </a:rPr>
            </a:br>
            <a:endParaRPr lang="en-US" sz="4800" dirty="0" smtClean="0"/>
          </a:p>
        </p:txBody>
      </p:sp>
      <p:sp>
        <p:nvSpPr>
          <p:cNvPr id="8195" name="Rectangle 19"/>
          <p:cNvSpPr>
            <a:spLocks noChangeArrowheads="1"/>
          </p:cNvSpPr>
          <p:nvPr/>
        </p:nvSpPr>
        <p:spPr bwMode="auto">
          <a:xfrm>
            <a:off x="2209800" y="1922928"/>
            <a:ext cx="3352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 dirty="0">
                <a:solidFill>
                  <a:srgbClr val="000000"/>
                </a:solidFill>
                <a:cs typeface="Arial" panose="020B0604020202020204" pitchFamily="34" charset="0"/>
              </a:rPr>
              <a:t>Once you have an idea for a new business, define it by writing a clear and concise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business concept</a:t>
            </a:r>
            <a:r>
              <a:rPr lang="en-US" sz="2000" b="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6324600" y="2608728"/>
            <a:ext cx="3765550" cy="2851150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/>
          <a:p>
            <a:pPr algn="ctr"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BUSINESS CONCEPT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a clear and concise description of a business opportunity; it contains four elements: the product or service, the customer, the benefit, and the distribution. 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Its purpose is to focus your thinking.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8188" y="361951"/>
            <a:ext cx="10313894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Feasibility Analysis: testing AN OPPORTUNITY</a:t>
            </a: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85950" y="3216742"/>
            <a:ext cx="4000500" cy="2295525"/>
            <a:chOff x="0" y="0"/>
            <a:chExt cx="6057900" cy="3547745"/>
          </a:xfrm>
        </p:grpSpPr>
        <p:pic>
          <p:nvPicPr>
            <p:cNvPr id="8199" name="Picture 7" descr="http://vni.s3.amazonaws.com/12021520223033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43600" cy="346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Text Box 2"/>
            <p:cNvSpPr txBox="1">
              <a:spLocks noChangeArrowheads="1"/>
            </p:cNvSpPr>
            <p:nvPr/>
          </p:nvSpPr>
          <p:spPr bwMode="auto">
            <a:xfrm>
              <a:off x="2809875" y="1895475"/>
              <a:ext cx="3248025" cy="1652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702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5029200" y="2516419"/>
            <a:ext cx="1981200" cy="1939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Industry Competitors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Rivalry among existing firms</a:t>
            </a:r>
          </a:p>
        </p:txBody>
      </p:sp>
      <p:sp>
        <p:nvSpPr>
          <p:cNvPr id="30726" name="AutoShape 4"/>
          <p:cNvSpPr>
            <a:spLocks noChangeArrowheads="1"/>
          </p:cNvSpPr>
          <p:nvPr/>
        </p:nvSpPr>
        <p:spPr bwMode="auto">
          <a:xfrm>
            <a:off x="5638800" y="3397482"/>
            <a:ext cx="990600" cy="223837"/>
          </a:xfrm>
          <a:prstGeom prst="curvedUpArrow">
            <a:avLst>
              <a:gd name="adj1" fmla="val 88511"/>
              <a:gd name="adj2" fmla="val 177022"/>
              <a:gd name="adj3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8839200" y="3324457"/>
            <a:ext cx="1295400" cy="4159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latin typeface="Arial" panose="020B0604020202020204" pitchFamily="34" charset="0"/>
              </a:rPr>
              <a:t>Buyers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162800" y="2783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>Bargaining Power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of Buyers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2057400" y="3316519"/>
            <a:ext cx="14478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</a:rPr>
              <a:t>Suppliers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819400" y="2402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Suppliers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105400" y="5719994"/>
            <a:ext cx="19050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Substitutes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105400" y="968607"/>
            <a:ext cx="1905000" cy="720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Potential</a:t>
            </a:r>
            <a:b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Entrants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6224588" y="1716318"/>
            <a:ext cx="147264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New Entrants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276600" y="4992918"/>
            <a:ext cx="2667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 Substitute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Products or Services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096000" y="1655994"/>
            <a:ext cx="1588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6" name="Line 6"/>
          <p:cNvSpPr>
            <a:spLocks noChangeShapeType="1"/>
          </p:cNvSpPr>
          <p:nvPr/>
        </p:nvSpPr>
        <p:spPr bwMode="auto">
          <a:xfrm flipH="1" flipV="1">
            <a:off x="7070726" y="3545119"/>
            <a:ext cx="17684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505200" y="3545118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8" name="Line 16"/>
          <p:cNvSpPr>
            <a:spLocks noChangeShapeType="1"/>
          </p:cNvSpPr>
          <p:nvPr/>
        </p:nvSpPr>
        <p:spPr bwMode="auto">
          <a:xfrm flipV="1">
            <a:off x="6096000" y="453571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>
          <a:xfrm>
            <a:off x="2913856" y="175420"/>
            <a:ext cx="6211888" cy="563562"/>
          </a:xfrm>
          <a:prstGeom prst="rect">
            <a:avLst/>
          </a:prstGeom>
        </p:spPr>
        <p:txBody>
          <a:bodyPr vert="horz" wrap="square" lIns="88900" tIns="46038" rIns="88900" bIns="46038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Forces Model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815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49071" y="405266"/>
            <a:ext cx="7239000" cy="1071562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Bargaining Power of Buyers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827314" y="1752600"/>
            <a:ext cx="10682515" cy="4357914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350838" indent="-350838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Buyers’ influence is high when number of customers is small and cost of switching to a competitor’s product is low. </a:t>
            </a:r>
            <a:endParaRPr lang="en-US" sz="2800" dirty="0" smtClean="0"/>
          </a:p>
          <a:p>
            <a:pPr marL="350838" indent="-350838" eaLnBrk="1" hangingPunct="1">
              <a:spcBef>
                <a:spcPts val="600"/>
              </a:spcBef>
            </a:pPr>
            <a:endParaRPr lang="en-US" sz="2800" dirty="0"/>
          </a:p>
          <a:p>
            <a:pPr marL="350838" indent="-350838" eaLnBrk="1" hangingPunct="1">
              <a:spcBef>
                <a:spcPts val="600"/>
              </a:spcBef>
            </a:pPr>
            <a:r>
              <a:rPr lang="en-US" sz="3500" dirty="0">
                <a:latin typeface="Brush Script MT" panose="03060802040406070304" pitchFamily="66" charset="0"/>
              </a:rPr>
              <a:t>Industry is more attractive when</a:t>
            </a:r>
            <a:r>
              <a:rPr lang="en-US" sz="2800" dirty="0"/>
              <a:t>:</a:t>
            </a:r>
          </a:p>
          <a:p>
            <a:pPr marL="1035050" lvl="1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Customers’ switching costs are high</a:t>
            </a:r>
          </a:p>
          <a:p>
            <a:pPr marL="1035050" lvl="1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Number of buyers is large</a:t>
            </a:r>
          </a:p>
          <a:p>
            <a:pPr marL="1035050" lvl="1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Customers want differentiated products</a:t>
            </a:r>
          </a:p>
          <a:p>
            <a:pPr marL="1035050" lvl="1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Customers find it difficult to collect information for comparing suppliers</a:t>
            </a:r>
          </a:p>
          <a:p>
            <a:pPr marL="1035050" lvl="1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Items account for a small portion of customers’ finished products </a:t>
            </a:r>
          </a:p>
        </p:txBody>
      </p:sp>
    </p:spTree>
    <p:extLst>
      <p:ext uri="{BB962C8B-B14F-4D97-AF65-F5344CB8AC3E}">
        <p14:creationId xmlns:p14="http://schemas.microsoft.com/office/powerpoint/2010/main" val="1897921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9"/>
          <p:cNvSpPr txBox="1">
            <a:spLocks noChangeArrowheads="1"/>
          </p:cNvSpPr>
          <p:nvPr/>
        </p:nvSpPr>
        <p:spPr bwMode="auto">
          <a:xfrm>
            <a:off x="2643188" y="1123950"/>
            <a:ext cx="6564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8F4C"/>
                </a:solidFill>
                <a:latin typeface="Copperplate Gothic Bold" panose="020E0705020206020404" pitchFamily="34" charset="0"/>
              </a:rPr>
              <a:t>TALKING TO THE CUSTOMER</a:t>
            </a:r>
          </a:p>
        </p:txBody>
      </p:sp>
      <p:sp>
        <p:nvSpPr>
          <p:cNvPr id="15364" name="Rectangle 1032"/>
          <p:cNvSpPr>
            <a:spLocks noChangeArrowheads="1"/>
          </p:cNvSpPr>
          <p:nvPr/>
        </p:nvSpPr>
        <p:spPr bwMode="auto">
          <a:xfrm>
            <a:off x="1981200" y="2241174"/>
            <a:ext cx="3352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important part of the feasibility analysis is testing customers to measure interest and identify the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customers</a:t>
            </a: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AutoShape 1033"/>
          <p:cNvSpPr>
            <a:spLocks noChangeArrowheads="1"/>
          </p:cNvSpPr>
          <p:nvPr/>
        </p:nvSpPr>
        <p:spPr bwMode="auto">
          <a:xfrm>
            <a:off x="6216650" y="3611188"/>
            <a:ext cx="3765550" cy="1449387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CUSTOMERS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most likely to buy a business’s products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4280654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5029200" y="2516419"/>
            <a:ext cx="1981200" cy="1939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Industry Competitors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Rivalry among existing firms</a:t>
            </a:r>
          </a:p>
        </p:txBody>
      </p:sp>
      <p:sp>
        <p:nvSpPr>
          <p:cNvPr id="30726" name="AutoShape 4"/>
          <p:cNvSpPr>
            <a:spLocks noChangeArrowheads="1"/>
          </p:cNvSpPr>
          <p:nvPr/>
        </p:nvSpPr>
        <p:spPr bwMode="auto">
          <a:xfrm>
            <a:off x="5638800" y="3397482"/>
            <a:ext cx="990600" cy="223837"/>
          </a:xfrm>
          <a:prstGeom prst="curvedUpArrow">
            <a:avLst>
              <a:gd name="adj1" fmla="val 88511"/>
              <a:gd name="adj2" fmla="val 177022"/>
              <a:gd name="adj3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8839200" y="3324457"/>
            <a:ext cx="12954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Buyers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162800" y="2783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Buyers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2057400" y="3316519"/>
            <a:ext cx="14478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</a:rPr>
              <a:t>Suppliers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819400" y="2402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Suppliers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105400" y="5719994"/>
            <a:ext cx="19050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Substitutes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105400" y="968607"/>
            <a:ext cx="1905000" cy="7207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latin typeface="Arial" panose="020B0604020202020204" pitchFamily="34" charset="0"/>
              </a:rPr>
              <a:t>Potential</a:t>
            </a:r>
            <a:br>
              <a:rPr lang="en-US" sz="2000" b="1">
                <a:latin typeface="Arial" panose="020B0604020202020204" pitchFamily="34" charset="0"/>
              </a:rPr>
            </a:br>
            <a:r>
              <a:rPr lang="en-US" sz="2000" b="1">
                <a:latin typeface="Arial" panose="020B0604020202020204" pitchFamily="34" charset="0"/>
              </a:rPr>
              <a:t>Entrants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6224588" y="1716318"/>
            <a:ext cx="147264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>Threat of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New Entrants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276600" y="4992918"/>
            <a:ext cx="2667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 Substitute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Products or Services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096000" y="1655994"/>
            <a:ext cx="1588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6" name="Line 6"/>
          <p:cNvSpPr>
            <a:spLocks noChangeShapeType="1"/>
          </p:cNvSpPr>
          <p:nvPr/>
        </p:nvSpPr>
        <p:spPr bwMode="auto">
          <a:xfrm flipH="1" flipV="1">
            <a:off x="7070726" y="3545119"/>
            <a:ext cx="17684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505200" y="3545118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8" name="Line 16"/>
          <p:cNvSpPr>
            <a:spLocks noChangeShapeType="1"/>
          </p:cNvSpPr>
          <p:nvPr/>
        </p:nvSpPr>
        <p:spPr bwMode="auto">
          <a:xfrm flipV="1">
            <a:off x="6096000" y="453571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>
          <a:xfrm>
            <a:off x="2913856" y="175420"/>
            <a:ext cx="6211888" cy="563562"/>
          </a:xfrm>
          <a:prstGeom prst="rect">
            <a:avLst/>
          </a:prstGeom>
        </p:spPr>
        <p:txBody>
          <a:bodyPr vert="horz" wrap="square" lIns="88900" tIns="46038" rIns="88900" bIns="46038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Forces Model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83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32212" y="332122"/>
            <a:ext cx="7239000" cy="1071563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Threat of New Entrants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250576" y="1857829"/>
            <a:ext cx="9520518" cy="4039733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0838" indent="-350838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The larger the pool of potential new entrants, the less attractive an industry is</a:t>
            </a:r>
            <a:r>
              <a:rPr lang="en-US" sz="2800" dirty="0" smtClean="0"/>
              <a:t>.</a:t>
            </a:r>
          </a:p>
          <a:p>
            <a:pPr marL="350838" indent="-350838" eaLnBrk="1" hangingPunct="1">
              <a:spcBef>
                <a:spcPts val="1200"/>
              </a:spcBef>
            </a:pPr>
            <a:endParaRPr lang="en-US" sz="2800" dirty="0"/>
          </a:p>
          <a:p>
            <a:pPr marL="350838" indent="-350838" eaLnBrk="1" hangingPunct="1">
              <a:spcBef>
                <a:spcPts val="1200"/>
              </a:spcBef>
            </a:pPr>
            <a:r>
              <a:rPr lang="en-US" sz="3200" dirty="0">
                <a:latin typeface="Brush Script MT" panose="03060802040406070304" pitchFamily="66" charset="0"/>
              </a:rPr>
              <a:t>Industry is more attractive to new entrants when</a:t>
            </a:r>
            <a:r>
              <a:rPr lang="en-US" sz="2800" dirty="0"/>
              <a:t>:</a:t>
            </a:r>
          </a:p>
          <a:p>
            <a:pPr marL="1035050" lvl="1" indent="-3429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Advantages of economies of scale are absent.</a:t>
            </a:r>
          </a:p>
          <a:p>
            <a:pPr marL="1035050" lvl="1" indent="-3429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Capital requirements to enter are low</a:t>
            </a:r>
          </a:p>
          <a:p>
            <a:pPr marL="1035050" lvl="1" indent="-3429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Cost advantages are not related to company size</a:t>
            </a:r>
          </a:p>
          <a:p>
            <a:pPr marL="1035050" lvl="1" indent="-3429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Buyers are not loyal to existing brands</a:t>
            </a:r>
          </a:p>
          <a:p>
            <a:pPr marL="1035050" lvl="1" indent="-3429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ea typeface="ＭＳ Ｐゴシック" panose="020B0600070205080204" pitchFamily="34" charset="-128"/>
              </a:rPr>
              <a:t>Government does not restrict the entrance of new companies </a:t>
            </a:r>
          </a:p>
        </p:txBody>
      </p:sp>
    </p:spTree>
    <p:extLst>
      <p:ext uri="{BB962C8B-B14F-4D97-AF65-F5344CB8AC3E}">
        <p14:creationId xmlns:p14="http://schemas.microsoft.com/office/powerpoint/2010/main" val="3239127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5029200" y="2516419"/>
            <a:ext cx="1981200" cy="1939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Industry Competitors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Rivalry among existing firms</a:t>
            </a:r>
          </a:p>
        </p:txBody>
      </p:sp>
      <p:sp>
        <p:nvSpPr>
          <p:cNvPr id="30726" name="AutoShape 4"/>
          <p:cNvSpPr>
            <a:spLocks noChangeArrowheads="1"/>
          </p:cNvSpPr>
          <p:nvPr/>
        </p:nvSpPr>
        <p:spPr bwMode="auto">
          <a:xfrm>
            <a:off x="5638800" y="3397482"/>
            <a:ext cx="990600" cy="223837"/>
          </a:xfrm>
          <a:prstGeom prst="curvedUpArrow">
            <a:avLst>
              <a:gd name="adj1" fmla="val 88511"/>
              <a:gd name="adj2" fmla="val 177022"/>
              <a:gd name="adj3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8839200" y="3324457"/>
            <a:ext cx="12954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Buyers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162800" y="2783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Buyers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2057400" y="3316519"/>
            <a:ext cx="1447800" cy="415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</a:rPr>
              <a:t>Suppliers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819400" y="2402118"/>
            <a:ext cx="18567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Bargaining Power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of Suppliers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105400" y="5719994"/>
            <a:ext cx="1905000" cy="4159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latin typeface="Arial" panose="020B0604020202020204" pitchFamily="34" charset="0"/>
              </a:rPr>
              <a:t>Substitutes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105400" y="968607"/>
            <a:ext cx="1905000" cy="720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Potential</a:t>
            </a:r>
            <a:b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en-US" sz="2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Entrants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6224588" y="1716318"/>
            <a:ext cx="147264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Threat of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New Entrants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276600" y="4992918"/>
            <a:ext cx="2667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>Threat of Substitute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Products or Services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096000" y="1655994"/>
            <a:ext cx="1588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6" name="Line 6"/>
          <p:cNvSpPr>
            <a:spLocks noChangeShapeType="1"/>
          </p:cNvSpPr>
          <p:nvPr/>
        </p:nvSpPr>
        <p:spPr bwMode="auto">
          <a:xfrm flipH="1" flipV="1">
            <a:off x="7070726" y="3545119"/>
            <a:ext cx="17684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505200" y="3545118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8" name="Line 16"/>
          <p:cNvSpPr>
            <a:spLocks noChangeShapeType="1"/>
          </p:cNvSpPr>
          <p:nvPr/>
        </p:nvSpPr>
        <p:spPr bwMode="auto">
          <a:xfrm flipV="1">
            <a:off x="6096000" y="453571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2"/>
          <p:cNvSpPr txBox="1">
            <a:spLocks noRot="1" noChangeArrowheads="1"/>
          </p:cNvSpPr>
          <p:nvPr/>
        </p:nvSpPr>
        <p:spPr>
          <a:xfrm>
            <a:off x="2913856" y="175420"/>
            <a:ext cx="6211888" cy="563562"/>
          </a:xfrm>
          <a:prstGeom prst="rect">
            <a:avLst/>
          </a:prstGeom>
        </p:spPr>
        <p:txBody>
          <a:bodyPr vert="horz" wrap="square" lIns="88900" tIns="46038" rIns="88900" bIns="46038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Forces Model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093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32212" y="314406"/>
            <a:ext cx="7239000" cy="1071563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Threat of Substitutes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156447" y="1872343"/>
            <a:ext cx="9843247" cy="4025219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350838" indent="-350838" eaLnBrk="1" hangingPunct="1">
              <a:spcBef>
                <a:spcPts val="1200"/>
              </a:spcBef>
            </a:pPr>
            <a:r>
              <a:rPr lang="en-US" sz="2800" dirty="0"/>
              <a:t>Substitute products or services can turn an industry on its head</a:t>
            </a:r>
            <a:r>
              <a:rPr lang="en-US" sz="2800" dirty="0" smtClean="0"/>
              <a:t>.</a:t>
            </a:r>
          </a:p>
          <a:p>
            <a:pPr marL="350838" indent="-350838" eaLnBrk="1" hangingPunct="1">
              <a:spcBef>
                <a:spcPts val="1200"/>
              </a:spcBef>
            </a:pPr>
            <a:endParaRPr lang="en-US" sz="2800" dirty="0"/>
          </a:p>
          <a:p>
            <a:pPr marL="350838" indent="-350838" eaLnBrk="1" hangingPunct="1">
              <a:spcBef>
                <a:spcPts val="1200"/>
              </a:spcBef>
            </a:pPr>
            <a:r>
              <a:rPr lang="en-US" sz="3200" dirty="0" smtClean="0">
                <a:latin typeface="Brush Script MT" panose="03060802040406070304" pitchFamily="66" charset="0"/>
              </a:rPr>
              <a:t>Industry is more attractive to new entrants when</a:t>
            </a:r>
            <a:r>
              <a:rPr lang="en-US" sz="2800" dirty="0" smtClean="0"/>
              <a:t>:</a:t>
            </a:r>
            <a:endParaRPr lang="en-US" sz="2800" dirty="0"/>
          </a:p>
          <a:p>
            <a:pPr marL="1149350" lvl="1" indent="-4572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600" dirty="0">
                <a:ea typeface="ＭＳ Ｐゴシック" panose="020B0600070205080204" pitchFamily="34" charset="-128"/>
              </a:rPr>
              <a:t>Quality substitutes </a:t>
            </a:r>
            <a:r>
              <a:rPr lang="en-US" sz="2600" dirty="0" smtClean="0">
                <a:ea typeface="ＭＳ Ｐゴシック" panose="020B0600070205080204" pitchFamily="34" charset="-128"/>
              </a:rPr>
              <a:t>are </a:t>
            </a:r>
            <a:r>
              <a:rPr lang="en-US" sz="2600" dirty="0">
                <a:ea typeface="ＭＳ Ｐゴシック" panose="020B0600070205080204" pitchFamily="34" charset="-128"/>
              </a:rPr>
              <a:t>not readily available</a:t>
            </a:r>
          </a:p>
          <a:p>
            <a:pPr marL="1149350" lvl="1" indent="-4572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600" dirty="0">
                <a:ea typeface="ＭＳ Ｐゴシック" panose="020B0600070205080204" pitchFamily="34" charset="-128"/>
              </a:rPr>
              <a:t>Prices of substitute products are not significantly lower than those of the industry’s products</a:t>
            </a:r>
          </a:p>
          <a:p>
            <a:pPr marL="1149350" lvl="1" indent="-457200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2600" dirty="0">
                <a:ea typeface="ＭＳ Ｐゴシック" panose="020B0600070205080204" pitchFamily="34" charset="-128"/>
              </a:rPr>
              <a:t>Buyers’ switching costs are high</a:t>
            </a:r>
          </a:p>
        </p:txBody>
      </p:sp>
    </p:spTree>
    <p:extLst>
      <p:ext uri="{BB962C8B-B14F-4D97-AF65-F5344CB8AC3E}">
        <p14:creationId xmlns:p14="http://schemas.microsoft.com/office/powerpoint/2010/main" val="4195837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30539" y="76201"/>
            <a:ext cx="6211887" cy="1071563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/>
              <a:t>Five Forces Matrix</a:t>
            </a:r>
          </a:p>
        </p:txBody>
      </p:sp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8447088" cy="416083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09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5318" y="244474"/>
            <a:ext cx="7239000" cy="1071563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Prototyping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1264024" y="1959429"/>
            <a:ext cx="9372599" cy="4242934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350838" indent="-350838" eaLnBrk="1" hangingPunct="1">
              <a:spcBef>
                <a:spcPts val="1200"/>
              </a:spcBef>
            </a:pPr>
            <a:r>
              <a:rPr lang="en-US" sz="3200" dirty="0" smtClean="0"/>
              <a:t>Entrepreneurs test their business models on a small scale before committing serious resources to launch a business that might not work. </a:t>
            </a:r>
          </a:p>
          <a:p>
            <a:pPr marL="350838" indent="-350838" eaLnBrk="1" hangingPunct="1">
              <a:spcBef>
                <a:spcPts val="1200"/>
              </a:spcBef>
            </a:pPr>
            <a:r>
              <a:rPr lang="en-US" sz="3200" dirty="0" smtClean="0"/>
              <a:t>Recognizes that a business idea is a hypothesis that needs to be tested before taking it full scale. </a:t>
            </a:r>
          </a:p>
        </p:txBody>
      </p:sp>
      <p:pic>
        <p:nvPicPr>
          <p:cNvPr id="53254" name="Picture 6" descr="C:\Documents and Settings\douglw\My Documents\My Pictures\Microsoft Clip Organizer\j0387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317" y="4821238"/>
            <a:ext cx="2561025" cy="182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132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96035" y="398930"/>
            <a:ext cx="82296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a Feasibility Analysis</a:t>
            </a:r>
          </a:p>
        </p:txBody>
      </p:sp>
      <p:sp>
        <p:nvSpPr>
          <p:cNvPr id="23556" name="Oval 2"/>
          <p:cNvSpPr>
            <a:spLocks noChangeArrowheads="1"/>
          </p:cNvSpPr>
          <p:nvPr/>
        </p:nvSpPr>
        <p:spPr bwMode="auto">
          <a:xfrm>
            <a:off x="3124200" y="1304366"/>
            <a:ext cx="3048000" cy="2971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anose="020B0604020202020204" pitchFamily="34" charset="0"/>
              </a:rPr>
              <a:t>Industry and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anose="020B0604020202020204" pitchFamily="34" charset="0"/>
              </a:rPr>
              <a:t>Market Feasibility</a:t>
            </a:r>
          </a:p>
        </p:txBody>
      </p:sp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5791200" y="1228166"/>
            <a:ext cx="3048000" cy="3200400"/>
          </a:xfrm>
          <a:prstGeom prst="ellipse">
            <a:avLst/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Product or Service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Feasibility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4457700" y="3144371"/>
            <a:ext cx="3048000" cy="2971800"/>
          </a:xfrm>
          <a:prstGeom prst="ellipse">
            <a:avLst/>
          </a:pr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</a:p>
        </p:txBody>
      </p:sp>
    </p:spTree>
    <p:extLst>
      <p:ext uri="{BB962C8B-B14F-4D97-AF65-F5344CB8AC3E}">
        <p14:creationId xmlns:p14="http://schemas.microsoft.com/office/powerpoint/2010/main" val="774960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79494" y="1447801"/>
            <a:ext cx="8610600" cy="549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F4C"/>
                </a:solidFill>
              </a:rPr>
              <a:t/>
            </a:r>
            <a:br>
              <a:rPr lang="en-US" b="1" dirty="0" smtClean="0">
                <a:solidFill>
                  <a:srgbClr val="008F4C"/>
                </a:solidFill>
              </a:rPr>
            </a:br>
            <a:r>
              <a:rPr lang="en-US" b="1" dirty="0">
                <a:solidFill>
                  <a:srgbClr val="008F4C"/>
                </a:solidFill>
              </a:rPr>
              <a:t/>
            </a:r>
            <a:br>
              <a:rPr lang="en-US" b="1" dirty="0">
                <a:solidFill>
                  <a:srgbClr val="008F4C"/>
                </a:solidFill>
              </a:rPr>
            </a:br>
            <a:r>
              <a:rPr lang="en-US" b="1" dirty="0" smtClean="0">
                <a:solidFill>
                  <a:srgbClr val="008F4C"/>
                </a:solidFill>
              </a:rPr>
              <a:t/>
            </a:r>
            <a:br>
              <a:rPr lang="en-US" b="1" dirty="0" smtClean="0">
                <a:solidFill>
                  <a:srgbClr val="008F4C"/>
                </a:solidFill>
              </a:rPr>
            </a:br>
            <a:r>
              <a:rPr lang="en-US" sz="2700" b="1" dirty="0">
                <a:solidFill>
                  <a:srgbClr val="008F4C"/>
                </a:solidFill>
              </a:rPr>
              <a:t>Developing a Business Concept</a:t>
            </a:r>
            <a:r>
              <a:rPr lang="en-US" b="1" dirty="0">
                <a:solidFill>
                  <a:srgbClr val="008F4C"/>
                </a:solidFill>
              </a:rPr>
              <a:t/>
            </a:r>
            <a:br>
              <a:rPr lang="en-US" b="1" dirty="0">
                <a:solidFill>
                  <a:srgbClr val="008F4C"/>
                </a:solidFill>
              </a:rPr>
            </a:b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23682" y="361951"/>
            <a:ext cx="9722224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Feasibility Analysis: testing AN OPPORTUNITY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97703"/>
              </p:ext>
            </p:extLst>
          </p:nvPr>
        </p:nvGraphicFramePr>
        <p:xfrm>
          <a:off x="3013262" y="1958788"/>
          <a:ext cx="60960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or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is being offered? T</a:t>
                      </a:r>
                      <a:r>
                        <a:rPr lang="en-US" dirty="0" smtClean="0"/>
                        <a:t>his</a:t>
                      </a:r>
                      <a:r>
                        <a:rPr lang="en-US" baseline="0" dirty="0" smtClean="0"/>
                        <a:t> is the solution to the problem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Customer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 is it? They pay for the product.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Benefits and Features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Benefit- promotes</a:t>
                      </a:r>
                      <a:r>
                        <a:rPr lang="en-US" baseline="0" dirty="0" smtClean="0"/>
                        <a:t> or enhances the value of product.</a:t>
                      </a:r>
                    </a:p>
                    <a:p>
                      <a:r>
                        <a:rPr lang="en-US" baseline="0" dirty="0" smtClean="0"/>
                        <a:t>Feature – distinctive aspect, quality, or characteristic of a product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Delivery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Retail, wholesales,</a:t>
                      </a:r>
                      <a:r>
                        <a:rPr lang="en-US" baseline="0" dirty="0" smtClean="0"/>
                        <a:t> mail order, Internet, door-to-door?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941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68188" y="268941"/>
            <a:ext cx="9668435" cy="1219200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 smtClean="0"/>
              <a:t>Product or Service Feasibility Analysis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196787" y="1896035"/>
            <a:ext cx="9587753" cy="4253940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/>
              <a:t>Determines the degree to which a product or service idea appeals to potential customers and identifies the resources necessary to produce it</a:t>
            </a:r>
            <a:r>
              <a:rPr lang="en-US" dirty="0" smtClean="0"/>
              <a:t>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dirty="0" smtClean="0"/>
          </a:p>
          <a:p>
            <a:pPr eaLnBrk="1" hangingPunct="1">
              <a:spcBef>
                <a:spcPts val="600"/>
              </a:spcBef>
            </a:pPr>
            <a:r>
              <a:rPr lang="en-US" sz="3200" dirty="0" smtClean="0">
                <a:latin typeface="Brush Script MT" panose="03060802040406070304" pitchFamily="66" charset="0"/>
              </a:rPr>
              <a:t>Two questions</a:t>
            </a:r>
            <a:r>
              <a:rPr lang="en-US" dirty="0" smtClean="0"/>
              <a:t>:</a:t>
            </a:r>
          </a:p>
          <a:p>
            <a:pPr marL="971550" lvl="1" indent="-403225" eaLnBrk="1" hangingPunct="1">
              <a:spcBef>
                <a:spcPts val="6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sz="2400" dirty="0">
                <a:ea typeface="ＭＳ Ｐゴシック" panose="020B0600070205080204" pitchFamily="34" charset="-128"/>
              </a:rPr>
              <a:t>Are customers willing to purchase our product or service?</a:t>
            </a:r>
          </a:p>
          <a:p>
            <a:pPr marL="971550" lvl="1" indent="-403225" eaLnBrk="1" hangingPunct="1">
              <a:spcBef>
                <a:spcPts val="6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sz="2400" dirty="0">
                <a:ea typeface="ＭＳ Ｐゴシック" panose="020B0600070205080204" pitchFamily="34" charset="-128"/>
              </a:rPr>
              <a:t>Can we provide the product or </a:t>
            </a:r>
            <a:r>
              <a:rPr lang="en-US" sz="2400" dirty="0" smtClean="0">
                <a:ea typeface="ＭＳ Ｐゴシック" panose="020B0600070205080204" pitchFamily="34" charset="-128"/>
              </a:rPr>
              <a:t>service </a:t>
            </a:r>
            <a:r>
              <a:rPr lang="en-US" sz="2400" dirty="0">
                <a:ea typeface="ＭＳ Ｐゴシック" panose="020B0600070205080204" pitchFamily="34" charset="-128"/>
              </a:rPr>
              <a:t>to customers at a profit</a:t>
            </a:r>
            <a:r>
              <a:rPr lang="en-US" sz="3000" dirty="0">
                <a:ea typeface="ＭＳ Ｐゴシック" panose="020B0600070205080204" pitchFamily="34" charset="-128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89814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5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968187" y="1909481"/>
            <a:ext cx="10421471" cy="4011893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800" dirty="0" smtClean="0"/>
              <a:t>Primary research: Collect data firsthand and analyze it.</a:t>
            </a:r>
          </a:p>
          <a:p>
            <a:pPr eaLnBrk="1" hangingPunct="1">
              <a:spcBef>
                <a:spcPts val="600"/>
              </a:spcBef>
            </a:pPr>
            <a:endParaRPr lang="en-US" sz="2800" dirty="0" smtClean="0"/>
          </a:p>
          <a:p>
            <a:pPr eaLnBrk="1" hangingPunct="1">
              <a:spcBef>
                <a:spcPts val="600"/>
              </a:spcBef>
            </a:pPr>
            <a:r>
              <a:rPr lang="en-US" sz="2800" dirty="0" smtClean="0"/>
              <a:t>Secondary research: Gather data that already has been compiled and analyze it.  </a:t>
            </a:r>
          </a:p>
        </p:txBody>
      </p:sp>
      <p:pic>
        <p:nvPicPr>
          <p:cNvPr id="58374" name="Picture 6" descr="C:\Documents and Settings\douglw\My Documents\My Pictures\Microsoft Clip Organizer\j0386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941" y="4280647"/>
            <a:ext cx="2171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968188" y="268941"/>
            <a:ext cx="9668435" cy="1219200"/>
          </a:xfrm>
          <a:prstGeom prst="rect">
            <a:avLst/>
          </a:prstGeom>
        </p:spPr>
        <p:txBody>
          <a:bodyPr vert="horz" wrap="square" lIns="88900" tIns="46038" rIns="88900" bIns="46038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/>
              <a:t>Product or Service Feasibility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4179932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381000"/>
            <a:ext cx="8458200" cy="1295400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Primary Research Techniques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17485"/>
            <a:ext cx="8458200" cy="3903889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Customer surveys and questionnaires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Focus groups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Trade associations and business directories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Direct mail lists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Demographic data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Census data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Market research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Articles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Local data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700" dirty="0"/>
              <a:t>Internet</a:t>
            </a:r>
          </a:p>
        </p:txBody>
      </p:sp>
      <p:pic>
        <p:nvPicPr>
          <p:cNvPr id="60422" name="Picture 6" descr="C:\Documents and Settings\douglw\My Documents\My Pictures\Microsoft Clip Organizer\j0386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4724400"/>
            <a:ext cx="2171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42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381000"/>
            <a:ext cx="8458200" cy="1295400"/>
          </a:xfrm>
        </p:spPr>
        <p:txBody>
          <a:bodyPr vert="horz" wrap="square" lIns="88900" tIns="46038" rIns="88900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Prototypes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02971"/>
            <a:ext cx="8458200" cy="3918404"/>
          </a:xfrm>
        </p:spPr>
        <p:txBody>
          <a:bodyPr vert="horz" wrap="square" lIns="88900" tIns="46038" rIns="88900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en-US" sz="3200" dirty="0" smtClean="0"/>
              <a:t>An original, functional model of a new product that entrepreneurs can put into the hands of potential customers so that they can see it, test it, and use it.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3200" dirty="0" smtClean="0"/>
              <a:t>In-home trials</a:t>
            </a:r>
          </a:p>
        </p:txBody>
      </p:sp>
      <p:pic>
        <p:nvPicPr>
          <p:cNvPr id="62470" name="Picture 6" descr="C:\Documents and Settings\douglw\My Documents\My Pictures\Microsoft Clip Organizer\j0386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4724400"/>
            <a:ext cx="2171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726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9"/>
          <p:cNvSpPr txBox="1">
            <a:spLocks noChangeArrowheads="1"/>
          </p:cNvSpPr>
          <p:nvPr/>
        </p:nvSpPr>
        <p:spPr bwMode="auto">
          <a:xfrm>
            <a:off x="2643188" y="684213"/>
            <a:ext cx="6564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srgbClr val="008F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Text Box 1031"/>
          <p:cNvSpPr txBox="1">
            <a:spLocks noChangeArrowheads="1"/>
          </p:cNvSpPr>
          <p:nvPr/>
        </p:nvSpPr>
        <p:spPr bwMode="auto">
          <a:xfrm>
            <a:off x="1828800" y="912813"/>
            <a:ext cx="861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>
                <a:solidFill>
                  <a:srgbClr val="008F4C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TESTING PRODUCT OR SERVICE REQUIREMENTS</a:t>
            </a:r>
          </a:p>
        </p:txBody>
      </p:sp>
      <p:sp>
        <p:nvSpPr>
          <p:cNvPr id="16389" name="Rectangle 1032"/>
          <p:cNvSpPr>
            <a:spLocks noChangeArrowheads="1"/>
          </p:cNvSpPr>
          <p:nvPr/>
        </p:nvSpPr>
        <p:spPr bwMode="auto">
          <a:xfrm>
            <a:off x="1981200" y="2698841"/>
            <a:ext cx="3352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consider all of the requirements of a product or service, create 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</a:t>
            </a: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AutoShape 1033"/>
          <p:cNvSpPr>
            <a:spLocks noChangeArrowheads="1"/>
          </p:cNvSpPr>
          <p:nvPr/>
        </p:nvSpPr>
        <p:spPr bwMode="auto">
          <a:xfrm>
            <a:off x="6305550" y="2411503"/>
            <a:ext cx="3765550" cy="1754188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working model used by entrepreneurs to determine what it takes to develop their products or services </a:t>
            </a:r>
          </a:p>
        </p:txBody>
      </p:sp>
    </p:spTree>
    <p:extLst>
      <p:ext uri="{BB962C8B-B14F-4D97-AF65-F5344CB8AC3E}">
        <p14:creationId xmlns:p14="http://schemas.microsoft.com/office/powerpoint/2010/main" val="303284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9"/>
          <p:cNvSpPr txBox="1">
            <a:spLocks noChangeArrowheads="1"/>
          </p:cNvSpPr>
          <p:nvPr/>
        </p:nvSpPr>
        <p:spPr bwMode="auto">
          <a:xfrm>
            <a:off x="2643188" y="684213"/>
            <a:ext cx="6564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srgbClr val="008F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Text Box 1031"/>
          <p:cNvSpPr txBox="1">
            <a:spLocks noChangeArrowheads="1"/>
          </p:cNvSpPr>
          <p:nvPr/>
        </p:nvSpPr>
        <p:spPr bwMode="auto">
          <a:xfrm>
            <a:off x="1828800" y="912813"/>
            <a:ext cx="861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>
                <a:solidFill>
                  <a:srgbClr val="008F4C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TESTING PRODUCT OR SERVICE REQUIREMENTS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0564" y="1958789"/>
            <a:ext cx="95070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cap="all" dirty="0">
                <a:solidFill>
                  <a:srgbClr val="000000"/>
                </a:solidFill>
                <a:cs typeface="Arial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eed to design prototypes.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These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types of prototypes are not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always physical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, they are designs, blueprints, story boards, or flowcharts that map out the business and the processes that will take place at the business.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Intellectual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Property – protect your prototype through patents, trademarks, copyrights, and trade secrets.</a:t>
            </a:r>
          </a:p>
        </p:txBody>
      </p:sp>
    </p:spTree>
    <p:extLst>
      <p:ext uri="{BB962C8B-B14F-4D97-AF65-F5344CB8AC3E}">
        <p14:creationId xmlns:p14="http://schemas.microsoft.com/office/powerpoint/2010/main" val="1706228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031"/>
          <p:cNvSpPr txBox="1">
            <a:spLocks noChangeArrowheads="1"/>
          </p:cNvSpPr>
          <p:nvPr/>
        </p:nvSpPr>
        <p:spPr bwMode="auto">
          <a:xfrm>
            <a:off x="2362201" y="914400"/>
            <a:ext cx="6564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8F4C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LOOKING AT START-UP RESOURCES</a:t>
            </a:r>
          </a:p>
        </p:txBody>
      </p:sp>
      <p:sp>
        <p:nvSpPr>
          <p:cNvPr id="20484" name="Rectangle 1032"/>
          <p:cNvSpPr>
            <a:spLocks noChangeArrowheads="1"/>
          </p:cNvSpPr>
          <p:nvPr/>
        </p:nvSpPr>
        <p:spPr bwMode="auto">
          <a:xfrm>
            <a:off x="1981200" y="2120620"/>
            <a:ext cx="3352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strong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</a:t>
            </a:r>
            <a:r>
              <a:rPr 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important to investors.</a:t>
            </a:r>
          </a:p>
        </p:txBody>
      </p:sp>
      <p:sp>
        <p:nvSpPr>
          <p:cNvPr id="21" name="AutoShape 1033"/>
          <p:cNvSpPr>
            <a:spLocks noChangeArrowheads="1"/>
          </p:cNvSpPr>
          <p:nvPr/>
        </p:nvSpPr>
        <p:spPr bwMode="auto">
          <a:xfrm>
            <a:off x="6216650" y="3127096"/>
            <a:ext cx="3765550" cy="1754187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</a:t>
            </a:r>
          </a:p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description of how entrepreneurs plan to make money with their business concepts </a:t>
            </a:r>
          </a:p>
        </p:txBody>
      </p:sp>
    </p:spTree>
    <p:extLst>
      <p:ext uri="{BB962C8B-B14F-4D97-AF65-F5344CB8AC3E}">
        <p14:creationId xmlns:p14="http://schemas.microsoft.com/office/powerpoint/2010/main" val="1721576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8"/>
          <p:cNvSpPr>
            <a:spLocks noGrp="1" noChangeArrowheads="1"/>
          </p:cNvSpPr>
          <p:nvPr>
            <p:ph idx="1"/>
          </p:nvPr>
        </p:nvSpPr>
        <p:spPr>
          <a:xfrm>
            <a:off x="2346326" y="1100138"/>
            <a:ext cx="7521575" cy="42473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8F4C"/>
                </a:solidFill>
                <a:latin typeface="Copperplate Gothic Bold" panose="020E0705020206020404" pitchFamily="34" charset="0"/>
              </a:rPr>
              <a:t>ANALYZING THE VALUE CHAIN</a:t>
            </a:r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1828800" y="2393574"/>
            <a:ext cx="3352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business can create a competitive advantage by improving the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chain </a:t>
            </a:r>
            <a:r>
              <a:rPr 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its products and services.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chain includes manufacturers, distributors, and retailers.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216650" y="3611188"/>
            <a:ext cx="3765550" cy="1830387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CHAIN</a:t>
            </a:r>
          </a:p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distribution channel through which a product or service flows from the producer to the customer</a:t>
            </a:r>
          </a:p>
        </p:txBody>
      </p:sp>
    </p:spTree>
    <p:extLst>
      <p:ext uri="{BB962C8B-B14F-4D97-AF65-F5344CB8AC3E}">
        <p14:creationId xmlns:p14="http://schemas.microsoft.com/office/powerpoint/2010/main" val="1104793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74058" y="457200"/>
            <a:ext cx="10609730" cy="601980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(</a:t>
            </a:r>
            <a:r>
              <a:rPr lang="en-US" sz="2200" dirty="0" err="1"/>
              <a:t>pasar</a:t>
            </a:r>
            <a:r>
              <a:rPr lang="en-US" sz="2200" dirty="0"/>
              <a:t> </a:t>
            </a:r>
            <a:r>
              <a:rPr lang="en-US" sz="2200" dirty="0" err="1"/>
              <a:t>konsumen</a:t>
            </a:r>
            <a:r>
              <a:rPr lang="en-US" sz="2200" dirty="0"/>
              <a:t>, </a:t>
            </a:r>
            <a:r>
              <a:rPr lang="en-US" sz="2200" dirty="0" err="1"/>
              <a:t>industri</a:t>
            </a:r>
            <a:r>
              <a:rPr lang="en-US" sz="2200" dirty="0"/>
              <a:t>, </a:t>
            </a:r>
            <a:r>
              <a:rPr lang="en-US" sz="2200" dirty="0" smtClean="0"/>
              <a:t>reseller)</a:t>
            </a:r>
          </a:p>
          <a:p>
            <a:pPr marL="457200" indent="-4572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penawaran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permintaan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7850" indent="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 err="1" smtClean="0"/>
              <a:t>Pengukuran</a:t>
            </a:r>
            <a:r>
              <a:rPr lang="en-US" b="1" dirty="0" smtClean="0"/>
              <a:t> </a:t>
            </a:r>
            <a:r>
              <a:rPr lang="en-US" b="1" dirty="0" err="1" smtClean="0"/>
              <a:t>Permintaan</a:t>
            </a:r>
            <a:r>
              <a:rPr lang="en-US" b="1" dirty="0" smtClean="0"/>
              <a:t> :</a:t>
            </a:r>
          </a:p>
          <a:p>
            <a:pPr marL="1263650" indent="-33655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/>
              <a:t>Data </a:t>
            </a:r>
            <a:r>
              <a:rPr lang="en-US" dirty="0" err="1"/>
              <a:t>impor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endParaRPr lang="en-US" dirty="0"/>
          </a:p>
          <a:p>
            <a:pPr marL="1263650" indent="-33655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/>
              <a:t>Data </a:t>
            </a:r>
            <a:r>
              <a:rPr lang="en-US" dirty="0" err="1"/>
              <a:t>impor</a:t>
            </a:r>
            <a:r>
              <a:rPr lang="en-US" dirty="0"/>
              <a:t>, </a:t>
            </a:r>
            <a:r>
              <a:rPr lang="en-US" dirty="0" err="1"/>
              <a:t>ekspor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DN</a:t>
            </a:r>
          </a:p>
          <a:p>
            <a:pPr marL="1263650" indent="-33655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	PE </a:t>
            </a:r>
            <a:r>
              <a:rPr lang="en-US" dirty="0"/>
              <a:t>= P + (I-E) + </a:t>
            </a:r>
            <a:r>
              <a:rPr lang="en-US" dirty="0" err="1" smtClean="0"/>
              <a:t>dC</a:t>
            </a:r>
            <a:endParaRPr lang="en-US" dirty="0"/>
          </a:p>
          <a:p>
            <a:pPr marL="1263650" indent="-33655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  <a:p>
            <a:pPr marL="457200" indent="-45720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Perkembangan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Permintaan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7850" indent="0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 err="1" smtClean="0"/>
              <a:t>Teknik</a:t>
            </a:r>
            <a:r>
              <a:rPr lang="en-US" b="1" dirty="0" smtClean="0"/>
              <a:t> </a:t>
            </a:r>
            <a:r>
              <a:rPr lang="en-US" b="1" dirty="0" err="1"/>
              <a:t>Peramalan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endParaRPr lang="en-US" b="1" dirty="0"/>
          </a:p>
          <a:p>
            <a:pPr marL="12573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i="1" dirty="0" smtClean="0"/>
              <a:t>Judgmental </a:t>
            </a:r>
            <a:r>
              <a:rPr lang="en-US" i="1" dirty="0"/>
              <a:t>method</a:t>
            </a:r>
          </a:p>
          <a:p>
            <a:pPr marL="12573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/>
              <a:t>trend (liner, non linier, </a:t>
            </a: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)</a:t>
            </a:r>
          </a:p>
          <a:p>
            <a:pPr marL="12573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i="1" dirty="0" smtClean="0"/>
              <a:t>Specific </a:t>
            </a:r>
            <a:r>
              <a:rPr lang="en-US" i="1" dirty="0"/>
              <a:t>purpose method</a:t>
            </a:r>
            <a:r>
              <a:rPr lang="en-US" dirty="0"/>
              <a:t> (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, </a:t>
            </a:r>
            <a:r>
              <a:rPr lang="en-US" i="1" dirty="0"/>
              <a:t>product line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375525" y="36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7194175" y="1792942"/>
            <a:ext cx="3388659" cy="2250519"/>
          </a:xfrm>
          <a:prstGeom prst="wedgeEllipseCallout">
            <a:avLst>
              <a:gd name="adj1" fmla="val -115560"/>
              <a:gd name="adj2" fmla="val 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FE = </a:t>
            </a:r>
            <a:r>
              <a:rPr lang="en-US" sz="1400" dirty="0" err="1"/>
              <a:t>Permintaan</a:t>
            </a:r>
            <a:endParaRPr lang="en-US" sz="1400" dirty="0"/>
          </a:p>
          <a:p>
            <a:pPr eaLnBrk="1" hangingPunct="1">
              <a:spcBef>
                <a:spcPct val="50000"/>
              </a:spcBef>
            </a:pPr>
            <a:r>
              <a:rPr lang="en-US" sz="1400" dirty="0"/>
              <a:t>P = </a:t>
            </a:r>
            <a:r>
              <a:rPr lang="en-US" sz="1400" dirty="0" err="1"/>
              <a:t>Produksi</a:t>
            </a:r>
            <a:endParaRPr lang="en-US" sz="1400" dirty="0"/>
          </a:p>
          <a:p>
            <a:pPr eaLnBrk="1" hangingPunct="1">
              <a:spcBef>
                <a:spcPct val="50000"/>
              </a:spcBef>
            </a:pPr>
            <a:r>
              <a:rPr lang="en-US" sz="1400" dirty="0"/>
              <a:t>I  = Import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/>
              <a:t>E  = </a:t>
            </a:r>
            <a:r>
              <a:rPr lang="en-US" sz="1400" dirty="0" err="1"/>
              <a:t>Eksport</a:t>
            </a:r>
            <a:endParaRPr lang="en-US" sz="1400" dirty="0"/>
          </a:p>
          <a:p>
            <a:pPr eaLnBrk="1" hangingPunct="1">
              <a:spcBef>
                <a:spcPct val="50000"/>
              </a:spcBef>
            </a:pPr>
            <a:r>
              <a:rPr lang="en-US" sz="1400" dirty="0" err="1"/>
              <a:t>dC</a:t>
            </a:r>
            <a:r>
              <a:rPr lang="en-US" sz="1400" dirty="0"/>
              <a:t> = </a:t>
            </a:r>
            <a:r>
              <a:rPr lang="en-US" sz="1400" dirty="0" err="1"/>
              <a:t>Selisih</a:t>
            </a:r>
            <a:r>
              <a:rPr lang="en-US" sz="1400" dirty="0"/>
              <a:t> </a:t>
            </a:r>
            <a:r>
              <a:rPr lang="en-US" sz="1400" dirty="0" err="1"/>
              <a:t>Persediaan</a:t>
            </a:r>
            <a:endParaRPr lang="en-US" sz="1400" dirty="0"/>
          </a:p>
        </p:txBody>
      </p:sp>
      <p:sp>
        <p:nvSpPr>
          <p:cNvPr id="2" name="Frame 1"/>
          <p:cNvSpPr/>
          <p:nvPr/>
        </p:nvSpPr>
        <p:spPr>
          <a:xfrm>
            <a:off x="9587753" y="90301"/>
            <a:ext cx="2474258" cy="14830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Pasar</a:t>
            </a:r>
            <a:endParaRPr lang="en-US" sz="32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73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1748118" y="497541"/>
            <a:ext cx="8834717" cy="562862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Market space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Market share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Market space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penawaran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Market share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dikuasai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Daur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(product life cycle)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3218326" y="3088343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837326" y="3393144"/>
            <a:ext cx="304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Sales</a:t>
            </a: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3218326" y="5602943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028326" y="5755344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Time</a:t>
            </a: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4132726" y="3164543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 flipV="1">
            <a:off x="3444050" y="3164543"/>
            <a:ext cx="46166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 flipV="1">
            <a:off x="4282250" y="3164543"/>
            <a:ext cx="46166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Growth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 flipV="1">
            <a:off x="5120450" y="3164543"/>
            <a:ext cx="46166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Maturity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 flipV="1">
            <a:off x="5958650" y="3164543"/>
            <a:ext cx="46166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Decline</a:t>
            </a: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4894726" y="3164543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5732926" y="3164543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6647326" y="3164543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6952126" y="3432832"/>
            <a:ext cx="2057400" cy="20272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Markting Mix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Product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Price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Promotion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Place/ Distribution</a:t>
            </a: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H="1">
            <a:off x="4666126" y="5298143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H="1">
            <a:off x="3827926" y="4917143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H="1">
            <a:off x="3856501" y="4459943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H="1">
            <a:off x="5961526" y="407894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3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33"/>
          <p:cNvSpPr>
            <a:spLocks noChangeArrowheads="1"/>
          </p:cNvSpPr>
          <p:nvPr/>
        </p:nvSpPr>
        <p:spPr bwMode="auto">
          <a:xfrm>
            <a:off x="2209800" y="2586315"/>
            <a:ext cx="3352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>
                <a:solidFill>
                  <a:srgbClr val="000000"/>
                </a:solidFill>
                <a:cs typeface="Arial" panose="020B0604020202020204" pitchFamily="34" charset="0"/>
              </a:rPr>
              <a:t>In developing a business concept, consider the </a:t>
            </a:r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features </a:t>
            </a:r>
            <a:r>
              <a:rPr lang="en-US" sz="2000" b="0">
                <a:solidFill>
                  <a:srgbClr val="000000"/>
                </a:solidFill>
                <a:cs typeface="Arial" panose="020B0604020202020204" pitchFamily="34" charset="0"/>
              </a:rPr>
              <a:t>and </a:t>
            </a:r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benefits </a:t>
            </a:r>
            <a:r>
              <a:rPr lang="en-US" sz="2000" b="0">
                <a:solidFill>
                  <a:srgbClr val="000000"/>
                </a:solidFill>
                <a:cs typeface="Arial" panose="020B0604020202020204" pitchFamily="34" charset="0"/>
              </a:rPr>
              <a:t>your product or service offers.</a:t>
            </a:r>
          </a:p>
        </p:txBody>
      </p:sp>
      <p:sp>
        <p:nvSpPr>
          <p:cNvPr id="7" name="AutoShape 1035"/>
          <p:cNvSpPr>
            <a:spLocks noChangeArrowheads="1"/>
          </p:cNvSpPr>
          <p:nvPr/>
        </p:nvSpPr>
        <p:spPr bwMode="auto">
          <a:xfrm>
            <a:off x="6318251" y="4433046"/>
            <a:ext cx="3765550" cy="1449388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>
                <a:solidFill>
                  <a:srgbClr val="FFFFFF"/>
                </a:solidFill>
                <a:cs typeface="Arial" panose="020B0604020202020204" pitchFamily="34" charset="0"/>
              </a:rPr>
              <a:t>BENEFITS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>
                <a:solidFill>
                  <a:srgbClr val="FFFFFF"/>
                </a:solidFill>
                <a:cs typeface="Arial" panose="020B0604020202020204" pitchFamily="34" charset="0"/>
              </a:rPr>
              <a:t>things that promote or enhance the value of a product or a service to the customer</a:t>
            </a: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3810001" y="1066801"/>
            <a:ext cx="3942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8F4C"/>
                </a:solidFill>
                <a:latin typeface="Calibri Light" panose="020F0302020204030204" pitchFamily="34" charset="0"/>
              </a:rPr>
              <a:t>Developing a Business Concept</a:t>
            </a:r>
            <a:endParaRPr lang="en-US" sz="2400" b="0" dirty="0">
              <a:solidFill>
                <a:srgbClr val="00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5" descr="http://image.shutterstock.com/display_pic_with_logo/248635/128215826/stock-photo-a-magnifying-glass-hovering-over-several-copies-of-the-word-features-and-finding-the-word-benefits-128215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0"/>
          <a:stretch>
            <a:fillRect/>
          </a:stretch>
        </p:blipFill>
        <p:spPr bwMode="auto">
          <a:xfrm>
            <a:off x="5562601" y="2206903"/>
            <a:ext cx="263842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23682" y="361951"/>
            <a:ext cx="9722224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Feasibility Analysis: testing AN OPPORTUNITY</a:t>
            </a:r>
          </a:p>
        </p:txBody>
      </p:sp>
    </p:spTree>
    <p:extLst>
      <p:ext uri="{BB962C8B-B14F-4D97-AF65-F5344CB8AC3E}">
        <p14:creationId xmlns:p14="http://schemas.microsoft.com/office/powerpoint/2010/main" val="2629940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Marketing study includes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438400" y="1882775"/>
            <a:ext cx="7199086" cy="4216400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marketing study?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marketing Mix?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market structure?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the  Product-Market Growth Matrix?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SWOT analysis?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competitive profile?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market segmentation?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What is customer analysis?</a:t>
            </a:r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62688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97541" y="403225"/>
            <a:ext cx="11228294" cy="591689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ASPEK PEMASARAN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Segmenting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Dasar-dasar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segmentasi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:</a:t>
            </a: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Geografis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daerah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sejuk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panas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pantai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dll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Demografis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umur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jenis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kelamin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agama,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pendidikan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kepadatan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penghasilan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Sosiologis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Budaya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klas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sosial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dsb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Psikografis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kepribadian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sikap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manfaat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produk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dsb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Syarat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segmentasi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: measurability, accessibility,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substantiability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Targeting :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Ukuran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pertumbuhan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segmen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kemenarikan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struktur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segmen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(profitable),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sasaran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&amp;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sumber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daya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yang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dimiliki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Alternatif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pasar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sasaran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: undifferentiated marketing 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produk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tunggal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), differentiated marketing 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produk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berbeda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untuk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pasar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berbeda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), concentrated marketing 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pada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pembeli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tertentu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).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Positioning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Identifikasi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keunggulan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kompetitif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differensiasi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),:</a:t>
            </a: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Diferensiasi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produk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Diferensiasi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jasa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Diferensiasi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personel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Diferensiasi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citra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Memilih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keunggulan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kompetetif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Berapa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banyak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perbedaan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dipromosikan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Perbedaan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yang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dipromosikan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dalam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mewujudkan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mengkomunikasikan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7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15671" y="245830"/>
            <a:ext cx="8229600" cy="487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Segmentasi</a:t>
            </a:r>
            <a:r>
              <a:rPr lang="en-US" sz="32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Targeting and Position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096621" y="829236"/>
            <a:ext cx="2209800" cy="156966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ambria" panose="02040503050406030204" pitchFamily="18" charset="0"/>
              </a:rPr>
              <a:t>Segmentasi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Identifikasi Segmen</a:t>
            </a:r>
          </a:p>
          <a:p>
            <a:pPr eaLnBrk="1" hangingPunct="1"/>
            <a:endParaRPr lang="en-US" sz="1600">
              <a:latin typeface="Cambria" panose="02040503050406030204" pitchFamily="18" charset="0"/>
            </a:endParaRPr>
          </a:p>
          <a:p>
            <a:pPr eaLnBrk="1" hangingPunct="1"/>
            <a:endParaRPr lang="en-US" sz="1600">
              <a:latin typeface="Cambria" panose="02040503050406030204" pitchFamily="18" charset="0"/>
            </a:endParaRP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Mengembangkan Profil setiap segmen</a:t>
            </a: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3104683" y="1449674"/>
            <a:ext cx="193675" cy="419338"/>
          </a:xfrm>
          <a:prstGeom prst="downArrow">
            <a:avLst>
              <a:gd name="adj1" fmla="val 50000"/>
              <a:gd name="adj2" fmla="val 536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>
              <a:latin typeface="Cambria" panose="02040503050406030204" pitchFamily="18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858871" y="905437"/>
            <a:ext cx="2209800" cy="1877437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Cambria" panose="02040503050406030204" pitchFamily="18" charset="0"/>
              </a:rPr>
              <a:t>Targeting</a:t>
            </a:r>
          </a:p>
          <a:p>
            <a:pPr eaLnBrk="1" hangingPunct="1">
              <a:spcAft>
                <a:spcPts val="1200"/>
              </a:spcAft>
            </a:pPr>
            <a:r>
              <a:rPr lang="en-US" sz="1600" dirty="0" err="1">
                <a:latin typeface="Cambria" panose="02040503050406030204" pitchFamily="18" charset="0"/>
              </a:rPr>
              <a:t>Kembangkan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Ukuran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Daya</a:t>
            </a:r>
            <a:r>
              <a:rPr lang="en-US" sz="1600" dirty="0">
                <a:latin typeface="Cambria" panose="02040503050406030204" pitchFamily="18" charset="0"/>
              </a:rPr>
              <a:t> Tarik </a:t>
            </a:r>
            <a:r>
              <a:rPr lang="en-US" sz="1600" dirty="0" err="1">
                <a:latin typeface="Cambria" panose="02040503050406030204" pitchFamily="18" charset="0"/>
              </a:rPr>
              <a:t>Segmen</a:t>
            </a:r>
            <a:endParaRPr lang="en-US" sz="1600" dirty="0">
              <a:latin typeface="Cambria" panose="02040503050406030204" pitchFamily="18" charset="0"/>
            </a:endParaRPr>
          </a:p>
          <a:p>
            <a:pPr eaLnBrk="1" hangingPunct="1"/>
            <a:endParaRPr lang="en-US" sz="16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1600" dirty="0" err="1">
                <a:latin typeface="Cambria" panose="02040503050406030204" pitchFamily="18" charset="0"/>
              </a:rPr>
              <a:t>Memilih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Segmen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Sasaran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5828833" y="1784257"/>
            <a:ext cx="193675" cy="419338"/>
          </a:xfrm>
          <a:prstGeom prst="downArrow">
            <a:avLst>
              <a:gd name="adj1" fmla="val 50000"/>
              <a:gd name="adj2" fmla="val 536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>
              <a:latin typeface="Cambria" panose="02040503050406030204" pitchFamily="18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7906871" y="905437"/>
            <a:ext cx="2514600" cy="180049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Cambria" panose="02040503050406030204" pitchFamily="18" charset="0"/>
              </a:rPr>
              <a:t>Positioning</a:t>
            </a:r>
          </a:p>
          <a:p>
            <a:pPr eaLnBrk="1" hangingPunct="1"/>
            <a:r>
              <a:rPr lang="en-US" sz="1600" dirty="0" err="1">
                <a:latin typeface="Cambria" panose="02040503050406030204" pitchFamily="18" charset="0"/>
              </a:rPr>
              <a:t>Kembangkan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posisi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setiap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segmen</a:t>
            </a:r>
            <a:endParaRPr lang="en-US" sz="1600" dirty="0">
              <a:latin typeface="Cambria" panose="02040503050406030204" pitchFamily="18" charset="0"/>
            </a:endParaRPr>
          </a:p>
          <a:p>
            <a:pPr eaLnBrk="1" hangingPunct="1"/>
            <a:endParaRPr lang="en-US" sz="16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1600" dirty="0" err="1">
                <a:latin typeface="Cambria" panose="02040503050406030204" pitchFamily="18" charset="0"/>
              </a:rPr>
              <a:t>Kembangkan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bauran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pemasaran</a:t>
            </a:r>
            <a:r>
              <a:rPr lang="en-US" sz="1600" dirty="0">
                <a:latin typeface="Cambria" panose="02040503050406030204" pitchFamily="18" charset="0"/>
              </a:rPr>
              <a:t> per </a:t>
            </a:r>
            <a:r>
              <a:rPr lang="en-US" sz="1600" dirty="0" err="1">
                <a:latin typeface="Cambria" panose="02040503050406030204" pitchFamily="18" charset="0"/>
              </a:rPr>
              <a:t>segmen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9067333" y="1667317"/>
            <a:ext cx="193675" cy="419338"/>
          </a:xfrm>
          <a:prstGeom prst="downArrow">
            <a:avLst>
              <a:gd name="adj1" fmla="val 50000"/>
              <a:gd name="adj2" fmla="val 536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>
              <a:latin typeface="Cambria" panose="02040503050406030204" pitchFamily="18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925171" y="3454962"/>
            <a:ext cx="1219200" cy="107721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ambria" panose="02040503050406030204" pitchFamily="18" charset="0"/>
              </a:rPr>
              <a:t>Geografi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Demografi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Psikografi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Perilaku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315821" y="4182036"/>
            <a:ext cx="1524000" cy="156966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ambria" panose="02040503050406030204" pitchFamily="18" charset="0"/>
              </a:rPr>
              <a:t>Karakteristik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Distintive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Measurable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Accessible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Substantially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Actionable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4935071" y="3420037"/>
            <a:ext cx="2590800" cy="1323439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ambria" panose="02040503050406030204" pitchFamily="18" charset="0"/>
              </a:rPr>
              <a:t>Evaluasi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Ukuran permintaan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Pertumbuhan Segmen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Intensitas Persaingan</a:t>
            </a:r>
          </a:p>
          <a:p>
            <a:pPr eaLnBrk="1" hangingPunct="1"/>
            <a:r>
              <a:rPr lang="en-US" sz="1600">
                <a:latin typeface="Cambria" panose="02040503050406030204" pitchFamily="18" charset="0"/>
              </a:rPr>
              <a:t>Sumber Daya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459071" y="5559986"/>
            <a:ext cx="2362200" cy="830997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1600">
                <a:latin typeface="Cambria" panose="02040503050406030204" pitchFamily="18" charset="0"/>
              </a:rPr>
              <a:t>Undifferentiatd Market</a:t>
            </a:r>
          </a:p>
          <a:p>
            <a:pPr eaLnBrk="1" hangingPunct="1">
              <a:buFontTx/>
              <a:buChar char="-"/>
            </a:pPr>
            <a:r>
              <a:rPr lang="en-US" sz="1600">
                <a:latin typeface="Cambria" panose="02040503050406030204" pitchFamily="18" charset="0"/>
              </a:rPr>
              <a:t>Differentiated Market</a:t>
            </a:r>
          </a:p>
          <a:p>
            <a:pPr eaLnBrk="1" hangingPunct="1">
              <a:buFontTx/>
              <a:buChar char="-"/>
            </a:pPr>
            <a:r>
              <a:rPr lang="en-US" sz="1600">
                <a:latin typeface="Cambria" panose="02040503050406030204" pitchFamily="18" charset="0"/>
              </a:rPr>
              <a:t>Concentrated Market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7678271" y="3572437"/>
            <a:ext cx="2514600" cy="34607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ambria" panose="02040503050406030204" pitchFamily="18" charset="0"/>
              </a:rPr>
              <a:t>Tentukan Produk Unggul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8249771" y="4597962"/>
            <a:ext cx="2209800" cy="34607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ambria" panose="02040503050406030204" pitchFamily="18" charset="0"/>
              </a:rPr>
              <a:t>Bauran Pemasaran</a:t>
            </a:r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5925671" y="2810436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10269071" y="288663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>
            <a:off x="8745071" y="2810436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 flipV="1">
            <a:off x="7068671" y="905436"/>
            <a:ext cx="83820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flipV="1">
            <a:off x="4325471" y="905436"/>
            <a:ext cx="53340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2572871" y="288663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>
            <a:off x="3792071" y="2886636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7602071" y="3191436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 flipH="1">
            <a:off x="6154271" y="3191436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6154271" y="281043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2706" y="-222903"/>
            <a:ext cx="10972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528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89524812"/>
              </p:ext>
            </p:extLst>
          </p:nvPr>
        </p:nvGraphicFramePr>
        <p:xfrm>
          <a:off x="2075329" y="2191871"/>
          <a:ext cx="8229600" cy="274652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30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 Kecil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 Menengah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 Besat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5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Teknologi kadang perlu bila murah dan harganya mudah diterapkan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Teknologi diperlukan bila menunjang efisiensi dan meningkatkan produksi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Teknologi mutlak diperlukan untuk meningkatkan daya saing industri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Teknologi Sederhana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Teknologi Tepat Guna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Teknologi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Tinggi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Otomatisasi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672822"/>
      </p:ext>
    </p:extLst>
  </p:cSld>
  <p:clrMapOvr>
    <a:masterClrMapping/>
  </p:clrMapOvr>
  <p:transition spd="slow">
    <p:wheel spokes="8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7753" y="443753"/>
            <a:ext cx="82296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Mengukur Daya Tarik Segmen</a:t>
            </a:r>
          </a:p>
        </p:txBody>
      </p:sp>
      <p:graphicFrame>
        <p:nvGraphicFramePr>
          <p:cNvPr id="22630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737772"/>
              </p:ext>
            </p:extLst>
          </p:nvPr>
        </p:nvGraphicFramePr>
        <p:xfrm>
          <a:off x="1967753" y="1667436"/>
          <a:ext cx="8229600" cy="3276600"/>
        </p:xfrm>
        <a:graphic>
          <a:graphicData uri="http://schemas.openxmlformats.org/drawingml/2006/table">
            <a:tbl>
              <a:tblPr/>
              <a:tblGrid>
                <a:gridCol w="609600"/>
                <a:gridCol w="4191000"/>
                <a:gridCol w="1066800"/>
                <a:gridCol w="1219200"/>
                <a:gridCol w="1143000"/>
              </a:tblGrid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Daya Tarik Segmen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Bobot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Ukuran Permintaan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Pertumbuhan Segmen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Intesitas Persaingan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Akses terhadap Segmen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99" name="Rectangle 47"/>
          <p:cNvSpPr>
            <a:spLocks noChangeArrowheads="1"/>
          </p:cNvSpPr>
          <p:nvPr/>
        </p:nvSpPr>
        <p:spPr bwMode="auto">
          <a:xfrm>
            <a:off x="1842248" y="4961966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2"/>
                </a:solidFill>
              </a:rPr>
              <a:t>Rating : 1 = STM,  </a:t>
            </a:r>
            <a:r>
              <a:rPr lang="en-US" sz="1600" dirty="0" smtClean="0">
                <a:solidFill>
                  <a:schemeClr val="tx2"/>
                </a:solidFill>
              </a:rPr>
              <a:t>2 </a:t>
            </a:r>
            <a:r>
              <a:rPr lang="en-US" sz="1600" dirty="0">
                <a:solidFill>
                  <a:schemeClr val="tx2"/>
                </a:solidFill>
              </a:rPr>
              <a:t>= TM,  </a:t>
            </a:r>
            <a:r>
              <a:rPr lang="en-US" sz="1600" dirty="0" smtClean="0">
                <a:solidFill>
                  <a:schemeClr val="tx2"/>
                </a:solidFill>
              </a:rPr>
              <a:t>3 </a:t>
            </a:r>
            <a:r>
              <a:rPr lang="en-US" sz="1600" dirty="0">
                <a:solidFill>
                  <a:schemeClr val="tx2"/>
                </a:solidFill>
              </a:rPr>
              <a:t>= CM,   </a:t>
            </a:r>
            <a:r>
              <a:rPr lang="en-US" sz="1600" dirty="0" smtClean="0">
                <a:solidFill>
                  <a:schemeClr val="tx2"/>
                </a:solidFill>
              </a:rPr>
              <a:t>4 </a:t>
            </a:r>
            <a:r>
              <a:rPr lang="en-US" sz="1600" dirty="0">
                <a:solidFill>
                  <a:schemeClr val="tx2"/>
                </a:solidFill>
              </a:rPr>
              <a:t>= M,  </a:t>
            </a:r>
            <a:r>
              <a:rPr lang="en-US" sz="1600" dirty="0" smtClean="0">
                <a:solidFill>
                  <a:schemeClr val="tx2"/>
                </a:solidFill>
              </a:rPr>
              <a:t>5 </a:t>
            </a:r>
            <a:r>
              <a:rPr lang="en-US" sz="1600" dirty="0">
                <a:solidFill>
                  <a:schemeClr val="tx2"/>
                </a:solidFill>
              </a:rPr>
              <a:t>= SM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Total </a:t>
            </a:r>
            <a:r>
              <a:rPr lang="en-US" sz="1600" dirty="0" err="1">
                <a:solidFill>
                  <a:schemeClr val="tx2"/>
                </a:solidFill>
              </a:rPr>
              <a:t>Skor</a:t>
            </a:r>
            <a:r>
              <a:rPr lang="en-US" sz="1600" dirty="0">
                <a:solidFill>
                  <a:schemeClr val="tx2"/>
                </a:solidFill>
              </a:rPr>
              <a:t> : 1.00 – 2.56  = </a:t>
            </a:r>
            <a:r>
              <a:rPr lang="en-US" sz="1600" dirty="0" err="1" smtClean="0">
                <a:solidFill>
                  <a:schemeClr val="tx2"/>
                </a:solidFill>
              </a:rPr>
              <a:t>Tidak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Menarik</a:t>
            </a:r>
            <a:r>
              <a:rPr lang="en-US" sz="1600" dirty="0" smtClean="0">
                <a:solidFill>
                  <a:schemeClr val="tx2"/>
                </a:solidFill>
              </a:rPr>
              <a:t> ; 2.57 </a:t>
            </a:r>
            <a:r>
              <a:rPr lang="en-US" sz="1600" dirty="0">
                <a:solidFill>
                  <a:schemeClr val="tx2"/>
                </a:solidFill>
              </a:rPr>
              <a:t>– 3.56 = </a:t>
            </a:r>
            <a:r>
              <a:rPr lang="en-US" sz="1600" dirty="0" err="1" smtClean="0">
                <a:solidFill>
                  <a:schemeClr val="tx2"/>
                </a:solidFill>
              </a:rPr>
              <a:t>Cukup</a:t>
            </a:r>
            <a:r>
              <a:rPr lang="en-US" sz="1600" dirty="0" smtClean="0">
                <a:solidFill>
                  <a:schemeClr val="tx2"/>
                </a:solidFill>
              </a:rPr>
              <a:t> ; </a:t>
            </a:r>
            <a:r>
              <a:rPr lang="en-US" sz="1600" dirty="0">
                <a:solidFill>
                  <a:schemeClr val="tx2"/>
                </a:solidFill>
              </a:rPr>
              <a:t>3.57 – 5.00 = </a:t>
            </a:r>
            <a:r>
              <a:rPr lang="en-US" sz="1600" dirty="0" err="1">
                <a:solidFill>
                  <a:schemeClr val="tx2"/>
                </a:solidFill>
              </a:rPr>
              <a:t>Menarik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67165"/>
      </p:ext>
    </p:extLst>
  </p:cSld>
  <p:clrMapOvr>
    <a:masterClrMapping/>
  </p:clrMapOvr>
  <p:transition spd="slow">
    <p:wheel spokes="8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Bagaimana</a:t>
            </a:r>
            <a:r>
              <a:rPr lang="en-US" sz="3200" b="1" dirty="0"/>
              <a:t> </a:t>
            </a:r>
            <a:r>
              <a:rPr lang="en-US" sz="3200" b="1" dirty="0" err="1"/>
              <a:t>cara</a:t>
            </a:r>
            <a:r>
              <a:rPr lang="en-US" sz="3200" b="1" dirty="0"/>
              <a:t> </a:t>
            </a:r>
            <a:r>
              <a:rPr lang="en-US" sz="3200" b="1" dirty="0" err="1"/>
              <a:t>mengukur</a:t>
            </a:r>
            <a:r>
              <a:rPr lang="en-US" sz="3200" b="1" dirty="0"/>
              <a:t> </a:t>
            </a:r>
            <a:r>
              <a:rPr lang="en-US" sz="3200" b="1" dirty="0" err="1"/>
              <a:t>besarnya</a:t>
            </a:r>
            <a:r>
              <a:rPr lang="en-US" sz="3200" b="1" dirty="0"/>
              <a:t> </a:t>
            </a:r>
            <a:r>
              <a:rPr lang="en-US" sz="3200" b="1" dirty="0" err="1"/>
              <a:t>potensi</a:t>
            </a:r>
            <a:r>
              <a:rPr lang="en-US" sz="3200" b="1" dirty="0"/>
              <a:t> </a:t>
            </a:r>
            <a:r>
              <a:rPr lang="en-US" sz="3200" b="1" dirty="0" err="1"/>
              <a:t>pasar</a:t>
            </a:r>
            <a:r>
              <a:rPr lang="en-US" sz="3200" b="1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/>
              <a:t>1.TENTUKAN SEGMEN PASAR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 smtClean="0"/>
              <a:t>2</a:t>
            </a:r>
            <a:r>
              <a:rPr lang="en-US" sz="1400" b="1" dirty="0"/>
              <a:t>. TENTUKAN BATAS GEOGRAFIS</a:t>
            </a:r>
            <a:endParaRPr lang="en-US" sz="1400" dirty="0"/>
          </a:p>
          <a:p>
            <a:pPr marL="914400"/>
            <a:r>
              <a:rPr lang="en-US" sz="1400" dirty="0" err="1"/>
              <a:t>Tentukan</a:t>
            </a:r>
            <a:r>
              <a:rPr lang="en-US" sz="1400" dirty="0"/>
              <a:t> </a:t>
            </a:r>
            <a:r>
              <a:rPr lang="en-US" sz="1400" dirty="0" err="1"/>
              <a:t>batasan</a:t>
            </a:r>
            <a:r>
              <a:rPr lang="en-US" sz="1400" dirty="0"/>
              <a:t> </a:t>
            </a:r>
            <a:r>
              <a:rPr lang="en-US" sz="1400" dirty="0" err="1"/>
              <a:t>geografis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target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</a:t>
            </a:r>
            <a:r>
              <a:rPr lang="en-US" sz="1400" dirty="0" err="1"/>
              <a:t>kita</a:t>
            </a:r>
            <a:r>
              <a:rPr lang="en-US" sz="1400" dirty="0"/>
              <a:t>. </a:t>
            </a:r>
            <a:endParaRPr lang="en-US" sz="1400" dirty="0" smtClean="0"/>
          </a:p>
          <a:p>
            <a:pPr marL="914400"/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/>
              <a:t>ketika</a:t>
            </a:r>
            <a:r>
              <a:rPr lang="en-US" sz="1400" dirty="0"/>
              <a:t> basis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r>
              <a:rPr lang="en-US" sz="1400" dirty="0"/>
              <a:t> internet, </a:t>
            </a:r>
            <a:r>
              <a:rPr lang="en-US" sz="1400" dirty="0" err="1"/>
              <a:t>tentunya</a:t>
            </a:r>
            <a:r>
              <a:rPr lang="en-US" sz="1400" dirty="0"/>
              <a:t> </a:t>
            </a:r>
            <a:r>
              <a:rPr lang="en-US" sz="1400" dirty="0" err="1"/>
              <a:t>batas</a:t>
            </a:r>
            <a:r>
              <a:rPr lang="en-US" sz="1400" dirty="0"/>
              <a:t> </a:t>
            </a:r>
            <a:r>
              <a:rPr lang="en-US" sz="1400" dirty="0" err="1"/>
              <a:t>geografis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relevan</a:t>
            </a:r>
            <a:r>
              <a:rPr lang="en-US" sz="1400" dirty="0"/>
              <a:t> </a:t>
            </a:r>
            <a:r>
              <a:rPr lang="en-US" sz="1400" dirty="0" err="1"/>
              <a:t>lagi</a:t>
            </a:r>
            <a:r>
              <a:rPr lang="en-US" sz="1400" dirty="0"/>
              <a:t>.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3</a:t>
            </a:r>
            <a:r>
              <a:rPr lang="en-US" sz="1400" b="1" dirty="0"/>
              <a:t>. IDENTIFIKASI PESAING-PESAING YANG ADA</a:t>
            </a:r>
            <a:endParaRPr lang="en-US" sz="1400" dirty="0"/>
          </a:p>
          <a:p>
            <a:pPr marL="914400"/>
            <a:r>
              <a:rPr lang="en-US" sz="1400" dirty="0" err="1" smtClean="0"/>
              <a:t>Berdasarkan</a:t>
            </a:r>
            <a:r>
              <a:rPr lang="en-US" sz="1400" dirty="0" smtClean="0"/>
              <a:t> </a:t>
            </a:r>
            <a:r>
              <a:rPr lang="en-US" sz="1400" dirty="0"/>
              <a:t>data </a:t>
            </a:r>
            <a:r>
              <a:rPr lang="en-US" sz="1400" dirty="0" err="1"/>
              <a:t>pangsa</a:t>
            </a:r>
            <a:r>
              <a:rPr lang="en-US" sz="1400" dirty="0"/>
              <a:t> </a:t>
            </a:r>
            <a:r>
              <a:rPr lang="en-US" sz="1400" dirty="0" err="1"/>
              <a:t>pasar</a:t>
            </a:r>
            <a:r>
              <a:rPr lang="en-US" sz="1400" dirty="0"/>
              <a:t> </a:t>
            </a:r>
            <a:r>
              <a:rPr lang="en-US" sz="1400" dirty="0" err="1"/>
              <a:t>pesaing</a:t>
            </a:r>
            <a:r>
              <a:rPr lang="en-US" sz="1400" dirty="0"/>
              <a:t>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menghitung</a:t>
            </a:r>
            <a:r>
              <a:rPr lang="en-US" sz="1400" dirty="0"/>
              <a:t> </a:t>
            </a:r>
            <a:r>
              <a:rPr lang="en-US" sz="1400" dirty="0" err="1"/>
              <a:t>pangsa</a:t>
            </a:r>
            <a:r>
              <a:rPr lang="en-US" sz="1400" dirty="0"/>
              <a:t> </a:t>
            </a:r>
            <a:r>
              <a:rPr lang="en-US" sz="1400" dirty="0" err="1"/>
              <a:t>pasar</a:t>
            </a:r>
            <a:r>
              <a:rPr lang="en-US" sz="1400" dirty="0"/>
              <a:t> </a:t>
            </a:r>
            <a:r>
              <a:rPr lang="en-US" sz="1400" dirty="0" err="1"/>
              <a:t>tersisa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4. PERKIRAKAN RATA-RATA TINGKAT KONSUMSI PELANGGAN</a:t>
            </a:r>
            <a:endParaRPr lang="en-US" sz="1400" dirty="0"/>
          </a:p>
          <a:p>
            <a:pPr marL="914400"/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survei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wawancara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data-data </a:t>
            </a:r>
            <a:r>
              <a:rPr lang="en-US" sz="1400" dirty="0" err="1"/>
              <a:t>sekunder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menghitung</a:t>
            </a:r>
            <a:r>
              <a:rPr lang="en-US" sz="1400" dirty="0"/>
              <a:t> </a:t>
            </a:r>
            <a:r>
              <a:rPr lang="en-US" sz="1400" dirty="0" err="1"/>
              <a:t>berapa</a:t>
            </a:r>
            <a:r>
              <a:rPr lang="en-US" sz="1400" dirty="0"/>
              <a:t> rata-rata </a:t>
            </a:r>
            <a:r>
              <a:rPr lang="en-US" sz="1400" dirty="0" err="1"/>
              <a:t>konsumsi</a:t>
            </a:r>
            <a:r>
              <a:rPr lang="en-US" sz="1400" dirty="0"/>
              <a:t>/</a:t>
            </a:r>
            <a:r>
              <a:rPr lang="en-US" sz="1400" dirty="0" err="1"/>
              <a:t>pengelauaran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/</a:t>
            </a:r>
            <a:r>
              <a:rPr lang="en-US" sz="1400" dirty="0" err="1"/>
              <a:t>layanan</a:t>
            </a:r>
            <a:r>
              <a:rPr lang="en-US" sz="1400" dirty="0"/>
              <a:t> </a:t>
            </a:r>
            <a:r>
              <a:rPr lang="en-US" sz="1400" dirty="0" err="1"/>
              <a:t>sejenis.I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5. HITUNG POTENSI PASAR</a:t>
            </a:r>
            <a:endParaRPr lang="en-US" sz="1400" dirty="0"/>
          </a:p>
          <a:p>
            <a:pPr marL="914400"/>
            <a:r>
              <a:rPr lang="en-US" sz="1400" dirty="0" err="1" smtClean="0"/>
              <a:t>Rumusan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mengukur</a:t>
            </a:r>
            <a:r>
              <a:rPr lang="en-US" sz="1400" dirty="0"/>
              <a:t> </a:t>
            </a:r>
            <a:r>
              <a:rPr lang="en-US" sz="1400" dirty="0" err="1"/>
              <a:t>potensi</a:t>
            </a:r>
            <a:r>
              <a:rPr lang="en-US" sz="1400" dirty="0"/>
              <a:t> </a:t>
            </a:r>
            <a:r>
              <a:rPr lang="en-US" sz="1400" dirty="0" err="1"/>
              <a:t>pasar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:</a:t>
            </a:r>
          </a:p>
          <a:p>
            <a:pPr marL="0" indent="0">
              <a:buNone/>
            </a:pPr>
            <a:r>
              <a:rPr lang="en-US" sz="1400" dirty="0" smtClean="0"/>
              <a:t>	MP </a:t>
            </a:r>
            <a:r>
              <a:rPr lang="en-US" sz="1400" dirty="0"/>
              <a:t>= N x MS x P x Q</a:t>
            </a:r>
          </a:p>
          <a:p>
            <a:pPr marL="0" indent="0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dimana</a:t>
            </a:r>
            <a:r>
              <a:rPr lang="en-US" sz="1400" dirty="0"/>
              <a:t>:</a:t>
            </a:r>
          </a:p>
          <a:p>
            <a:pPr marL="0" indent="0">
              <a:buNone/>
            </a:pPr>
            <a:r>
              <a:rPr lang="en-US" sz="1400" dirty="0" smtClean="0"/>
              <a:t>	MP </a:t>
            </a:r>
            <a:r>
              <a:rPr lang="en-US" sz="1400" dirty="0"/>
              <a:t>: </a:t>
            </a:r>
            <a:r>
              <a:rPr lang="en-US" sz="1400" i="1" dirty="0"/>
              <a:t>Market </a:t>
            </a:r>
            <a:r>
              <a:rPr lang="en-US" sz="1400" i="1" dirty="0" err="1"/>
              <a:t>potensial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	N </a:t>
            </a:r>
            <a:r>
              <a:rPr lang="en-US" sz="1400" dirty="0"/>
              <a:t>: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Potensial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	MS </a:t>
            </a:r>
            <a:r>
              <a:rPr lang="en-US" sz="1400" dirty="0"/>
              <a:t>: </a:t>
            </a:r>
            <a:r>
              <a:rPr lang="en-US" sz="1400" i="1" dirty="0"/>
              <a:t>Market Share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	P </a:t>
            </a:r>
            <a:r>
              <a:rPr lang="en-US" sz="1400" dirty="0"/>
              <a:t>: Rata-rata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	Q </a:t>
            </a:r>
            <a:r>
              <a:rPr lang="en-US" sz="1400" dirty="0"/>
              <a:t>: </a:t>
            </a:r>
            <a:r>
              <a:rPr lang="en-US" sz="1400" i="1" dirty="0"/>
              <a:t>Quantity</a:t>
            </a:r>
            <a:r>
              <a:rPr lang="en-US" sz="1400" dirty="0"/>
              <a:t> </a:t>
            </a:r>
            <a:r>
              <a:rPr lang="en-US" sz="1400" dirty="0" err="1"/>
              <a:t>konsumsi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pertahun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Lecturer.Ahmed El Rawas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B60A6-D930-46FE-8480-8AFF6497485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79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948218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4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2729" y="242048"/>
            <a:ext cx="8337177" cy="611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Logo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Moto (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menarik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mudah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diingat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Menciptakan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mudah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diingat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modern,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menarik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Kemasan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kualitas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bentuk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warna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persyaratan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lainnya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Label (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pembuat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dimana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dibuat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penggunaan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daluarsa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dll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Price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Tujuan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bertahan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hidup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maksimal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market share,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pesaing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Metoda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penetapan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harga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Diskriminasi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harga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menurut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pelanggan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bentuk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tempat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waktu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Harga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baru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(Market skimming pricing, market penetration pricing)</a:t>
            </a:r>
          </a:p>
          <a:p>
            <a:pPr marL="6858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Place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Faktor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berpengaruh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Pasar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pelanggan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karakteristik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produk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pertimbangan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pengendalian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Jenis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Distribusi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Distribusi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intensif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eksklusif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selektif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Promotion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Advertensi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sales promotion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 relation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personal selling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People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Process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Physical Evidence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Strategi Menyusun Bisnis Plan untuk Meningkatkan Kinerja Perusahaan -  Kembar.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76" y="228600"/>
            <a:ext cx="3234952" cy="64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0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479328"/>
            <a:ext cx="10058400" cy="775715"/>
          </a:xfrm>
        </p:spPr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Pengumpulan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01906"/>
            <a:ext cx="10058400" cy="4067188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Catatan</a:t>
            </a:r>
            <a:r>
              <a:rPr lang="en-US" b="1" dirty="0" smtClean="0">
                <a:solidFill>
                  <a:srgbClr val="FF0000"/>
                </a:solidFill>
              </a:rPr>
              <a:t> Internal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internal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Keuntungan</a:t>
            </a:r>
            <a:r>
              <a:rPr lang="en-US" dirty="0"/>
              <a:t> data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sesungguhnya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 smtClean="0"/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</a:rPr>
              <a:t>2. Data Primer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Data primer </a:t>
            </a:r>
            <a:r>
              <a:rPr lang="en-US" dirty="0" err="1"/>
              <a:t>adalah</a:t>
            </a:r>
            <a:r>
              <a:rPr lang="en-US" dirty="0"/>
              <a:t> data yang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pengkajian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Proses </a:t>
            </a:r>
            <a:r>
              <a:rPr lang="en-US" dirty="0" err="1"/>
              <a:t>pengumpulan</a:t>
            </a:r>
            <a:r>
              <a:rPr lang="en-US" dirty="0"/>
              <a:t>,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spesifikasinya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pengumpulannya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(</a:t>
            </a:r>
            <a:r>
              <a:rPr lang="en-US" i="1" dirty="0"/>
              <a:t>research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 (</a:t>
            </a:r>
            <a:r>
              <a:rPr lang="en-US" i="1" dirty="0"/>
              <a:t>experiment</a:t>
            </a:r>
            <a:r>
              <a:rPr lang="en-US" dirty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Lecturer.Ahmed El Rawas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10A74-1C4C-4615-AFBD-E3F520363A1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3905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908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Pengumpulan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6376"/>
            <a:ext cx="10058400" cy="393271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3. Data </a:t>
            </a:r>
            <a:r>
              <a:rPr lang="en-US" b="1" dirty="0" err="1">
                <a:solidFill>
                  <a:srgbClr val="FF0000"/>
                </a:solidFill>
              </a:rPr>
              <a:t>Sekunder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Data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data yang </a:t>
            </a:r>
            <a:r>
              <a:rPr lang="en-US" dirty="0" err="1"/>
              <a:t>pengumpulan</a:t>
            </a:r>
            <a:r>
              <a:rPr lang="en-US" dirty="0"/>
              <a:t>,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spesifikasinya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lain. Data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pengkajian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4. </a:t>
            </a:r>
            <a:r>
              <a:rPr lang="en-US" b="1" dirty="0" err="1">
                <a:solidFill>
                  <a:srgbClr val="FF0000"/>
                </a:solidFill>
              </a:rPr>
              <a:t>Sumber</a:t>
            </a:r>
            <a:r>
              <a:rPr lang="en-US" b="1" dirty="0">
                <a:solidFill>
                  <a:srgbClr val="FF0000"/>
                </a:solidFill>
              </a:rPr>
              <a:t> Data </a:t>
            </a:r>
            <a:r>
              <a:rPr lang="en-US" b="1" dirty="0" err="1">
                <a:solidFill>
                  <a:srgbClr val="FF0000"/>
                </a:solidFill>
              </a:rPr>
              <a:t>Sekunder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Sumber</a:t>
            </a:r>
            <a:r>
              <a:rPr lang="en-US" dirty="0"/>
              <a:t> data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(BPS),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 </a:t>
            </a:r>
            <a:r>
              <a:rPr lang="en-US" dirty="0" err="1"/>
              <a:t>Umumnya</a:t>
            </a:r>
            <a:r>
              <a:rPr lang="en-US" dirty="0"/>
              <a:t> data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,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,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lain-lain.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37506D1D-7048-486F-AB56-6FE82857D8BD}" type="slidenum">
              <a:rPr lang="en-US" smtClean="0">
                <a:solidFill>
                  <a:srgbClr val="FFFFFF"/>
                </a:solidFill>
              </a:rPr>
              <a:pPr/>
              <a:t>49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5489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2027238" y="2247711"/>
            <a:ext cx="423545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z="2000" b="0" dirty="0">
                <a:solidFill>
                  <a:srgbClr val="000000"/>
                </a:solidFill>
                <a:cs typeface="Arial" panose="020B0604020202020204" pitchFamily="34" charset="0"/>
              </a:rPr>
              <a:t>An entrepreneur can use a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feasibility analysis </a:t>
            </a:r>
            <a:r>
              <a:rPr lang="en-US" sz="2000" b="0" dirty="0">
                <a:solidFill>
                  <a:srgbClr val="000000"/>
                </a:solidFill>
                <a:cs typeface="Arial" panose="020B0604020202020204" pitchFamily="34" charset="0"/>
              </a:rPr>
              <a:t>in order to decide if there is enough demand for a product or service.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216650" y="3254186"/>
            <a:ext cx="3765550" cy="2058988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>
                <a:solidFill>
                  <a:srgbClr val="FFFFFF"/>
                </a:solidFill>
                <a:cs typeface="Arial" panose="020B0604020202020204" pitchFamily="34" charset="0"/>
              </a:rPr>
              <a:t>FEASIBILITY ANALYSIS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>
                <a:solidFill>
                  <a:srgbClr val="FFFFFF"/>
                </a:solidFill>
                <a:cs typeface="Arial" panose="020B0604020202020204" pitchFamily="34" charset="0"/>
              </a:rPr>
              <a:t>the process that tests a business concept; it allows the entrepreneur to decide whether a new business concept has potential</a:t>
            </a:r>
          </a:p>
        </p:txBody>
      </p:sp>
      <p:sp>
        <p:nvSpPr>
          <p:cNvPr id="11269" name="Text Box 29"/>
          <p:cNvSpPr txBox="1">
            <a:spLocks noChangeArrowheads="1"/>
          </p:cNvSpPr>
          <p:nvPr/>
        </p:nvSpPr>
        <p:spPr bwMode="auto">
          <a:xfrm>
            <a:off x="2647857" y="1141413"/>
            <a:ext cx="6564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8F4C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Testing the Concept in the Market</a:t>
            </a:r>
          </a:p>
        </p:txBody>
      </p:sp>
      <p:pic>
        <p:nvPicPr>
          <p:cNvPr id="11270" name="Picture 5" descr="http://www.coaconsult.com/wp-content/uploads/2014/03/feasib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1" y="3711387"/>
            <a:ext cx="28860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23682" y="361951"/>
            <a:ext cx="9722224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Feasibility Analysis: testing AN OPPORTUNITY</a:t>
            </a:r>
          </a:p>
        </p:txBody>
      </p:sp>
    </p:spTree>
    <p:extLst>
      <p:ext uri="{BB962C8B-B14F-4D97-AF65-F5344CB8AC3E}">
        <p14:creationId xmlns:p14="http://schemas.microsoft.com/office/powerpoint/2010/main" val="4236560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155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Pengumpulan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</a:rPr>
              <a:t>5. </a:t>
            </a:r>
            <a:r>
              <a:rPr lang="en-US" b="1" dirty="0" err="1">
                <a:solidFill>
                  <a:srgbClr val="FF0000"/>
                </a:solidFill>
              </a:rPr>
              <a:t>Menilai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Kualitas</a:t>
            </a:r>
            <a:r>
              <a:rPr lang="en-US" b="1" dirty="0">
                <a:solidFill>
                  <a:srgbClr val="FF0000"/>
                </a:solidFill>
              </a:rPr>
              <a:t>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mengumpulkan</a:t>
            </a:r>
            <a:r>
              <a:rPr lang="en-US" dirty="0"/>
              <a:t> data,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(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r>
              <a:rPr lang="en-US" dirty="0"/>
              <a:t>),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dikumpulkan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/>
              <a:t>sebagainya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</a:rPr>
              <a:t>6. </a:t>
            </a:r>
            <a:r>
              <a:rPr lang="en-US" b="1" dirty="0" err="1">
                <a:solidFill>
                  <a:srgbClr val="FF0000"/>
                </a:solidFill>
              </a:rPr>
              <a:t>Survei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Pasar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sampling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ukurannya</a:t>
            </a:r>
            <a:r>
              <a:rPr lang="en-US" dirty="0"/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menyaring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responden</a:t>
            </a: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peramalan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Ch. 4: Feasibility Analysis &amp; Business Plan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4 - </a:t>
            </a:r>
            <a:fld id="{37506D1D-7048-486F-AB56-6FE82857D8BD}" type="slidenum">
              <a:rPr lang="en-US" smtClean="0">
                <a:solidFill>
                  <a:srgbClr val="FFFFFF"/>
                </a:solidFill>
              </a:rPr>
              <a:pPr/>
              <a:t>50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2609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365126"/>
            <a:ext cx="8077200" cy="549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Business Plan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Rectangle 10"/>
          <p:cNvSpPr>
            <a:spLocks noGrp="1" noChangeArrowheads="1"/>
          </p:cNvSpPr>
          <p:nvPr>
            <p:ph idx="1"/>
          </p:nvPr>
        </p:nvSpPr>
        <p:spPr>
          <a:xfrm>
            <a:off x="1721225" y="2250140"/>
            <a:ext cx="4648200" cy="26987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lvl="2" eaLnBrk="1" hangingPunct="1">
              <a:spcBef>
                <a:spcPct val="20000"/>
              </a:spcBef>
            </a:pPr>
            <a:r>
              <a:rPr lang="en-US" sz="2400" dirty="0">
                <a:cs typeface="Arial" panose="020B0604020202020204" pitchFamily="34" charset="0"/>
              </a:rPr>
              <a:t>A business plan presents a strategy for turning a feasible business concept into a successful business. </a:t>
            </a:r>
            <a:endParaRPr lang="en-US" sz="2400" dirty="0" smtClean="0">
              <a:cs typeface="Arial" panose="020B0604020202020204" pitchFamily="34" charset="0"/>
            </a:endParaRPr>
          </a:p>
          <a:p>
            <a:pPr lvl="2" eaLnBrk="1" hangingPunct="1">
              <a:spcBef>
                <a:spcPct val="20000"/>
              </a:spcBef>
            </a:pPr>
            <a:r>
              <a:rPr lang="en-US" sz="2400" b="0" dirty="0" smtClean="0"/>
              <a:t>Once </a:t>
            </a:r>
            <a:r>
              <a:rPr lang="en-US" sz="2400" b="0" dirty="0"/>
              <a:t>you have a feasible business concept, the next step is to develop a business plan.</a:t>
            </a: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1183341" y="1060232"/>
            <a:ext cx="99777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8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Plan: Your Road Map to Entrepreneurial Success 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-698959">
            <a:off x="6772838" y="2982645"/>
            <a:ext cx="3765550" cy="1449388"/>
          </a:xfrm>
          <a:prstGeom prst="roundRect">
            <a:avLst>
              <a:gd name="adj" fmla="val 10704"/>
            </a:avLst>
          </a:prstGeom>
          <a:solidFill>
            <a:srgbClr val="005496"/>
          </a:solidFill>
          <a:ln>
            <a:noFill/>
          </a:ln>
          <a:effectLst>
            <a:prstShdw prst="shdw17" dist="35921" dir="2700000">
              <a:srgbClr val="00325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tIns="73152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>
                <a:solidFill>
                  <a:srgbClr val="FFFFFF"/>
                </a:solidFill>
                <a:cs typeface="Arial" panose="020B0604020202020204" pitchFamily="34" charset="0"/>
              </a:rPr>
              <a:t>BUSINESS PLAN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en-US" sz="1800" b="0">
                <a:solidFill>
                  <a:srgbClr val="FFFFFF"/>
                </a:solidFill>
                <a:cs typeface="Arial" panose="020B0604020202020204" pitchFamily="34" charset="0"/>
              </a:rPr>
              <a:t>a document that describes a new business and a strategy to launch that business</a:t>
            </a:r>
          </a:p>
        </p:txBody>
      </p:sp>
    </p:spTree>
    <p:extLst>
      <p:ext uri="{BB962C8B-B14F-4D97-AF65-F5344CB8AC3E}">
        <p14:creationId xmlns:p14="http://schemas.microsoft.com/office/powerpoint/2010/main" val="2823154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362200" y="263226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0">
                <a:solidFill>
                  <a:srgbClr val="000000"/>
                </a:solidFill>
                <a:cs typeface="Arial" panose="020B0604020202020204" pitchFamily="34" charset="0"/>
              </a:rPr>
              <a:t>A feasibility analysis can help an entrepreneur determine whether business conditions are appropriate to go forward with starting a business. </a:t>
            </a:r>
          </a:p>
        </p:txBody>
      </p:sp>
      <p:pic>
        <p:nvPicPr>
          <p:cNvPr id="12293" name="Picture 4" descr="http://www.smallbusinessbc.ca/sites/default/files/articles/CustomerSatisf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89410"/>
            <a:ext cx="3200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23682" y="361951"/>
            <a:ext cx="9722224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Feasibility Analysis: testing AN OPPORTUNITY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2647856" y="1141413"/>
            <a:ext cx="6564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8F4C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Testing the Concept in the Market</a:t>
            </a:r>
          </a:p>
        </p:txBody>
      </p:sp>
    </p:spTree>
    <p:extLst>
      <p:ext uri="{BB962C8B-B14F-4D97-AF65-F5344CB8AC3E}">
        <p14:creationId xmlns:p14="http://schemas.microsoft.com/office/powerpoint/2010/main" val="85582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3886201" y="2074300"/>
            <a:ext cx="3910013" cy="3749675"/>
            <a:chOff x="2209800" y="1828800"/>
            <a:chExt cx="4572000" cy="4564063"/>
          </a:xfrm>
        </p:grpSpPr>
        <p:pic>
          <p:nvPicPr>
            <p:cNvPr id="13317" name="Picture 1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828800"/>
              <a:ext cx="4572000" cy="456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8" name="Text Box 1033"/>
            <p:cNvSpPr txBox="1">
              <a:spLocks noChangeArrowheads="1"/>
            </p:cNvSpPr>
            <p:nvPr/>
          </p:nvSpPr>
          <p:spPr bwMode="auto">
            <a:xfrm>
              <a:off x="3784181" y="3466797"/>
              <a:ext cx="1470279" cy="1236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Feasibility</a:t>
              </a:r>
              <a:b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Analysis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Questions</a:t>
              </a:r>
            </a:p>
          </p:txBody>
        </p:sp>
        <p:sp>
          <p:nvSpPr>
            <p:cNvPr id="13319" name="Text Box 1034"/>
            <p:cNvSpPr txBox="1">
              <a:spLocks noChangeArrowheads="1"/>
            </p:cNvSpPr>
            <p:nvPr/>
          </p:nvSpPr>
          <p:spPr bwMode="auto">
            <a:xfrm>
              <a:off x="2760612" y="3048000"/>
              <a:ext cx="1012927" cy="41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industry</a:t>
              </a:r>
            </a:p>
          </p:txBody>
        </p:sp>
        <p:sp>
          <p:nvSpPr>
            <p:cNvPr id="13320" name="Text Box 1035"/>
            <p:cNvSpPr txBox="1">
              <a:spLocks noChangeArrowheads="1"/>
            </p:cNvSpPr>
            <p:nvPr/>
          </p:nvSpPr>
          <p:spPr bwMode="auto">
            <a:xfrm>
              <a:off x="3954153" y="2438400"/>
              <a:ext cx="1224583" cy="41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b="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customers</a:t>
              </a:r>
            </a:p>
          </p:txBody>
        </p:sp>
        <p:sp>
          <p:nvSpPr>
            <p:cNvPr id="13321" name="Text Box 1036"/>
            <p:cNvSpPr txBox="1">
              <a:spLocks noChangeArrowheads="1"/>
            </p:cNvSpPr>
            <p:nvPr/>
          </p:nvSpPr>
          <p:spPr bwMode="auto">
            <a:xfrm>
              <a:off x="5071012" y="2895600"/>
              <a:ext cx="1402277" cy="711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product and</a:t>
              </a:r>
              <a:b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service</a:t>
              </a:r>
            </a:p>
          </p:txBody>
        </p:sp>
        <p:sp>
          <p:nvSpPr>
            <p:cNvPr id="13322" name="Text Box 1037"/>
            <p:cNvSpPr txBox="1">
              <a:spLocks noChangeArrowheads="1"/>
            </p:cNvSpPr>
            <p:nvPr/>
          </p:nvSpPr>
          <p:spPr bwMode="auto">
            <a:xfrm>
              <a:off x="5504695" y="4114800"/>
              <a:ext cx="1134986" cy="711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b="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founding </a:t>
              </a:r>
              <a:br>
                <a:rPr lang="en-US" b="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b="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team</a:t>
              </a:r>
            </a:p>
          </p:txBody>
        </p:sp>
        <p:sp>
          <p:nvSpPr>
            <p:cNvPr id="13323" name="Text Box 1038"/>
            <p:cNvSpPr txBox="1">
              <a:spLocks noChangeArrowheads="1"/>
            </p:cNvSpPr>
            <p:nvPr/>
          </p:nvSpPr>
          <p:spPr bwMode="auto">
            <a:xfrm>
              <a:off x="4614449" y="5410200"/>
              <a:ext cx="1401003" cy="41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competition</a:t>
              </a:r>
            </a:p>
          </p:txBody>
        </p:sp>
        <p:sp>
          <p:nvSpPr>
            <p:cNvPr id="13324" name="Text Box 1039"/>
            <p:cNvSpPr txBox="1">
              <a:spLocks noChangeArrowheads="1"/>
            </p:cNvSpPr>
            <p:nvPr/>
          </p:nvSpPr>
          <p:spPr bwMode="auto">
            <a:xfrm>
              <a:off x="2900280" y="5378450"/>
              <a:ext cx="1627355" cy="41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b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start-up needs</a:t>
              </a:r>
            </a:p>
          </p:txBody>
        </p:sp>
        <p:sp>
          <p:nvSpPr>
            <p:cNvPr id="13325" name="Text Box 1040"/>
            <p:cNvSpPr txBox="1">
              <a:spLocks noChangeArrowheads="1"/>
            </p:cNvSpPr>
            <p:nvPr/>
          </p:nvSpPr>
          <p:spPr bwMode="auto">
            <a:xfrm>
              <a:off x="2348148" y="4286250"/>
              <a:ext cx="1310807" cy="41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E0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b="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value chain</a:t>
              </a:r>
            </a:p>
          </p:txBody>
        </p:sp>
      </p:grp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2647857" y="1141413"/>
            <a:ext cx="6564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8F4C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Testing the Concept in the Market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23682" y="361951"/>
            <a:ext cx="9722224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Feasibility Analysis: testing AN OPPORTUNITY</a:t>
            </a:r>
          </a:p>
        </p:txBody>
      </p:sp>
    </p:spTree>
    <p:extLst>
      <p:ext uri="{BB962C8B-B14F-4D97-AF65-F5344CB8AC3E}">
        <p14:creationId xmlns:p14="http://schemas.microsoft.com/office/powerpoint/2010/main" val="332167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2705100" y="2268539"/>
            <a:ext cx="6629400" cy="18653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38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1600">
                <a:solidFill>
                  <a:srgbClr val="FF0000"/>
                </a:solidFill>
                <a:latin typeface="Copperplate Gothic Bold" panose="020E0705020206020404" pitchFamily="34" charset="0"/>
              </a:rPr>
              <a:t>Analisis kondisi pasar saat ini, meliputi ;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FF"/>
                </a:solidFill>
              </a:rPr>
              <a:t>Perkembangan permintaan &amp; penawaran produk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FF"/>
                </a:solidFill>
              </a:rPr>
              <a:t>Perkembangan harga (misal 3 thn terakhir)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FF"/>
                </a:solidFill>
              </a:rPr>
              <a:t>Karakteristik konsumen yg dituju baik karakteristik demografis (usia, tempat tinggal, pekerjaan dll)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FF"/>
                </a:solidFill>
              </a:rPr>
              <a:t>Jumlah konsumen potensial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FF"/>
                </a:solidFill>
              </a:rPr>
              <a:t>Kebijakan pemerintah yg terkait dgn usaha.</a:t>
            </a:r>
            <a:endParaRPr lang="en-US" sz="1400">
              <a:solidFill>
                <a:srgbClr val="CC6600"/>
              </a:solidFill>
            </a:endParaRP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2095500" y="1046116"/>
            <a:ext cx="7848600" cy="1092200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Adalah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analisis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tentang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karakteristik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konsumen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,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peluang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&amp;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resiko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dalam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pasar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yg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akan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dimasuki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Secara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spesifik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analisis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aspek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pasar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meliputi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hal-hal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cap="small" dirty="0" err="1">
                <a:solidFill>
                  <a:srgbClr val="0000FF"/>
                </a:solidFill>
                <a:latin typeface="Cambria" panose="02040503050406030204" pitchFamily="18" charset="0"/>
              </a:rPr>
              <a:t>sbb</a:t>
            </a:r>
            <a:r>
              <a:rPr lang="en-US" cap="small" dirty="0">
                <a:solidFill>
                  <a:srgbClr val="0000FF"/>
                </a:solidFill>
                <a:latin typeface="Cambria" panose="02040503050406030204" pitchFamily="18" charset="0"/>
              </a:rPr>
              <a:t> :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2476500" y="4267201"/>
            <a:ext cx="7086600" cy="8858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 startAt="2"/>
            </a:pPr>
            <a:r>
              <a:rPr lang="en-US" sz="1600">
                <a:solidFill>
                  <a:srgbClr val="FF0000"/>
                </a:solidFill>
                <a:latin typeface="Copperplate Gothic Bold" panose="020E0705020206020404" pitchFamily="34" charset="0"/>
              </a:rPr>
              <a:t>Estimasi Kondisi Pemasaran dimasa mendatang seperti ;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FF"/>
                </a:solidFill>
              </a:rPr>
              <a:t>Estimasi perubahan permintaan &amp; penawaran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FF"/>
                </a:solidFill>
              </a:rPr>
              <a:t>Perubahan selera konsumen</a:t>
            </a:r>
            <a:endParaRPr lang="en-US" sz="1400">
              <a:solidFill>
                <a:srgbClr val="CC6600"/>
              </a:solidFill>
            </a:endParaRP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2438400" y="5286376"/>
            <a:ext cx="7162800" cy="8858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 startAt="3"/>
            </a:pPr>
            <a:r>
              <a:rPr lang="en-US" sz="1600">
                <a:solidFill>
                  <a:srgbClr val="FF0000"/>
                </a:solidFill>
                <a:latin typeface="Copperplate Gothic Bold" panose="020E0705020206020404" pitchFamily="34" charset="0"/>
              </a:rPr>
              <a:t>Estimasi Potensi Pasar ;</a:t>
            </a:r>
          </a:p>
          <a:p>
            <a:pPr algn="ctr">
              <a:spcBef>
                <a:spcPct val="20000"/>
              </a:spcBef>
            </a:pPr>
            <a:r>
              <a:rPr lang="en-US" sz="1400">
                <a:solidFill>
                  <a:srgbClr val="0000FF"/>
                </a:solidFill>
              </a:rPr>
              <a:t>Yaitu menghitung potensi penerimaan berdasarkan </a:t>
            </a:r>
          </a:p>
          <a:p>
            <a:pPr algn="ctr">
              <a:spcBef>
                <a:spcPct val="20000"/>
              </a:spcBef>
            </a:pPr>
            <a:r>
              <a:rPr lang="en-US" sz="1400">
                <a:solidFill>
                  <a:srgbClr val="0000FF"/>
                </a:solidFill>
              </a:rPr>
              <a:t>pembelanjaan yang dilakukan konsumen</a:t>
            </a:r>
            <a:endParaRPr lang="en-US" sz="1400">
              <a:solidFill>
                <a:srgbClr val="CC6600"/>
              </a:solidFill>
            </a:endParaRPr>
          </a:p>
        </p:txBody>
      </p:sp>
      <p:sp>
        <p:nvSpPr>
          <p:cNvPr id="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981200" y="533400"/>
            <a:ext cx="8077200" cy="3047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MARKET FEASIBILITY</a:t>
            </a:r>
          </a:p>
        </p:txBody>
      </p:sp>
    </p:spTree>
    <p:extLst>
      <p:ext uri="{BB962C8B-B14F-4D97-AF65-F5344CB8AC3E}">
        <p14:creationId xmlns:p14="http://schemas.microsoft.com/office/powerpoint/2010/main" val="3939961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animBg="1"/>
      <p:bldP spid="251908" grpId="0" animBg="1"/>
      <p:bldP spid="251909" grpId="0" animBg="1"/>
      <p:bldP spid="2519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96035" y="398930"/>
            <a:ext cx="82296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a Feasibility Analysis</a:t>
            </a:r>
          </a:p>
        </p:txBody>
      </p:sp>
      <p:sp>
        <p:nvSpPr>
          <p:cNvPr id="23556" name="Oval 2"/>
          <p:cNvSpPr>
            <a:spLocks noChangeArrowheads="1"/>
          </p:cNvSpPr>
          <p:nvPr/>
        </p:nvSpPr>
        <p:spPr bwMode="auto">
          <a:xfrm>
            <a:off x="3124200" y="1304366"/>
            <a:ext cx="3048000" cy="2971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Industry and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Market Feasibility</a:t>
            </a:r>
          </a:p>
        </p:txBody>
      </p:sp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5791200" y="1228166"/>
            <a:ext cx="3048000" cy="3200400"/>
          </a:xfrm>
          <a:prstGeom prst="ellipse">
            <a:avLst/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anose="020B0604020202020204" pitchFamily="34" charset="0"/>
              </a:rPr>
              <a:t>Product or Service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anose="020B0604020202020204" pitchFamily="34" charset="0"/>
              </a:rPr>
              <a:t>Feasibility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4457700" y="3144371"/>
            <a:ext cx="3048000" cy="2971800"/>
          </a:xfrm>
          <a:prstGeom prst="ellipse">
            <a:avLst/>
          </a:pr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</a:p>
        </p:txBody>
      </p:sp>
    </p:spTree>
    <p:extLst>
      <p:ext uri="{BB962C8B-B14F-4D97-AF65-F5344CB8AC3E}">
        <p14:creationId xmlns:p14="http://schemas.microsoft.com/office/powerpoint/2010/main" val="469619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2473</Words>
  <Application>Microsoft Office PowerPoint</Application>
  <PresentationFormat>Widescreen</PresentationFormat>
  <Paragraphs>516</Paragraphs>
  <Slides>51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ＭＳ Ｐゴシック</vt:lpstr>
      <vt:lpstr>Arial</vt:lpstr>
      <vt:lpstr>Brush Script MT</vt:lpstr>
      <vt:lpstr>Calibri</vt:lpstr>
      <vt:lpstr>Calibri Light</vt:lpstr>
      <vt:lpstr>Cambria</vt:lpstr>
      <vt:lpstr>Comic Sans MS</vt:lpstr>
      <vt:lpstr>Copperplate Gothic Bold</vt:lpstr>
      <vt:lpstr>Garamond</vt:lpstr>
      <vt:lpstr>Georgia</vt:lpstr>
      <vt:lpstr>Tahoma</vt:lpstr>
      <vt:lpstr>Times New Roman</vt:lpstr>
      <vt:lpstr>Wingdings</vt:lpstr>
      <vt:lpstr>Wingdings 2</vt:lpstr>
      <vt:lpstr>Civic</vt:lpstr>
      <vt:lpstr>Retrospect</vt:lpstr>
      <vt:lpstr>MARKET FEASIBILITY</vt:lpstr>
      <vt:lpstr>Developing a Business Concept </vt:lpstr>
      <vt:lpstr>   Developing a Business Concept </vt:lpstr>
      <vt:lpstr>PowerPoint Presentation</vt:lpstr>
      <vt:lpstr>PowerPoint Presentation</vt:lpstr>
      <vt:lpstr>PowerPoint Presentation</vt:lpstr>
      <vt:lpstr>PowerPoint Presentation</vt:lpstr>
      <vt:lpstr>MARKET FEASIBILITY</vt:lpstr>
      <vt:lpstr>Elements of a Feasibility Analysis</vt:lpstr>
      <vt:lpstr>Industry and Market Feasibility Analysis</vt:lpstr>
      <vt:lpstr>PowerPoint Presentation</vt:lpstr>
      <vt:lpstr>Five Forces Model</vt:lpstr>
      <vt:lpstr>Five Forces Model</vt:lpstr>
      <vt:lpstr>PowerPoint Presentation</vt:lpstr>
      <vt:lpstr>Rivalry Among Companies</vt:lpstr>
      <vt:lpstr>PowerPoint Presentation</vt:lpstr>
      <vt:lpstr>PowerPoint Presentation</vt:lpstr>
      <vt:lpstr>PowerPoint Presentation</vt:lpstr>
      <vt:lpstr>Bargaining Power of Suppliers</vt:lpstr>
      <vt:lpstr>PowerPoint Presentation</vt:lpstr>
      <vt:lpstr>Bargaining Power of Buyers</vt:lpstr>
      <vt:lpstr>PowerPoint Presentation</vt:lpstr>
      <vt:lpstr>PowerPoint Presentation</vt:lpstr>
      <vt:lpstr>Threat of New Entrants</vt:lpstr>
      <vt:lpstr>PowerPoint Presentation</vt:lpstr>
      <vt:lpstr>Threat of Substitutes</vt:lpstr>
      <vt:lpstr>Five Forces Matrix</vt:lpstr>
      <vt:lpstr>Business Prototyping</vt:lpstr>
      <vt:lpstr>Elements of a Feasibility Analysis</vt:lpstr>
      <vt:lpstr>Product or Service Feasibility Analysis</vt:lpstr>
      <vt:lpstr>PowerPoint Presentation</vt:lpstr>
      <vt:lpstr>Primary Research Techniques</vt:lpstr>
      <vt:lpstr>Prototypes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Marketing study includes</vt:lpstr>
      <vt:lpstr>PowerPoint Presentation</vt:lpstr>
      <vt:lpstr>Segmentasi, Targeting and Position</vt:lpstr>
      <vt:lpstr>Profile Segmen</vt:lpstr>
      <vt:lpstr>Mengukur Daya Tarik Segmen</vt:lpstr>
      <vt:lpstr>Bagaimana cara mengukur besarnya potensi pasar?</vt:lpstr>
      <vt:lpstr>PowerPoint Presentation</vt:lpstr>
      <vt:lpstr>PowerPoint Presentation</vt:lpstr>
      <vt:lpstr>Pengumpulan Data dan Informasi</vt:lpstr>
      <vt:lpstr>Pengumpulan Data dan Informasi</vt:lpstr>
      <vt:lpstr>Pengumpulan Data dan Informasi</vt:lpstr>
      <vt:lpstr>The Business Plan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FEASIBILITY</dc:title>
  <dc:creator>YOGA 11s</dc:creator>
  <cp:lastModifiedBy>YOGA 11s</cp:lastModifiedBy>
  <cp:revision>24</cp:revision>
  <dcterms:created xsi:type="dcterms:W3CDTF">2020-09-30T14:08:11Z</dcterms:created>
  <dcterms:modified xsi:type="dcterms:W3CDTF">2020-10-06T19:24:47Z</dcterms:modified>
</cp:coreProperties>
</file>