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9" r:id="rId11"/>
    <p:sldId id="265" r:id="rId12"/>
    <p:sldId id="266" r:id="rId13"/>
    <p:sldId id="267" r:id="rId14"/>
    <p:sldId id="268" r:id="rId15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915F6E-BF26-4CF9-A7D0-B42065321EFE}" type="datetimeFigureOut">
              <a:rPr lang="id-ID" smtClean="0"/>
              <a:t>03/11/2020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7E6C1A-D388-45BB-B612-AB97402DAB01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421092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E8D7D-29F7-4846-8418-C0A690FA70FE}" type="datetime1">
              <a:rPr lang="id-ID" smtClean="0"/>
              <a:t>03/11/2020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E96B0-1DF0-48F0-88D8-1922E81A9E1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500803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E52EA-B4C2-4325-AAB1-9CC92705252B}" type="datetime1">
              <a:rPr lang="id-ID" smtClean="0"/>
              <a:t>03/11/2020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E96B0-1DF0-48F0-88D8-1922E81A9E1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93204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5375A-7A4B-44CB-9FF4-1F094FD413D8}" type="datetime1">
              <a:rPr lang="id-ID" smtClean="0"/>
              <a:t>03/11/2020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E96B0-1DF0-48F0-88D8-1922E81A9E1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549058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9201C-76C7-4250-871F-492CAD60C8F0}" type="datetime1">
              <a:rPr lang="id-ID" smtClean="0"/>
              <a:t>03/11/2020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E96B0-1DF0-48F0-88D8-1922E81A9E1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5610236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A0A02-431F-4D79-93E8-41DA089FD1B3}" type="datetime1">
              <a:rPr lang="id-ID" smtClean="0"/>
              <a:t>03/11/2020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E96B0-1DF0-48F0-88D8-1922E81A9E1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6946976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471CD-5581-49F5-B593-78F77E53ABD0}" type="datetime1">
              <a:rPr lang="id-ID" smtClean="0"/>
              <a:t>03/11/2020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E96B0-1DF0-48F0-88D8-1922E81A9E1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623106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B5BEE-BEA7-45BB-B4FB-788DA4D2345E}" type="datetime1">
              <a:rPr lang="id-ID" smtClean="0"/>
              <a:t>03/11/2020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E96B0-1DF0-48F0-88D8-1922E81A9E1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535811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B1132-18F4-4E5D-8026-52FA34FF527D}" type="datetime1">
              <a:rPr lang="id-ID" smtClean="0"/>
              <a:t>03/11/2020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E96B0-1DF0-48F0-88D8-1922E81A9E1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37257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301EB-8F9F-46D6-94E7-65E67054CE69}" type="datetime1">
              <a:rPr lang="id-ID" smtClean="0"/>
              <a:t>03/11/2020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E96B0-1DF0-48F0-88D8-1922E81A9E1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236132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EF9D2-E341-4160-806B-C7717CAB0960}" type="datetime1">
              <a:rPr lang="id-ID" smtClean="0"/>
              <a:t>03/11/2020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E96B0-1DF0-48F0-88D8-1922E81A9E1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5439007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B1D16-D604-46C6-8F92-23EE1F4AD229}" type="datetime1">
              <a:rPr lang="id-ID" smtClean="0"/>
              <a:t>03/11/2020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E96B0-1DF0-48F0-88D8-1922E81A9E1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726392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0FF3D5-F64B-437A-8811-CD5C951A3A05}" type="datetime1">
              <a:rPr lang="id-ID" smtClean="0"/>
              <a:t>03/11/2020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BE96B0-1DF0-48F0-88D8-1922E81A9E1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698635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96752"/>
            <a:ext cx="7772400" cy="1470025"/>
          </a:xfrm>
        </p:spPr>
        <p:txBody>
          <a:bodyPr>
            <a:normAutofit/>
          </a:bodyPr>
          <a:lstStyle/>
          <a:p>
            <a:r>
              <a:rPr lang="en-US" sz="6600" b="1" dirty="0">
                <a:solidFill>
                  <a:srgbClr val="FF0000"/>
                </a:solidFill>
              </a:rPr>
              <a:t>PENGALI LAGRANGE</a:t>
            </a:r>
            <a:endParaRPr lang="id-ID" sz="6600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068960"/>
            <a:ext cx="6400800" cy="1752600"/>
          </a:xfrm>
        </p:spPr>
        <p:txBody>
          <a:bodyPr/>
          <a:lstStyle/>
          <a:p>
            <a:r>
              <a:rPr lang="en-US" b="1" dirty="0" err="1" smtClean="0">
                <a:solidFill>
                  <a:schemeClr val="tx1"/>
                </a:solidFill>
              </a:rPr>
              <a:t>Oleh</a:t>
            </a:r>
            <a:r>
              <a:rPr lang="en-US" b="1" dirty="0" smtClean="0">
                <a:solidFill>
                  <a:schemeClr val="tx1"/>
                </a:solidFill>
              </a:rPr>
              <a:t>:</a:t>
            </a:r>
          </a:p>
          <a:p>
            <a:r>
              <a:rPr lang="en-US" b="1" dirty="0" smtClean="0">
                <a:solidFill>
                  <a:schemeClr val="tx1"/>
                </a:solidFill>
              </a:rPr>
              <a:t>Amir </a:t>
            </a:r>
            <a:r>
              <a:rPr lang="en-US" b="1" dirty="0" err="1" smtClean="0">
                <a:solidFill>
                  <a:schemeClr val="tx1"/>
                </a:solidFill>
              </a:rPr>
              <a:t>Supriyanto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en-US" b="1" dirty="0" err="1" smtClean="0">
                <a:solidFill>
                  <a:schemeClr val="tx1"/>
                </a:solidFill>
              </a:rPr>
              <a:t>Fisika</a:t>
            </a:r>
            <a:r>
              <a:rPr lang="en-US" b="1" dirty="0" smtClean="0">
                <a:solidFill>
                  <a:schemeClr val="tx1"/>
                </a:solidFill>
              </a:rPr>
              <a:t>-FMIPA-</a:t>
            </a:r>
            <a:r>
              <a:rPr lang="en-US" b="1" dirty="0" err="1" smtClean="0">
                <a:solidFill>
                  <a:schemeClr val="tx1"/>
                </a:solidFill>
              </a:rPr>
              <a:t>Unila</a:t>
            </a:r>
            <a:endParaRPr lang="id-ID" b="1" dirty="0">
              <a:solidFill>
                <a:schemeClr val="tx1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16DAC-F971-4F5E-8C7D-68FBF6DA70AB}" type="datetime1">
              <a:rPr lang="id-ID" smtClean="0"/>
              <a:t>03/11/2020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E96B0-1DF0-48F0-88D8-1922E81A9E1E}" type="slidenum">
              <a:rPr lang="id-ID" smtClean="0"/>
              <a:t>1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5635022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Nilai</a:t>
                </a:r>
                <a:r>
                  <a:rPr lang="en-US" dirty="0"/>
                  <a:t> </a:t>
                </a:r>
                <a:r>
                  <a:rPr lang="en-US" dirty="0" err="1"/>
                  <a:t>ekstrim</a:t>
                </a:r>
                <a:r>
                  <a:rPr lang="en-US" dirty="0"/>
                  <a:t> </a:t>
                </a:r>
                <a:r>
                  <a:rPr lang="en-US" dirty="0" err="1"/>
                  <a:t>dari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𝑓</m:t>
                    </m:r>
                  </m:oMath>
                </a14:m>
                <a:r>
                  <a:rPr lang="en-US" dirty="0"/>
                  <a:t>  </a:t>
                </a:r>
                <a:r>
                  <a:rPr lang="en-US" dirty="0" err="1"/>
                  <a:t>terjadi</a:t>
                </a:r>
                <a:r>
                  <a:rPr lang="en-US" dirty="0"/>
                  <a:t> </a:t>
                </a:r>
                <a:r>
                  <a:rPr lang="en-US" dirty="0" err="1"/>
                  <a:t>ketika</a:t>
                </a:r>
                <a:endParaRPr lang="id-ID" dirty="0"/>
              </a:p>
              <a:p>
                <a:pPr marL="0" indent="0">
                  <a:buNone/>
                </a:pPr>
                <a:r>
                  <a:rPr lang="en-US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𝑑𝑓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𝑑𝑥</m:t>
                        </m:r>
                      </m:den>
                    </m:f>
                    <m:r>
                      <a:rPr lang="en-US" i="1">
                        <a:latin typeface="Cambria Math"/>
                      </a:rPr>
                      <m:t>=0=2</m:t>
                    </m:r>
                    <m:r>
                      <a:rPr lang="en-US" i="1">
                        <a:latin typeface="Cambria Math"/>
                      </a:rPr>
                      <m:t>𝑥</m:t>
                    </m:r>
                    <m:r>
                      <a:rPr lang="en-US" i="1">
                        <a:latin typeface="Cambria Math"/>
                      </a:rPr>
                      <m:t>−4</m:t>
                    </m:r>
                    <m:r>
                      <a:rPr lang="en-US" i="1">
                        <a:latin typeface="Cambria Math"/>
                      </a:rPr>
                      <m:t>𝑥</m:t>
                    </m:r>
                    <m:r>
                      <a:rPr lang="en-US" i="1">
                        <a:latin typeface="Cambria Math"/>
                      </a:rPr>
                      <m:t>(1−</m:t>
                    </m:r>
                    <m:sSup>
                      <m:sSupPr>
                        <m:ctrlPr>
                          <a:rPr lang="id-ID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/>
                      </a:rPr>
                      <m:t>)</m:t>
                    </m:r>
                  </m:oMath>
                </a14:m>
                <a:r>
                  <a:rPr lang="en-US" dirty="0"/>
                  <a:t> </a:t>
                </a:r>
                <a:endParaRPr lang="id-ID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2</m:t>
                      </m:r>
                      <m:r>
                        <a:rPr lang="en-US" i="1">
                          <a:latin typeface="Cambria Math"/>
                        </a:rPr>
                        <m:t>𝑥</m:t>
                      </m:r>
                      <m:r>
                        <a:rPr lang="en-US" i="1">
                          <a:latin typeface="Cambria Math"/>
                        </a:rPr>
                        <m:t>−4</m:t>
                      </m:r>
                      <m:r>
                        <a:rPr lang="en-US" i="1">
                          <a:latin typeface="Cambria Math"/>
                        </a:rPr>
                        <m:t>𝑥</m:t>
                      </m:r>
                      <m:d>
                        <m:dPr>
                          <m:ctrlPr>
                            <a:rPr lang="id-ID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1−</m:t>
                          </m:r>
                          <m:sSup>
                            <m:sSup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a:rPr lang="en-US" i="1">
                          <a:latin typeface="Cambria Math"/>
                        </a:rPr>
                        <m:t>=2</m:t>
                      </m:r>
                      <m:r>
                        <a:rPr lang="en-US" i="1">
                          <a:latin typeface="Cambria Math"/>
                        </a:rPr>
                        <m:t>𝑥</m:t>
                      </m:r>
                      <m:r>
                        <a:rPr lang="en-US" i="1">
                          <a:latin typeface="Cambria Math"/>
                        </a:rPr>
                        <m:t>−4</m:t>
                      </m:r>
                      <m:r>
                        <a:rPr lang="en-US" i="1">
                          <a:latin typeface="Cambria Math"/>
                        </a:rPr>
                        <m:t>𝑥</m:t>
                      </m:r>
                      <m:r>
                        <a:rPr lang="en-US" i="1">
                          <a:latin typeface="Cambria Math"/>
                        </a:rPr>
                        <m:t>−4</m:t>
                      </m:r>
                      <m:sSup>
                        <m:sSupPr>
                          <m:ctrlPr>
                            <a:rPr lang="id-ID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3</m:t>
                          </m:r>
                        </m:sup>
                      </m:sSup>
                      <m:r>
                        <a:rPr lang="en-US" i="1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id-ID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−2</m:t>
                      </m:r>
                      <m:r>
                        <a:rPr lang="en-US" i="1">
                          <a:latin typeface="Cambria Math"/>
                        </a:rPr>
                        <m:t>𝑥</m:t>
                      </m:r>
                      <m:r>
                        <a:rPr lang="en-US" i="1">
                          <a:latin typeface="Cambria Math"/>
                        </a:rPr>
                        <m:t>+4</m:t>
                      </m:r>
                      <m:sSup>
                        <m:sSupPr>
                          <m:ctrlPr>
                            <a:rPr lang="id-ID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3</m:t>
                          </m:r>
                        </m:sup>
                      </m:sSup>
                      <m:r>
                        <a:rPr lang="en-US" i="1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id-ID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4</m:t>
                      </m:r>
                      <m:sSup>
                        <m:sSupPr>
                          <m:ctrlPr>
                            <a:rPr lang="id-ID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3</m:t>
                          </m:r>
                        </m:sup>
                      </m:sSup>
                      <m:r>
                        <a:rPr lang="en-US" i="1">
                          <a:latin typeface="Cambria Math"/>
                        </a:rPr>
                        <m:t>−2</m:t>
                      </m:r>
                      <m:r>
                        <a:rPr lang="en-US" i="1">
                          <a:latin typeface="Cambria Math"/>
                        </a:rPr>
                        <m:t>𝑥</m:t>
                      </m:r>
                      <m:r>
                        <a:rPr lang="en-US" i="1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id-ID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2</m:t>
                      </m:r>
                      <m:sSup>
                        <m:sSupPr>
                          <m:ctrlPr>
                            <a:rPr lang="id-ID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3</m:t>
                          </m:r>
                        </m:sup>
                      </m:sSup>
                      <m:r>
                        <a:rPr lang="en-US" i="1">
                          <a:latin typeface="Cambria Math"/>
                        </a:rPr>
                        <m:t>−</m:t>
                      </m:r>
                      <m:r>
                        <a:rPr lang="en-US" i="1">
                          <a:latin typeface="Cambria Math"/>
                        </a:rPr>
                        <m:t>𝑥</m:t>
                      </m:r>
                      <m:r>
                        <a:rPr lang="en-US" i="1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id-ID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852" t="-1617"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9201C-76C7-4250-871F-492CAD60C8F0}" type="datetime1">
              <a:rPr lang="id-ID" smtClean="0"/>
              <a:t>03/11/2020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E96B0-1DF0-48F0-88D8-1922E81A9E1E}" type="slidenum">
              <a:rPr lang="id-ID" smtClean="0"/>
              <a:t>10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576892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d>
                      <m:dPr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</a:rPr>
                          <m:t>2</m:t>
                        </m:r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i="1">
                            <a:latin typeface="Cambria Math"/>
                          </a:rPr>
                          <m:t>−1</m:t>
                        </m:r>
                      </m:e>
                    </m:d>
                    <m:r>
                      <a:rPr lang="en-US" i="1">
                        <a:latin typeface="Cambria Math"/>
                      </a:rPr>
                      <m:t>𝑥</m:t>
                    </m:r>
                    <m:r>
                      <a:rPr lang="en-US" i="1">
                        <a:latin typeface="Cambria Math"/>
                      </a:rPr>
                      <m:t>=0</m:t>
                    </m:r>
                  </m:oMath>
                </a14:m>
                <a:r>
                  <a:rPr lang="en-US" dirty="0"/>
                  <a:t>; 	</a:t>
                </a:r>
                <a:r>
                  <a:rPr lang="en-US" dirty="0" err="1"/>
                  <a:t>diperoleh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𝑥</m:t>
                    </m:r>
                    <m:r>
                      <a:rPr lang="en-US" i="1">
                        <a:latin typeface="Cambria Math"/>
                      </a:rPr>
                      <m:t>=0</m:t>
                    </m:r>
                  </m:oMath>
                </a14:m>
                <a:r>
                  <a:rPr lang="en-US" dirty="0"/>
                  <a:t>,  </a:t>
                </a:r>
                <a:r>
                  <a:rPr lang="en-US" dirty="0" err="1"/>
                  <a:t>dan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𝑥</m:t>
                    </m:r>
                    <m:r>
                      <a:rPr lang="en-US" i="1">
                        <a:latin typeface="Cambria Math"/>
                      </a:rPr>
                      <m:t>=±</m:t>
                    </m:r>
                    <m:rad>
                      <m:radPr>
                        <m:degHide m:val="on"/>
                        <m:ctrlPr>
                          <a:rPr lang="id-ID" i="1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id-ID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den>
                        </m:f>
                      </m:e>
                    </m:rad>
                  </m:oMath>
                </a14:m>
                <a:endParaRPr lang="id-ID" dirty="0"/>
              </a:p>
              <a:p>
                <a:pPr marL="0" indent="0">
                  <a:buNone/>
                </a:pPr>
                <a:r>
                  <a:rPr lang="en-US" dirty="0" err="1"/>
                  <a:t>Sekanjutnya</a:t>
                </a:r>
                <a:r>
                  <a:rPr lang="en-US" dirty="0"/>
                  <a:t> </a:t>
                </a:r>
                <a:r>
                  <a:rPr lang="en-US" dirty="0" err="1"/>
                  <a:t>perlu</a:t>
                </a:r>
                <a:r>
                  <a:rPr lang="en-US" dirty="0"/>
                  <a:t> </a:t>
                </a:r>
                <a:r>
                  <a:rPr lang="en-US" dirty="0" err="1"/>
                  <a:t>dicek</a:t>
                </a:r>
                <a:r>
                  <a:rPr lang="en-US" dirty="0"/>
                  <a:t> </a:t>
                </a:r>
                <a:r>
                  <a:rPr lang="en-US" dirty="0" err="1"/>
                  <a:t>lagi</a:t>
                </a:r>
                <a:r>
                  <a:rPr lang="en-US" dirty="0"/>
                  <a:t> </a:t>
                </a:r>
                <a:r>
                  <a:rPr lang="en-US" dirty="0" err="1"/>
                  <a:t>apakah</a:t>
                </a:r>
                <a:r>
                  <a:rPr lang="en-US" dirty="0"/>
                  <a:t> </a:t>
                </a:r>
                <a:r>
                  <a:rPr lang="en-US" dirty="0" err="1"/>
                  <a:t>nilai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𝑥</m:t>
                    </m:r>
                  </m:oMath>
                </a14:m>
                <a:r>
                  <a:rPr lang="en-US" dirty="0" err="1"/>
                  <a:t>itu</a:t>
                </a:r>
                <a:r>
                  <a:rPr lang="en-US" dirty="0"/>
                  <a:t> </a:t>
                </a:r>
                <a:r>
                  <a:rPr lang="en-US" dirty="0" err="1"/>
                  <a:t>memberi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𝑓</m:t>
                    </m:r>
                  </m:oMath>
                </a14:m>
                <a:r>
                  <a:rPr lang="en-US" dirty="0" err="1"/>
                  <a:t>maksimum</a:t>
                </a:r>
                <a:r>
                  <a:rPr lang="en-US" dirty="0"/>
                  <a:t> </a:t>
                </a:r>
                <a:r>
                  <a:rPr lang="en-US" dirty="0" err="1"/>
                  <a:t>atau</a:t>
                </a:r>
                <a:r>
                  <a:rPr lang="en-US" dirty="0"/>
                  <a:t> minimum</a:t>
                </a:r>
                <a:endParaRPr lang="id-ID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i="1">
                              <a:latin typeface="Cambria Math"/>
                            </a:rPr>
                            <m:t>𝑓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𝑑</m:t>
                          </m:r>
                          <m:sSup>
                            <m:sSup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i="1">
                          <a:latin typeface="Cambria Math"/>
                        </a:rPr>
                        <m:t>=2+</m:t>
                      </m:r>
                      <m:sSup>
                        <m:sSupPr>
                          <m:ctrlPr>
                            <a:rPr lang="id-ID" i="1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latin typeface="Cambria Math"/>
                                    </a:rPr>
                                    <m:t>𝑑𝑦</m:t>
                                  </m:r>
                                </m:num>
                                <m:den>
                                  <m:r>
                                    <a:rPr lang="en-US" i="1">
                                      <a:latin typeface="Cambria Math"/>
                                    </a:rPr>
                                    <m:t>𝑑𝑥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/>
                        </a:rPr>
                        <m:t>+2</m:t>
                      </m:r>
                      <m:r>
                        <a:rPr lang="en-US" i="1">
                          <a:latin typeface="Cambria Math"/>
                        </a:rPr>
                        <m:t>𝑦</m:t>
                      </m:r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i="1">
                              <a:latin typeface="Cambria Math"/>
                            </a:rPr>
                            <m:t>𝑦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𝑑</m:t>
                          </m:r>
                          <m:sSup>
                            <m:sSup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id-ID" dirty="0"/>
              </a:p>
              <a:p>
                <a:endParaRPr lang="id-ID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852" t="-809" b="-3774"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9201C-76C7-4250-871F-492CAD60C8F0}" type="datetime1">
              <a:rPr lang="id-ID" smtClean="0"/>
              <a:t>03/11/2020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E96B0-1DF0-48F0-88D8-1922E81A9E1E}" type="slidenum">
              <a:rPr lang="id-ID" smtClean="0"/>
              <a:t>11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961167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404664"/>
                <a:ext cx="8507288" cy="5721499"/>
              </a:xfrm>
            </p:spPr>
            <p:txBody>
              <a:bodyPr>
                <a:normAutofit lnSpcReduction="10000"/>
              </a:bodyPr>
              <a:lstStyle/>
              <a:p>
                <a:pPr lvl="0"/>
                <a:r>
                  <a:rPr lang="en-US" dirty="0" err="1"/>
                  <a:t>Ketika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𝑥</m:t>
                    </m:r>
                    <m:r>
                      <a:rPr lang="en-US" i="1">
                        <a:latin typeface="Cambria Math"/>
                      </a:rPr>
                      <m:t>=0</m:t>
                    </m:r>
                  </m:oMath>
                </a14:m>
                <a:r>
                  <a:rPr lang="en-US" dirty="0"/>
                  <a:t>, </a:t>
                </a:r>
                <a:r>
                  <a:rPr lang="en-US" dirty="0" err="1"/>
                  <a:t>diperoleh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𝑦</m:t>
                    </m:r>
                    <m:r>
                      <a:rPr lang="en-US" i="1">
                        <a:latin typeface="Cambria Math"/>
                      </a:rPr>
                      <m:t>=0</m:t>
                    </m:r>
                  </m:oMath>
                </a14:m>
                <a:r>
                  <a:rPr lang="en-US" dirty="0"/>
                  <a:t>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𝑑𝑦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𝑑𝑥</m:t>
                        </m:r>
                      </m:den>
                    </m:f>
                    <m:r>
                      <a:rPr lang="en-US" i="1">
                        <a:latin typeface="Cambria Math"/>
                      </a:rPr>
                      <m:t>=0</m:t>
                    </m:r>
                  </m:oMath>
                </a14:m>
                <a:r>
                  <a:rPr lang="en-US" dirty="0"/>
                  <a:t>, </a:t>
                </a:r>
                <a:r>
                  <a:rPr lang="en-US" dirty="0" err="1"/>
                  <a:t>dan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𝑑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i="1">
                            <a:latin typeface="Cambria Math"/>
                          </a:rPr>
                          <m:t>𝑦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𝑑</m:t>
                        </m:r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i="1">
                        <a:latin typeface="Cambria Math"/>
                      </a:rPr>
                      <m:t>=−2</m:t>
                    </m:r>
                  </m:oMath>
                </a14:m>
                <a:r>
                  <a:rPr lang="en-US" dirty="0"/>
                  <a:t>. </a:t>
                </a:r>
                <a:r>
                  <a:rPr lang="en-US" dirty="0" err="1"/>
                  <a:t>Sehingga</a:t>
                </a:r>
                <a:r>
                  <a:rPr lang="en-US" dirty="0"/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𝑑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i="1">
                            <a:latin typeface="Cambria Math"/>
                          </a:rPr>
                          <m:t>𝑓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𝑑</m:t>
                        </m:r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i="1">
                        <a:latin typeface="Cambria Math"/>
                      </a:rPr>
                      <m:t>=−2</m:t>
                    </m:r>
                  </m:oMath>
                </a14:m>
                <a:r>
                  <a:rPr lang="en-US" dirty="0"/>
                  <a:t>.  </a:t>
                </a:r>
                <a:r>
                  <a:rPr lang="en-US" dirty="0" err="1"/>
                  <a:t>Artinya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𝑓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bernilai</a:t>
                </a:r>
                <a:r>
                  <a:rPr lang="en-US" dirty="0"/>
                  <a:t> </a:t>
                </a:r>
                <a:r>
                  <a:rPr lang="en-US" dirty="0" err="1"/>
                  <a:t>maksimum</a:t>
                </a:r>
                <a:r>
                  <a:rPr lang="en-US" dirty="0"/>
                  <a:t> di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𝑥</m:t>
                    </m:r>
                    <m:r>
                      <a:rPr lang="en-US" i="1">
                        <a:latin typeface="Cambria Math"/>
                      </a:rPr>
                      <m:t>=0</m:t>
                    </m:r>
                  </m:oMath>
                </a14:m>
                <a:r>
                  <a:rPr lang="en-US" dirty="0"/>
                  <a:t>.</a:t>
                </a:r>
                <a:endParaRPr lang="id-ID" dirty="0"/>
              </a:p>
              <a:p>
                <a:pPr lvl="0"/>
                <a:r>
                  <a:rPr lang="en-US" dirty="0" err="1"/>
                  <a:t>Ketika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𝑥</m:t>
                    </m:r>
                    <m:r>
                      <a:rPr lang="en-US" i="1">
                        <a:latin typeface="Cambria Math"/>
                      </a:rPr>
                      <m:t>=±</m:t>
                    </m:r>
                    <m:rad>
                      <m:radPr>
                        <m:degHide m:val="on"/>
                        <m:ctrlPr>
                          <a:rPr lang="id-ID" i="1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id-ID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dirty="0"/>
                  <a:t>, </a:t>
                </a:r>
                <a:r>
                  <a:rPr lang="en-US" dirty="0" err="1"/>
                  <a:t>diperoleh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𝑦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dirty="0"/>
                  <a:t>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𝑑𝑦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𝑑𝑥</m:t>
                        </m:r>
                      </m:den>
                    </m:f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dirty="0"/>
                  <a:t>, </a:t>
                </a:r>
                <a:r>
                  <a:rPr lang="en-US" dirty="0" err="1"/>
                  <a:t>dan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𝑑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i="1">
                            <a:latin typeface="Cambria Math"/>
                          </a:rPr>
                          <m:t>𝑦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𝑑</m:t>
                        </m:r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i="1">
                        <a:latin typeface="Cambria Math"/>
                      </a:rPr>
                      <m:t>=−2</m:t>
                    </m:r>
                  </m:oMath>
                </a14:m>
                <a:r>
                  <a:rPr lang="en-US" dirty="0"/>
                  <a:t>. </a:t>
                </a:r>
                <a:r>
                  <a:rPr lang="en-US" dirty="0" err="1"/>
                  <a:t>Sehingga</a:t>
                </a:r>
                <a:r>
                  <a:rPr lang="en-US" dirty="0"/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𝑑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i="1">
                            <a:latin typeface="Cambria Math"/>
                          </a:rPr>
                          <m:t>𝑓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𝑑</m:t>
                        </m:r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i="1">
                        <a:latin typeface="Cambria Math"/>
                      </a:rPr>
                      <m:t>=4</m:t>
                    </m:r>
                  </m:oMath>
                </a14:m>
                <a:r>
                  <a:rPr lang="en-US" dirty="0"/>
                  <a:t>.  </a:t>
                </a:r>
                <a:r>
                  <a:rPr lang="en-US" dirty="0" err="1"/>
                  <a:t>Artinya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𝑓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bernilai</a:t>
                </a:r>
                <a:r>
                  <a:rPr lang="en-US" dirty="0"/>
                  <a:t> minimum di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𝑥</m:t>
                    </m:r>
                    <m:r>
                      <a:rPr lang="en-US" i="1">
                        <a:latin typeface="Cambria Math"/>
                      </a:rPr>
                      <m:t>=±</m:t>
                    </m:r>
                    <m:rad>
                      <m:radPr>
                        <m:degHide m:val="on"/>
                        <m:ctrlPr>
                          <a:rPr lang="id-ID" i="1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id-ID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dirty="0"/>
                  <a:t>. </a:t>
                </a:r>
                <a:r>
                  <a:rPr lang="en-US" dirty="0" err="1"/>
                  <a:t>Ini</a:t>
                </a:r>
                <a:r>
                  <a:rPr lang="en-US" dirty="0"/>
                  <a:t> </a:t>
                </a:r>
                <a:r>
                  <a:rPr lang="en-US" dirty="0" err="1"/>
                  <a:t>berada</a:t>
                </a:r>
                <a:r>
                  <a:rPr lang="en-US" dirty="0"/>
                  <a:t> di </a:t>
                </a:r>
                <a:r>
                  <a:rPr lang="en-US" dirty="0" err="1"/>
                  <a:t>dua</a:t>
                </a:r>
                <a:r>
                  <a:rPr lang="en-US" dirty="0"/>
                  <a:t> </a:t>
                </a:r>
                <a:r>
                  <a:rPr lang="en-US" dirty="0" err="1"/>
                  <a:t>titik</a:t>
                </a:r>
                <a:r>
                  <a:rPr lang="en-US" dirty="0"/>
                  <a:t> </a:t>
                </a:r>
                <a:r>
                  <a:rPr lang="en-US" dirty="0" err="1"/>
                  <a:t>koordinat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  <m:r>
                          <a:rPr lang="en-US" i="1">
                            <a:latin typeface="Cambria Math"/>
                          </a:rPr>
                          <m:t>,</m:t>
                        </m:r>
                        <m:r>
                          <a:rPr lang="en-US" i="1">
                            <a:latin typeface="Cambria Math"/>
                          </a:rPr>
                          <m:t>𝑦</m:t>
                        </m:r>
                      </m:e>
                    </m:d>
                    <m:r>
                      <a:rPr lang="en-US" i="1"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</a:rPr>
                          <m:t>−</m:t>
                        </m:r>
                        <m:rad>
                          <m:radPr>
                            <m:degHide m:val="on"/>
                            <m:ctrlPr>
                              <a:rPr lang="id-ID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f>
                              <m:f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i="1">
                                    <a:latin typeface="Cambria Math"/>
                                  </a:rPr>
                                  <m:t>2</m:t>
                                </m:r>
                              </m:den>
                            </m:f>
                          </m:e>
                        </m:rad>
                        <m:r>
                          <a:rPr lang="en-US" i="1">
                            <a:latin typeface="Cambria Math"/>
                          </a:rPr>
                          <m:t>,</m:t>
                        </m:r>
                        <m:f>
                          <m:fPr>
                            <m:ctrlPr>
                              <a:rPr lang="id-ID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dan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</a:rPr>
                          <m:t>+</m:t>
                        </m:r>
                        <m:rad>
                          <m:radPr>
                            <m:degHide m:val="on"/>
                            <m:ctrlPr>
                              <a:rPr lang="id-ID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f>
                              <m:f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i="1">
                                    <a:latin typeface="Cambria Math"/>
                                  </a:rPr>
                                  <m:t>2</m:t>
                                </m:r>
                              </m:den>
                            </m:f>
                          </m:e>
                        </m:rad>
                        <m:r>
                          <a:rPr lang="en-US" i="1">
                            <a:latin typeface="Cambria Math"/>
                          </a:rPr>
                          <m:t>,</m:t>
                        </m:r>
                        <m:f>
                          <m:fPr>
                            <m:ctrlPr>
                              <a:rPr lang="id-ID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endParaRPr lang="id-ID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404664"/>
                <a:ext cx="8507288" cy="5721499"/>
              </a:xfrm>
              <a:blipFill rotWithShape="1">
                <a:blip r:embed="rId2"/>
                <a:stretch>
                  <a:fillRect l="-1433" t="-213"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9201C-76C7-4250-871F-492CAD60C8F0}" type="datetime1">
              <a:rPr lang="id-ID" smtClean="0"/>
              <a:t>03/11/2020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E96B0-1DF0-48F0-88D8-1922E81A9E1E}" type="slidenum">
              <a:rPr lang="id-ID" smtClean="0"/>
              <a:t>12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2466347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79512" y="332656"/>
                <a:ext cx="8784976" cy="5793507"/>
              </a:xfrm>
            </p:spPr>
            <p:txBody>
              <a:bodyPr/>
              <a:lstStyle/>
              <a:p>
                <a:pPr marL="514350" lvl="0" indent="-514350">
                  <a:buFont typeface="+mj-lt"/>
                  <a:buAutoNum type="arabicParenR" startAt="3"/>
                </a:pPr>
                <a:r>
                  <a:rPr lang="en-US" dirty="0" err="1"/>
                  <a:t>Pengali</a:t>
                </a:r>
                <a:r>
                  <a:rPr lang="en-US" dirty="0"/>
                  <a:t> Lagrange</a:t>
                </a:r>
                <a:endParaRPr lang="id-ID" dirty="0"/>
              </a:p>
              <a:p>
                <a:pPr marL="0" indent="0">
                  <a:buNone/>
                </a:pPr>
                <a:r>
                  <a:rPr lang="en-US" dirty="0" err="1"/>
                  <a:t>Dengan</a:t>
                </a:r>
                <a:r>
                  <a:rPr lang="en-US" dirty="0"/>
                  <a:t> </a:t>
                </a:r>
                <a:r>
                  <a:rPr lang="en-US" dirty="0" err="1"/>
                  <a:t>memanfaatkan</a:t>
                </a:r>
                <a:r>
                  <a:rPr lang="en-US" dirty="0"/>
                  <a:t> </a:t>
                </a:r>
                <a:r>
                  <a:rPr lang="en-US" dirty="0" err="1"/>
                  <a:t>faktor</a:t>
                </a:r>
                <a:r>
                  <a:rPr lang="en-US" dirty="0"/>
                  <a:t> </a:t>
                </a:r>
                <a:r>
                  <a:rPr lang="en-US" dirty="0" err="1"/>
                  <a:t>pengali</a:t>
                </a:r>
                <a:r>
                  <a:rPr lang="en-US" dirty="0"/>
                  <a:t> Lagrange (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𝜆</m:t>
                    </m:r>
                  </m:oMath>
                </a14:m>
                <a:r>
                  <a:rPr lang="en-US" dirty="0"/>
                  <a:t>).  </a:t>
                </a:r>
                <a:r>
                  <a:rPr lang="en-US" dirty="0" err="1"/>
                  <a:t>Jarak</a:t>
                </a:r>
                <a:r>
                  <a:rPr lang="en-US" dirty="0"/>
                  <a:t> </a:t>
                </a:r>
                <a:r>
                  <a:rPr lang="en-US" dirty="0" err="1"/>
                  <a:t>dari</a:t>
                </a:r>
                <a:r>
                  <a:rPr lang="en-US" dirty="0"/>
                  <a:t> </a:t>
                </a:r>
                <a:r>
                  <a:rPr lang="en-US" dirty="0" err="1"/>
                  <a:t>lengkung</a:t>
                </a:r>
                <a:r>
                  <a:rPr lang="en-US" dirty="0"/>
                  <a:t>  (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𝑦</m:t>
                    </m:r>
                    <m:r>
                      <a:rPr lang="en-US" i="1">
                        <a:latin typeface="Cambria Math"/>
                      </a:rPr>
                      <m:t>=1−</m:t>
                    </m:r>
                    <m:sSup>
                      <m:sSupPr>
                        <m:ctrlPr>
                          <a:rPr lang="id-ID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/>
                  <a:t>) </a:t>
                </a:r>
                <a:r>
                  <a:rPr lang="en-US" dirty="0" err="1"/>
                  <a:t>ke</a:t>
                </a:r>
                <a:r>
                  <a:rPr lang="en-US" dirty="0"/>
                  <a:t> </a:t>
                </a:r>
                <a:r>
                  <a:rPr lang="en-US" dirty="0" err="1"/>
                  <a:t>titik</a:t>
                </a:r>
                <a:r>
                  <a:rPr lang="en-US" dirty="0"/>
                  <a:t> </a:t>
                </a:r>
                <a:r>
                  <a:rPr lang="en-US" dirty="0" err="1"/>
                  <a:t>asal</a:t>
                </a:r>
                <a:r>
                  <a:rPr lang="en-US" dirty="0"/>
                  <a:t> </a:t>
                </a:r>
                <a:r>
                  <a:rPr lang="en-US" dirty="0" err="1"/>
                  <a:t>adalah</a:t>
                </a:r>
                <a:r>
                  <a:rPr lang="en-US" dirty="0"/>
                  <a:t> (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𝑓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id-ID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id-ID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𝑦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/>
                  <a:t>).  </a:t>
                </a:r>
                <a:r>
                  <a:rPr lang="en-US" dirty="0" err="1"/>
                  <a:t>Pada</a:t>
                </a:r>
                <a:r>
                  <a:rPr lang="en-US" dirty="0"/>
                  <a:t> </a:t>
                </a:r>
                <a:r>
                  <a:rPr lang="en-US" dirty="0" err="1"/>
                  <a:t>kasus</a:t>
                </a:r>
                <a:r>
                  <a:rPr lang="en-US" dirty="0"/>
                  <a:t> </a:t>
                </a:r>
                <a:r>
                  <a:rPr lang="en-US" dirty="0" err="1"/>
                  <a:t>ini</a:t>
                </a:r>
                <a:r>
                  <a:rPr lang="en-US" dirty="0"/>
                  <a:t> </a:t>
                </a:r>
                <a:r>
                  <a:rPr lang="en-US" dirty="0" err="1"/>
                  <a:t>persamaan</a:t>
                </a:r>
                <a:r>
                  <a:rPr lang="en-US" dirty="0"/>
                  <a:t> </a:t>
                </a:r>
                <a:r>
                  <a:rPr lang="en-US" dirty="0" err="1"/>
                  <a:t>permukannnya</a:t>
                </a:r>
                <a:r>
                  <a:rPr lang="en-US" dirty="0"/>
                  <a:t>: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𝜑</m:t>
                    </m:r>
                    <m:d>
                      <m:dPr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  <m:r>
                          <a:rPr lang="en-US" i="1">
                            <a:latin typeface="Cambria Math"/>
                          </a:rPr>
                          <m:t>,</m:t>
                        </m:r>
                        <m:r>
                          <a:rPr lang="en-US" i="1">
                            <a:latin typeface="Cambria Math"/>
                          </a:rPr>
                          <m:t>𝑦</m:t>
                        </m:r>
                      </m:e>
                    </m:d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n-US" i="1">
                        <a:latin typeface="Cambria Math"/>
                      </a:rPr>
                      <m:t>𝑦</m:t>
                    </m:r>
                    <m:r>
                      <a:rPr lang="en-US" i="1"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id-ID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/>
                      </a:rPr>
                      <m:t>=1</m:t>
                    </m:r>
                  </m:oMath>
                </a14:m>
                <a:r>
                  <a:rPr lang="en-US" dirty="0"/>
                  <a:t>  </a:t>
                </a:r>
                <a:r>
                  <a:rPr lang="en-US" dirty="0" err="1"/>
                  <a:t>sehingga</a:t>
                </a:r>
                <a:r>
                  <a:rPr lang="en-US" dirty="0"/>
                  <a:t>:</a:t>
                </a:r>
                <a:endParaRPr lang="id-ID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𝐹</m:t>
                    </m:r>
                    <m:d>
                      <m:dPr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  <m:r>
                          <a:rPr lang="en-US" i="1">
                            <a:latin typeface="Cambria Math"/>
                          </a:rPr>
                          <m:t>,</m:t>
                        </m:r>
                        <m:r>
                          <a:rPr lang="en-US" i="1">
                            <a:latin typeface="Cambria Math"/>
                          </a:rPr>
                          <m:t>𝑦</m:t>
                        </m:r>
                      </m:e>
                    </m:d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n-US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  <m:r>
                          <a:rPr lang="en-US" i="1">
                            <a:latin typeface="Cambria Math"/>
                          </a:rPr>
                          <m:t>,</m:t>
                        </m:r>
                        <m:r>
                          <a:rPr lang="en-US" i="1">
                            <a:latin typeface="Cambria Math"/>
                          </a:rPr>
                          <m:t>𝑦</m:t>
                        </m:r>
                      </m:e>
                    </m:d>
                    <m:r>
                      <a:rPr lang="en-US" i="1">
                        <a:latin typeface="Cambria Math"/>
                      </a:rPr>
                      <m:t>+</m:t>
                    </m:r>
                    <m:r>
                      <a:rPr lang="en-US" i="1">
                        <a:latin typeface="Cambria Math"/>
                      </a:rPr>
                      <m:t>𝜆𝜑</m:t>
                    </m:r>
                    <m:d>
                      <m:dPr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  <m:r>
                          <a:rPr lang="en-US" i="1">
                            <a:latin typeface="Cambria Math"/>
                          </a:rPr>
                          <m:t>,</m:t>
                        </m:r>
                        <m:r>
                          <a:rPr lang="en-US" i="1">
                            <a:latin typeface="Cambria Math"/>
                          </a:rPr>
                          <m:t>𝑦</m:t>
                        </m:r>
                      </m:e>
                    </m:d>
                    <m:r>
                      <a:rPr lang="en-US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id-ID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id-ID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𝑦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/>
                      </a:rPr>
                      <m:t>+</m:t>
                    </m:r>
                    <m:r>
                      <a:rPr lang="en-US" i="1">
                        <a:latin typeface="Cambria Math"/>
                      </a:rPr>
                      <m:t>𝜆</m:t>
                    </m:r>
                    <m:d>
                      <m:dPr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</a:rPr>
                          <m:t>𝑦</m:t>
                        </m:r>
                        <m:r>
                          <a:rPr lang="en-US" i="1">
                            <a:latin typeface="Cambria Math"/>
                          </a:rPr>
                          <m:t>+</m:t>
                        </m:r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dirty="0"/>
                  <a:t>.</a:t>
                </a:r>
                <a:endParaRPr lang="id-ID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79512" y="332656"/>
                <a:ext cx="8784976" cy="5793507"/>
              </a:xfrm>
              <a:blipFill rotWithShape="1">
                <a:blip r:embed="rId2"/>
                <a:stretch>
                  <a:fillRect l="-1803" t="-1579" r="-2080"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9201C-76C7-4250-871F-492CAD60C8F0}" type="datetime1">
              <a:rPr lang="id-ID" smtClean="0"/>
              <a:t>03/11/2020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E96B0-1DF0-48F0-88D8-1922E81A9E1E}" type="slidenum">
              <a:rPr lang="id-ID" smtClean="0"/>
              <a:t>13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276173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332656"/>
                <a:ext cx="8229600" cy="5793507"/>
              </a:xfrm>
            </p:spPr>
            <p:txBody>
              <a:bodyPr>
                <a:normAutofit fontScale="85000" lnSpcReduction="10000"/>
              </a:bodyPr>
              <a:lstStyle/>
              <a:p>
                <a:pPr marL="0" indent="0">
                  <a:buNone/>
                </a:pPr>
                <a:r>
                  <a:rPr lang="en-US" dirty="0" err="1"/>
                  <a:t>Nilai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𝐹</m:t>
                    </m:r>
                    <m:d>
                      <m:dPr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  <m:r>
                          <a:rPr lang="en-US" i="1">
                            <a:latin typeface="Cambria Math"/>
                          </a:rPr>
                          <m:t>,</m:t>
                        </m:r>
                        <m:r>
                          <a:rPr lang="en-US" i="1">
                            <a:latin typeface="Cambria Math"/>
                          </a:rPr>
                          <m:t>𝑦</m:t>
                        </m:r>
                      </m:e>
                    </m:d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ekstrim</a:t>
                </a:r>
                <a:r>
                  <a:rPr lang="en-US" dirty="0"/>
                  <a:t> </a:t>
                </a:r>
                <a:r>
                  <a:rPr lang="en-US" dirty="0" err="1"/>
                  <a:t>jika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𝜕</m:t>
                        </m:r>
                        <m:r>
                          <a:rPr lang="en-US" i="1">
                            <a:latin typeface="Cambria Math"/>
                          </a:rPr>
                          <m:t>𝐹</m:t>
                        </m:r>
                        <m:d>
                          <m:dPr>
                            <m:ctrlPr>
                              <a:rPr lang="id-ID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/>
                              </a:rPr>
                              <m:t>𝑥</m:t>
                            </m:r>
                            <m:r>
                              <a:rPr lang="en-US" i="1">
                                <a:latin typeface="Cambria Math"/>
                              </a:rPr>
                              <m:t>,</m:t>
                            </m:r>
                            <m:r>
                              <a:rPr lang="en-US" i="1">
                                <a:latin typeface="Cambria Math"/>
                              </a:rPr>
                              <m:t>𝑦</m:t>
                            </m:r>
                          </m:e>
                        </m:d>
                      </m:num>
                      <m:den>
                        <m:r>
                          <a:rPr lang="en-US" i="1">
                            <a:latin typeface="Cambria Math"/>
                          </a:rPr>
                          <m:t>𝜕</m:t>
                        </m:r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den>
                    </m:f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𝜕</m:t>
                        </m:r>
                        <m:r>
                          <a:rPr lang="en-US" i="1">
                            <a:latin typeface="Cambria Math"/>
                          </a:rPr>
                          <m:t>𝐹</m:t>
                        </m:r>
                        <m:d>
                          <m:dPr>
                            <m:ctrlPr>
                              <a:rPr lang="id-ID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/>
                              </a:rPr>
                              <m:t>𝑥</m:t>
                            </m:r>
                            <m:r>
                              <a:rPr lang="en-US" i="1">
                                <a:latin typeface="Cambria Math"/>
                              </a:rPr>
                              <m:t>,</m:t>
                            </m:r>
                            <m:r>
                              <a:rPr lang="en-US" i="1">
                                <a:latin typeface="Cambria Math"/>
                              </a:rPr>
                              <m:t>𝑦</m:t>
                            </m:r>
                          </m:e>
                        </m:d>
                      </m:num>
                      <m:den>
                        <m:r>
                          <a:rPr lang="en-US" i="1">
                            <a:latin typeface="Cambria Math"/>
                          </a:rPr>
                          <m:t>𝜕</m:t>
                        </m:r>
                        <m:r>
                          <a:rPr lang="en-US" i="1">
                            <a:latin typeface="Cambria Math"/>
                          </a:rPr>
                          <m:t>𝑦</m:t>
                        </m:r>
                      </m:den>
                    </m:f>
                    <m:r>
                      <a:rPr lang="en-US" i="1">
                        <a:latin typeface="Cambria Math"/>
                      </a:rPr>
                      <m:t>=0</m:t>
                    </m:r>
                  </m:oMath>
                </a14:m>
                <a:r>
                  <a:rPr lang="en-US" dirty="0"/>
                  <a:t>, </a:t>
                </a:r>
                <a:r>
                  <a:rPr lang="en-US" dirty="0" err="1"/>
                  <a:t>dan</a:t>
                </a:r>
                <a:r>
                  <a:rPr lang="en-US" dirty="0"/>
                  <a:t> </a:t>
                </a:r>
                <a:r>
                  <a:rPr lang="en-US" dirty="0" err="1"/>
                  <a:t>memberikan</a:t>
                </a:r>
                <a:r>
                  <a:rPr lang="en-US" dirty="0"/>
                  <a:t> </a:t>
                </a:r>
                <a:r>
                  <a:rPr lang="en-US" dirty="0" err="1"/>
                  <a:t>kaitan</a:t>
                </a:r>
                <a:r>
                  <a:rPr lang="en-US" dirty="0"/>
                  <a:t>:</a:t>
                </a:r>
                <a:endParaRPr lang="id-ID" dirty="0"/>
              </a:p>
              <a:p>
                <a:pPr lvl="1">
                  <a:buFont typeface="Wingdings" pitchFamily="2" charset="2"/>
                  <a:buChar char="Ø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𝜕</m:t>
                        </m:r>
                        <m:r>
                          <a:rPr lang="en-US" i="1">
                            <a:latin typeface="Cambria Math"/>
                          </a:rPr>
                          <m:t>𝐹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𝜕</m:t>
                        </m:r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den>
                    </m:f>
                    <m:r>
                      <a:rPr lang="en-US" i="1">
                        <a:latin typeface="Cambria Math"/>
                      </a:rPr>
                      <m:t>=2</m:t>
                    </m:r>
                    <m:r>
                      <a:rPr lang="en-US" i="1">
                        <a:latin typeface="Cambria Math"/>
                      </a:rPr>
                      <m:t>𝑥</m:t>
                    </m:r>
                    <m:r>
                      <a:rPr lang="en-US" i="1">
                        <a:latin typeface="Cambria Math"/>
                      </a:rPr>
                      <m:t>+2</m:t>
                    </m:r>
                    <m:r>
                      <a:rPr lang="en-US" i="1">
                        <a:latin typeface="Cambria Math"/>
                      </a:rPr>
                      <m:t>𝜆</m:t>
                    </m:r>
                    <m:r>
                      <a:rPr lang="en-US" i="1">
                        <a:latin typeface="Cambria Math"/>
                      </a:rPr>
                      <m:t>=0</m:t>
                    </m:r>
                  </m:oMath>
                </a14:m>
                <a:r>
                  <a:rPr lang="en-US" dirty="0"/>
                  <a:t>,   ……(1)</a:t>
                </a:r>
                <a:endParaRPr lang="id-ID" dirty="0"/>
              </a:p>
              <a:p>
                <a:pPr lvl="1">
                  <a:buFont typeface="Wingdings" pitchFamily="2" charset="2"/>
                  <a:buChar char="Ø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𝜕</m:t>
                        </m:r>
                        <m:r>
                          <a:rPr lang="en-US" i="1">
                            <a:latin typeface="Cambria Math"/>
                          </a:rPr>
                          <m:t>𝐹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𝜕</m:t>
                        </m:r>
                        <m:r>
                          <a:rPr lang="en-US" i="1">
                            <a:latin typeface="Cambria Math"/>
                          </a:rPr>
                          <m:t>𝑦</m:t>
                        </m:r>
                      </m:den>
                    </m:f>
                    <m:r>
                      <a:rPr lang="en-US" i="1">
                        <a:latin typeface="Cambria Math"/>
                      </a:rPr>
                      <m:t>=2</m:t>
                    </m:r>
                    <m:r>
                      <a:rPr lang="en-US" i="1">
                        <a:latin typeface="Cambria Math"/>
                      </a:rPr>
                      <m:t>𝑦</m:t>
                    </m:r>
                    <m:r>
                      <a:rPr lang="en-US" i="1">
                        <a:latin typeface="Cambria Math"/>
                      </a:rPr>
                      <m:t>+</m:t>
                    </m:r>
                    <m:r>
                      <a:rPr lang="en-US" i="1">
                        <a:latin typeface="Cambria Math"/>
                      </a:rPr>
                      <m:t>𝜆</m:t>
                    </m:r>
                    <m:r>
                      <a:rPr lang="en-US" i="1">
                        <a:latin typeface="Cambria Math"/>
                      </a:rPr>
                      <m:t>=0</m:t>
                    </m:r>
                  </m:oMath>
                </a14:m>
                <a:r>
                  <a:rPr lang="en-US" dirty="0"/>
                  <a:t>,	…….(2) </a:t>
                </a:r>
                <a:endParaRPr lang="id-ID" dirty="0"/>
              </a:p>
              <a:p>
                <a:pPr marL="0" indent="0">
                  <a:buNone/>
                </a:pPr>
                <a:r>
                  <a:rPr lang="en-US" dirty="0" err="1"/>
                  <a:t>Memberikan</a:t>
                </a:r>
                <a:r>
                  <a:rPr lang="en-US" dirty="0"/>
                  <a:t> </a:t>
                </a:r>
                <a:r>
                  <a:rPr lang="en-US" dirty="0" err="1"/>
                  <a:t>solusi</a:t>
                </a:r>
                <a:r>
                  <a:rPr lang="en-US" dirty="0"/>
                  <a:t>: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𝑥</m:t>
                    </m:r>
                    <m:r>
                      <a:rPr lang="en-US" i="1">
                        <a:latin typeface="Cambria Math"/>
                      </a:rPr>
                      <m:t>=0</m:t>
                    </m:r>
                  </m:oMath>
                </a14:m>
                <a:r>
                  <a:rPr lang="en-US" dirty="0"/>
                  <a:t>  </a:t>
                </a:r>
                <a:r>
                  <a:rPr lang="en-US" dirty="0" err="1"/>
                  <a:t>atau</a:t>
                </a:r>
                <a:r>
                  <a:rPr lang="en-US" dirty="0"/>
                  <a:t> </a:t>
                </a:r>
                <a:r>
                  <a:rPr lang="en-US" dirty="0" err="1"/>
                  <a:t>nilai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𝜆</m:t>
                    </m:r>
                    <m:r>
                      <a:rPr lang="en-US" i="1">
                        <a:latin typeface="Cambria Math"/>
                      </a:rPr>
                      <m:t>=−1</m:t>
                    </m:r>
                  </m:oMath>
                </a14:m>
                <a:r>
                  <a:rPr lang="en-US" dirty="0"/>
                  <a:t>. </a:t>
                </a:r>
                <a:r>
                  <a:rPr lang="en-US" dirty="0" err="1"/>
                  <a:t>Nilai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𝜆</m:t>
                    </m:r>
                    <m:r>
                      <a:rPr lang="en-US" i="1">
                        <a:latin typeface="Cambria Math"/>
                      </a:rPr>
                      <m:t> </m:t>
                    </m:r>
                  </m:oMath>
                </a14:m>
                <a:r>
                  <a:rPr lang="en-US" dirty="0" err="1"/>
                  <a:t>dimasukkan</a:t>
                </a:r>
                <a:r>
                  <a:rPr lang="en-US" dirty="0"/>
                  <a:t> </a:t>
                </a:r>
                <a:r>
                  <a:rPr lang="en-US" dirty="0" err="1"/>
                  <a:t>ke</a:t>
                </a:r>
                <a:r>
                  <a:rPr lang="en-US" dirty="0"/>
                  <a:t> </a:t>
                </a:r>
                <a:r>
                  <a:rPr lang="en-US" dirty="0" err="1"/>
                  <a:t>parsamaan</a:t>
                </a:r>
                <a:r>
                  <a:rPr lang="en-US" dirty="0"/>
                  <a:t> (2) </a:t>
                </a:r>
                <a:r>
                  <a:rPr lang="en-US" dirty="0" err="1"/>
                  <a:t>memeroleh</a:t>
                </a:r>
                <a:r>
                  <a:rPr lang="en-US" dirty="0"/>
                  <a:t>: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𝑦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dirty="0"/>
                  <a:t>.  </a:t>
                </a:r>
                <a:r>
                  <a:rPr lang="en-US" dirty="0" err="1"/>
                  <a:t>Persamaan</a:t>
                </a:r>
                <a:r>
                  <a:rPr lang="en-US" dirty="0"/>
                  <a:t> </a:t>
                </a:r>
                <a:r>
                  <a:rPr lang="en-US" dirty="0" err="1"/>
                  <a:t>lengkung</a:t>
                </a:r>
                <a:endParaRPr lang="id-ID" dirty="0"/>
              </a:p>
              <a:p>
                <a:pPr marL="0" lvl="0" indent="0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𝜑</m:t>
                    </m:r>
                    <m:d>
                      <m:dPr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  <m:r>
                          <a:rPr lang="en-US" i="1">
                            <a:latin typeface="Cambria Math"/>
                          </a:rPr>
                          <m:t>,</m:t>
                        </m:r>
                        <m:r>
                          <a:rPr lang="en-US" i="1">
                            <a:latin typeface="Cambria Math"/>
                          </a:rPr>
                          <m:t>𝑦</m:t>
                        </m:r>
                      </m:e>
                    </m:d>
                    <m:r>
                      <a:rPr lang="en-US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id-ID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/>
                      </a:rPr>
                      <m:t>+</m:t>
                    </m:r>
                    <m:r>
                      <a:rPr lang="en-US" i="1">
                        <a:latin typeface="Cambria Math"/>
                      </a:rPr>
                      <m:t>𝑦</m:t>
                    </m:r>
                    <m:r>
                      <a:rPr lang="en-US" i="1">
                        <a:latin typeface="Cambria Math"/>
                      </a:rPr>
                      <m:t>=1</m:t>
                    </m:r>
                  </m:oMath>
                </a14:m>
                <a:r>
                  <a:rPr lang="en-US" dirty="0"/>
                  <a:t>.  </a:t>
                </a:r>
                <a:r>
                  <a:rPr lang="en-US" dirty="0" err="1"/>
                  <a:t>Artinya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id-ID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dirty="0"/>
                  <a:t>  </a:t>
                </a:r>
                <a:r>
                  <a:rPr lang="en-US" dirty="0" err="1"/>
                  <a:t>atau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𝑥</m:t>
                    </m:r>
                    <m:r>
                      <a:rPr lang="en-US" i="1">
                        <a:latin typeface="Cambria Math"/>
                      </a:rPr>
                      <m:t>=±</m:t>
                    </m:r>
                    <m:rad>
                      <m:radPr>
                        <m:degHide m:val="on"/>
                        <m:ctrlPr>
                          <a:rPr lang="id-ID" i="1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id-ID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dirty="0"/>
                  <a:t>  </a:t>
                </a:r>
                <a:r>
                  <a:rPr lang="en-US" dirty="0" err="1"/>
                  <a:t>dan</a:t>
                </a:r>
                <a:r>
                  <a:rPr lang="en-US" dirty="0"/>
                  <a:t> </a:t>
                </a:r>
                <a:r>
                  <a:rPr lang="en-US" dirty="0" err="1"/>
                  <a:t>nilai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  <m:r>
                          <a:rPr lang="en-US" i="1">
                            <a:latin typeface="Cambria Math"/>
                          </a:rPr>
                          <m:t>,</m:t>
                        </m:r>
                        <m:r>
                          <a:rPr lang="en-US" i="1">
                            <a:latin typeface="Cambria Math"/>
                          </a:rPr>
                          <m:t>𝑦</m:t>
                        </m:r>
                      </m:e>
                    </m:d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adalah</a:t>
                </a:r>
                <a:r>
                  <a:rPr lang="en-US" dirty="0"/>
                  <a:t> minimum </a:t>
                </a:r>
                <a:r>
                  <a:rPr lang="en-US" dirty="0" err="1"/>
                  <a:t>ketika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  <m:r>
                          <a:rPr lang="en-US" i="1">
                            <a:latin typeface="Cambria Math"/>
                          </a:rPr>
                          <m:t>,</m:t>
                        </m:r>
                        <m:r>
                          <a:rPr lang="en-US" i="1">
                            <a:latin typeface="Cambria Math"/>
                          </a:rPr>
                          <m:t>𝑦</m:t>
                        </m:r>
                      </m:e>
                    </m:d>
                    <m:r>
                      <a:rPr lang="en-US" i="1"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</a:rPr>
                          <m:t>−</m:t>
                        </m:r>
                        <m:rad>
                          <m:radPr>
                            <m:degHide m:val="on"/>
                            <m:ctrlPr>
                              <a:rPr lang="id-ID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f>
                              <m:f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i="1">
                                    <a:latin typeface="Cambria Math"/>
                                  </a:rPr>
                                  <m:t>2</m:t>
                                </m:r>
                              </m:den>
                            </m:f>
                          </m:e>
                        </m:rad>
                        <m:r>
                          <a:rPr lang="en-US" i="1">
                            <a:latin typeface="Cambria Math"/>
                          </a:rPr>
                          <m:t>,</m:t>
                        </m:r>
                        <m:f>
                          <m:fPr>
                            <m:ctrlPr>
                              <a:rPr lang="id-ID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dan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</a:rPr>
                          <m:t>+</m:t>
                        </m:r>
                        <m:rad>
                          <m:radPr>
                            <m:degHide m:val="on"/>
                            <m:ctrlPr>
                              <a:rPr lang="id-ID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f>
                              <m:f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i="1">
                                    <a:latin typeface="Cambria Math"/>
                                  </a:rPr>
                                  <m:t>2</m:t>
                                </m:r>
                              </m:den>
                            </m:f>
                          </m:e>
                        </m:rad>
                        <m:r>
                          <a:rPr lang="en-US" i="1">
                            <a:latin typeface="Cambria Math"/>
                          </a:rPr>
                          <m:t>,</m:t>
                        </m:r>
                        <m:f>
                          <m:fPr>
                            <m:ctrlPr>
                              <a:rPr lang="id-ID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endParaRPr lang="id-ID" dirty="0"/>
              </a:p>
              <a:p>
                <a:endParaRPr lang="id-ID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332656"/>
                <a:ext cx="8229600" cy="5793507"/>
              </a:xfrm>
              <a:blipFill rotWithShape="1">
                <a:blip r:embed="rId2"/>
                <a:stretch>
                  <a:fillRect l="-1333" b="-10105"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9201C-76C7-4250-871F-492CAD60C8F0}" type="datetime1">
              <a:rPr lang="id-ID" smtClean="0"/>
              <a:t>03/11/2020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E96B0-1DF0-48F0-88D8-1922E81A9E1E}" type="slidenum">
              <a:rPr lang="id-ID" smtClean="0"/>
              <a:t>14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822915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832648"/>
          </a:xfrm>
        </p:spPr>
        <p:txBody>
          <a:bodyPr>
            <a:normAutofit fontScale="92500"/>
          </a:bodyPr>
          <a:lstStyle/>
          <a:p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maksimum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minimum </a:t>
            </a:r>
            <a:r>
              <a:rPr lang="en-US" dirty="0" err="1"/>
              <a:t>biasanya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menentukan</a:t>
            </a:r>
            <a:r>
              <a:rPr lang="en-US" dirty="0"/>
              <a:t> </a:t>
            </a:r>
            <a:r>
              <a:rPr lang="en-US" dirty="0" err="1"/>
              <a:t>jarak</a:t>
            </a:r>
            <a:r>
              <a:rPr lang="en-US" dirty="0"/>
              <a:t> </a:t>
            </a:r>
            <a:r>
              <a:rPr lang="en-US" dirty="0" err="1"/>
              <a:t>terdekat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titik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lengkung</a:t>
            </a:r>
            <a:r>
              <a:rPr lang="en-US" dirty="0"/>
              <a:t>.  Hal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eliminasi</a:t>
            </a:r>
            <a:r>
              <a:rPr lang="en-US" dirty="0"/>
              <a:t>, </a:t>
            </a:r>
            <a:r>
              <a:rPr lang="en-US" dirty="0" err="1"/>
              <a:t>diferensial</a:t>
            </a:r>
            <a:r>
              <a:rPr lang="en-US" dirty="0"/>
              <a:t> </a:t>
            </a:r>
            <a:r>
              <a:rPr lang="en-US" dirty="0" err="1"/>
              <a:t>implisit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faktor</a:t>
            </a:r>
            <a:r>
              <a:rPr lang="en-US" dirty="0"/>
              <a:t> </a:t>
            </a:r>
            <a:r>
              <a:rPr lang="en-US" dirty="0" err="1"/>
              <a:t>pengali</a:t>
            </a:r>
            <a:r>
              <a:rPr lang="en-US" dirty="0"/>
              <a:t> Lagrange.</a:t>
            </a:r>
            <a:endParaRPr lang="id-ID" dirty="0"/>
          </a:p>
          <a:p>
            <a:r>
              <a:rPr lang="en-US" dirty="0" err="1"/>
              <a:t>Pengali</a:t>
            </a:r>
            <a:r>
              <a:rPr lang="en-US" dirty="0"/>
              <a:t> Lagrange (λ)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menghitung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ekstrim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i="1" dirty="0"/>
              <a:t>f(</a:t>
            </a:r>
            <a:r>
              <a:rPr lang="en-US" i="1" dirty="0" err="1"/>
              <a:t>x,y</a:t>
            </a:r>
            <a:r>
              <a:rPr lang="en-US" i="1" dirty="0"/>
              <a:t>) </a:t>
            </a:r>
            <a:r>
              <a:rPr lang="en-US" dirty="0"/>
              <a:t>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melibatkan</a:t>
            </a:r>
            <a:r>
              <a:rPr lang="en-US" dirty="0"/>
              <a:t> </a:t>
            </a:r>
            <a:r>
              <a:rPr lang="en-US" dirty="0" err="1"/>
              <a:t>peubah</a:t>
            </a:r>
            <a:r>
              <a:rPr lang="en-US" dirty="0"/>
              <a:t> (</a:t>
            </a:r>
            <a:r>
              <a:rPr lang="en-US" i="1" dirty="0" err="1"/>
              <a:t>x,y</a:t>
            </a:r>
            <a:r>
              <a:rPr lang="en-US" dirty="0"/>
              <a:t>)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i="1" dirty="0"/>
              <a:t>f(</a:t>
            </a:r>
            <a:r>
              <a:rPr lang="en-US" i="1" dirty="0" err="1"/>
              <a:t>x,y,z</a:t>
            </a:r>
            <a:r>
              <a:rPr lang="en-US" i="1" dirty="0"/>
              <a:t>)</a:t>
            </a:r>
            <a:r>
              <a:rPr lang="en-US" dirty="0"/>
              <a:t>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melibatkan</a:t>
            </a:r>
            <a:r>
              <a:rPr lang="en-US" dirty="0"/>
              <a:t> </a:t>
            </a:r>
            <a:r>
              <a:rPr lang="en-US" dirty="0" err="1"/>
              <a:t>peubah</a:t>
            </a:r>
            <a:r>
              <a:rPr lang="en-US" dirty="0"/>
              <a:t> </a:t>
            </a:r>
            <a:r>
              <a:rPr lang="en-US" i="1" dirty="0"/>
              <a:t>(</a:t>
            </a:r>
            <a:r>
              <a:rPr lang="en-US" i="1" dirty="0" err="1"/>
              <a:t>x,y,z</a:t>
            </a:r>
            <a:r>
              <a:rPr lang="en-US" i="1" dirty="0"/>
              <a:t>)</a:t>
            </a:r>
            <a:r>
              <a:rPr lang="en-US" dirty="0"/>
              <a:t>.  </a:t>
            </a:r>
            <a:endParaRPr lang="id-ID" dirty="0"/>
          </a:p>
          <a:p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ekstrim</a:t>
            </a:r>
            <a:r>
              <a:rPr lang="en-US" dirty="0"/>
              <a:t> yang </a:t>
            </a:r>
            <a:r>
              <a:rPr lang="en-US" dirty="0" err="1"/>
              <a:t>dimaksud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maksimum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minimumnya</a:t>
            </a:r>
            <a:r>
              <a:rPr lang="en-US" dirty="0"/>
              <a:t>. Hal yang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dipenuhi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lengkung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i="1" dirty="0"/>
              <a:t>f(</a:t>
            </a:r>
            <a:r>
              <a:rPr lang="en-US" i="1" dirty="0" err="1"/>
              <a:t>x,y</a:t>
            </a:r>
            <a:r>
              <a:rPr lang="en-US" i="1" dirty="0"/>
              <a:t>)</a:t>
            </a:r>
            <a:r>
              <a:rPr lang="en-US" dirty="0"/>
              <a:t> </a:t>
            </a:r>
            <a:r>
              <a:rPr lang="en-US" dirty="0" err="1"/>
              <a:t>berada</a:t>
            </a:r>
            <a:r>
              <a:rPr lang="en-US" dirty="0"/>
              <a:t> di </a:t>
            </a:r>
            <a:r>
              <a:rPr lang="en-US" dirty="0" err="1"/>
              <a:t>permukaan</a:t>
            </a:r>
            <a:r>
              <a:rPr lang="en-US" dirty="0"/>
              <a:t> yang </a:t>
            </a:r>
            <a:r>
              <a:rPr lang="en-US" dirty="0" err="1"/>
              <a:t>memenuhi</a:t>
            </a:r>
            <a:r>
              <a:rPr lang="en-US" dirty="0"/>
              <a:t> </a:t>
            </a:r>
            <a:r>
              <a:rPr lang="en-US" i="1" dirty="0"/>
              <a:t>φ(</a:t>
            </a:r>
            <a:r>
              <a:rPr lang="en-US" i="1" dirty="0" err="1"/>
              <a:t>x,y</a:t>
            </a:r>
            <a:r>
              <a:rPr lang="en-US" i="1" dirty="0"/>
              <a:t>)</a:t>
            </a:r>
            <a:r>
              <a:rPr lang="en-US" dirty="0"/>
              <a:t>=</a:t>
            </a:r>
            <a:r>
              <a:rPr lang="en-US" dirty="0" err="1"/>
              <a:t>tetap</a:t>
            </a:r>
            <a:r>
              <a:rPr lang="en-US" dirty="0"/>
              <a:t>.  </a:t>
            </a:r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7C2E5-8C81-4632-9666-AFC938687658}" type="datetime1">
              <a:rPr lang="id-ID" smtClean="0"/>
              <a:t>03/11/2020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E96B0-1DF0-48F0-88D8-1922E81A9E1E}" type="slidenum">
              <a:rPr lang="id-ID" smtClean="0"/>
              <a:t>2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717059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908720"/>
                <a:ext cx="8229600" cy="4525963"/>
              </a:xfrm>
            </p:spPr>
            <p:txBody>
              <a:bodyPr/>
              <a:lstStyle/>
              <a:p>
                <a:pPr lvl="0"/>
                <a:r>
                  <a:rPr lang="en-US" dirty="0" err="1"/>
                  <a:t>Nilai</a:t>
                </a:r>
                <a:r>
                  <a:rPr lang="en-US" dirty="0"/>
                  <a:t> </a:t>
                </a:r>
                <a:r>
                  <a:rPr lang="en-US" i="1" dirty="0"/>
                  <a:t>f(</a:t>
                </a:r>
                <a:r>
                  <a:rPr lang="en-US" i="1" dirty="0" err="1"/>
                  <a:t>x,y</a:t>
                </a:r>
                <a:r>
                  <a:rPr lang="en-US" i="1" dirty="0"/>
                  <a:t>)</a:t>
                </a:r>
                <a:r>
                  <a:rPr lang="en-US" dirty="0"/>
                  <a:t> </a:t>
                </a:r>
                <a:r>
                  <a:rPr lang="en-US" dirty="0" err="1"/>
                  <a:t>ekstrim</a:t>
                </a:r>
                <a:r>
                  <a:rPr lang="en-US" dirty="0"/>
                  <a:t> </a:t>
                </a:r>
                <a:r>
                  <a:rPr lang="en-US" dirty="0" err="1"/>
                  <a:t>ketika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𝑑𝑓</m:t>
                        </m:r>
                        <m:r>
                          <a:rPr lang="en-US" i="1">
                            <a:latin typeface="Cambria Math"/>
                          </a:rPr>
                          <m:t>(</m:t>
                        </m:r>
                        <m:r>
                          <a:rPr lang="en-US" i="1">
                            <a:latin typeface="Cambria Math"/>
                          </a:rPr>
                          <m:t>𝑥</m:t>
                        </m:r>
                        <m:r>
                          <a:rPr lang="en-US" i="1">
                            <a:latin typeface="Cambria Math"/>
                          </a:rPr>
                          <m:t>,</m:t>
                        </m:r>
                        <m:r>
                          <a:rPr lang="en-US" i="1">
                            <a:latin typeface="Cambria Math"/>
                          </a:rPr>
                          <m:t>𝑦</m:t>
                        </m:r>
                        <m:r>
                          <a:rPr lang="en-US" i="1"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𝑑𝑥</m:t>
                        </m:r>
                      </m:den>
                    </m:f>
                    <m:r>
                      <a:rPr lang="en-US" i="1">
                        <a:latin typeface="Cambria Math"/>
                      </a:rPr>
                      <m:t>=0</m:t>
                    </m:r>
                  </m:oMath>
                </a14:m>
                <a:r>
                  <a:rPr lang="en-US" dirty="0"/>
                  <a:t>, </a:t>
                </a:r>
                <a:r>
                  <a:rPr lang="en-US" dirty="0" err="1"/>
                  <a:t>sehingga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𝑑𝑓</m:t>
                    </m:r>
                    <m:r>
                      <a:rPr lang="en-US" i="1">
                        <a:latin typeface="Cambria Math"/>
                      </a:rPr>
                      <m:t>=0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dan</a:t>
                </a:r>
                <a:r>
                  <a:rPr lang="en-US" dirty="0"/>
                  <a:t> </a:t>
                </a:r>
                <a:r>
                  <a:rPr lang="en-US" dirty="0" err="1"/>
                  <a:t>keberadaan</a:t>
                </a:r>
                <a:r>
                  <a:rPr lang="en-US" dirty="0"/>
                  <a:t> </a:t>
                </a:r>
                <a:r>
                  <a:rPr lang="en-US" i="1" dirty="0"/>
                  <a:t>φ(</a:t>
                </a:r>
                <a:r>
                  <a:rPr lang="en-US" i="1" dirty="0" err="1"/>
                  <a:t>x,y</a:t>
                </a:r>
                <a:r>
                  <a:rPr lang="en-US" i="1" dirty="0"/>
                  <a:t>)</a:t>
                </a:r>
                <a:r>
                  <a:rPr lang="en-US" dirty="0"/>
                  <a:t>=</a:t>
                </a:r>
                <a:r>
                  <a:rPr lang="en-US" dirty="0" err="1"/>
                  <a:t>tetap</a:t>
                </a:r>
                <a:r>
                  <a:rPr lang="en-US" dirty="0"/>
                  <a:t>, </a:t>
                </a:r>
                <a:r>
                  <a:rPr lang="en-US" dirty="0" err="1"/>
                  <a:t>sehingga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𝑑</m:t>
                    </m:r>
                    <m:r>
                      <a:rPr lang="en-US" i="1">
                        <a:latin typeface="Cambria Math"/>
                      </a:rPr>
                      <m:t>𝜑</m:t>
                    </m:r>
                    <m:d>
                      <m:dPr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  <m:r>
                          <a:rPr lang="en-US" i="1">
                            <a:latin typeface="Cambria Math"/>
                          </a:rPr>
                          <m:t>,</m:t>
                        </m:r>
                        <m:r>
                          <a:rPr lang="en-US" i="1">
                            <a:latin typeface="Cambria Math"/>
                          </a:rPr>
                          <m:t>𝑦</m:t>
                        </m:r>
                      </m:e>
                    </m:d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n-US" i="1">
                        <a:latin typeface="Cambria Math"/>
                      </a:rPr>
                      <m:t>𝑑</m:t>
                    </m:r>
                    <m:r>
                      <a:rPr lang="en-US" i="1">
                        <a:latin typeface="Cambria Math"/>
                      </a:rPr>
                      <m:t>𝜑</m:t>
                    </m:r>
                    <m:r>
                      <a:rPr lang="en-US" i="1">
                        <a:latin typeface="Cambria Math"/>
                      </a:rPr>
                      <m:t>=0</m:t>
                    </m:r>
                  </m:oMath>
                </a14:m>
                <a:r>
                  <a:rPr lang="en-US" dirty="0"/>
                  <a:t>.  </a:t>
                </a:r>
                <a:r>
                  <a:rPr lang="en-US" dirty="0" err="1"/>
                  <a:t>Selanjutnya</a:t>
                </a:r>
                <a:r>
                  <a:rPr lang="en-US" dirty="0"/>
                  <a:t>, </a:t>
                </a:r>
                <a:r>
                  <a:rPr lang="en-US" dirty="0" err="1"/>
                  <a:t>keberadaan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𝑑𝑓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dan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𝑑</m:t>
                    </m:r>
                    <m:r>
                      <a:rPr lang="en-US" i="1">
                        <a:latin typeface="Cambria Math"/>
                      </a:rPr>
                      <m:t>𝜑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dapat</a:t>
                </a:r>
                <a:r>
                  <a:rPr lang="en-US" dirty="0"/>
                  <a:t> </a:t>
                </a:r>
                <a:r>
                  <a:rPr lang="en-US" dirty="0" err="1"/>
                  <a:t>dikaitkan</a:t>
                </a:r>
                <a:r>
                  <a:rPr lang="en-US" dirty="0"/>
                  <a:t> </a:t>
                </a:r>
                <a:r>
                  <a:rPr lang="en-US" dirty="0" err="1"/>
                  <a:t>dengan</a:t>
                </a:r>
                <a:r>
                  <a:rPr lang="en-US" dirty="0"/>
                  <a:t> </a:t>
                </a:r>
                <a:r>
                  <a:rPr lang="en-US" dirty="0" err="1"/>
                  <a:t>peubah</a:t>
                </a:r>
                <a:r>
                  <a:rPr lang="en-US" dirty="0"/>
                  <a:t> </a:t>
                </a:r>
                <a:r>
                  <a:rPr lang="en-US" i="1" dirty="0"/>
                  <a:t>(</a:t>
                </a:r>
                <a:r>
                  <a:rPr lang="en-US" i="1" dirty="0" err="1"/>
                  <a:t>x,y</a:t>
                </a:r>
                <a:r>
                  <a:rPr lang="en-US" dirty="0"/>
                  <a:t>) </a:t>
                </a:r>
                <a:r>
                  <a:rPr lang="en-US" dirty="0" err="1"/>
                  <a:t>dan</a:t>
                </a:r>
                <a:r>
                  <a:rPr lang="en-US" dirty="0"/>
                  <a:t> </a:t>
                </a:r>
                <a:r>
                  <a:rPr lang="en-US" dirty="0" err="1"/>
                  <a:t>dinyatakan</a:t>
                </a:r>
                <a:r>
                  <a:rPr lang="en-US" dirty="0"/>
                  <a:t> </a:t>
                </a:r>
                <a:r>
                  <a:rPr lang="en-US" dirty="0" err="1"/>
                  <a:t>dalam</a:t>
                </a:r>
                <a:endParaRPr lang="id-ID" sz="2800" dirty="0"/>
              </a:p>
              <a:p>
                <a:pPr lvl="1">
                  <a:buFont typeface="Wingdings" pitchFamily="2" charset="2"/>
                  <a:buChar char="Ø"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𝑑𝑓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𝜕</m:t>
                        </m:r>
                        <m:r>
                          <a:rPr lang="en-US" i="1">
                            <a:latin typeface="Cambria Math"/>
                          </a:rPr>
                          <m:t>𝑓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𝜕</m:t>
                        </m:r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den>
                    </m:f>
                    <m:r>
                      <a:rPr lang="en-US" i="1">
                        <a:latin typeface="Cambria Math"/>
                      </a:rPr>
                      <m:t>𝑑𝑥</m:t>
                    </m:r>
                    <m:r>
                      <a:rPr lang="en-US" i="1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𝜕</m:t>
                        </m:r>
                        <m:r>
                          <a:rPr lang="en-US" i="1">
                            <a:latin typeface="Cambria Math"/>
                          </a:rPr>
                          <m:t>𝑓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𝜕</m:t>
                        </m:r>
                        <m:r>
                          <a:rPr lang="en-US" i="1">
                            <a:latin typeface="Cambria Math"/>
                          </a:rPr>
                          <m:t>𝑦</m:t>
                        </m:r>
                      </m:den>
                    </m:f>
                    <m:r>
                      <a:rPr lang="en-US" i="1">
                        <a:latin typeface="Cambria Math"/>
                      </a:rPr>
                      <m:t>𝑑𝑦</m:t>
                    </m:r>
                    <m:r>
                      <a:rPr lang="en-US" i="1">
                        <a:latin typeface="Cambria Math"/>
                      </a:rPr>
                      <m:t>=0</m:t>
                    </m:r>
                  </m:oMath>
                </a14:m>
                <a:endParaRPr lang="id-ID" sz="2400" dirty="0"/>
              </a:p>
              <a:p>
                <a:pPr lvl="1">
                  <a:buFont typeface="Wingdings" pitchFamily="2" charset="2"/>
                  <a:buChar char="Ø"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𝑑</m:t>
                    </m:r>
                    <m:r>
                      <a:rPr lang="en-US" i="1">
                        <a:latin typeface="Cambria Math"/>
                      </a:rPr>
                      <m:t>𝜑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𝜕𝜑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𝜕</m:t>
                        </m:r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den>
                    </m:f>
                    <m:r>
                      <a:rPr lang="en-US" i="1">
                        <a:latin typeface="Cambria Math"/>
                      </a:rPr>
                      <m:t>𝑑𝑥</m:t>
                    </m:r>
                    <m:r>
                      <a:rPr lang="en-US" i="1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𝜕𝜑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𝜕</m:t>
                        </m:r>
                        <m:r>
                          <a:rPr lang="en-US" i="1">
                            <a:latin typeface="Cambria Math"/>
                          </a:rPr>
                          <m:t>𝑦</m:t>
                        </m:r>
                      </m:den>
                    </m:f>
                    <m:r>
                      <a:rPr lang="en-US" i="1">
                        <a:latin typeface="Cambria Math"/>
                      </a:rPr>
                      <m:t>𝑑𝑦</m:t>
                    </m:r>
                    <m:r>
                      <a:rPr lang="en-US" i="1">
                        <a:latin typeface="Cambria Math"/>
                      </a:rPr>
                      <m:t>=0</m:t>
                    </m:r>
                  </m:oMath>
                </a14:m>
                <a:endParaRPr lang="id-ID" sz="2400" dirty="0"/>
              </a:p>
              <a:p>
                <a:endParaRPr lang="id-ID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908720"/>
                <a:ext cx="8229600" cy="4525963"/>
              </a:xfrm>
              <a:blipFill rotWithShape="1">
                <a:blip r:embed="rId2"/>
                <a:stretch>
                  <a:fillRect l="-1630" r="-667" b="-14132"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9201C-76C7-4250-871F-492CAD60C8F0}" type="datetime1">
              <a:rPr lang="id-ID" smtClean="0"/>
              <a:t>03/11/2020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E96B0-1DF0-48F0-88D8-1922E81A9E1E}" type="slidenum">
              <a:rPr lang="id-ID" smtClean="0"/>
              <a:t>3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678315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548680"/>
                <a:ext cx="8229600" cy="5577483"/>
              </a:xfrm>
            </p:spPr>
            <p:txBody>
              <a:bodyPr/>
              <a:lstStyle/>
              <a:p>
                <a:pPr lvl="0"/>
                <a:r>
                  <a:rPr lang="en-US" dirty="0" err="1"/>
                  <a:t>Konsisten</a:t>
                </a:r>
                <a:r>
                  <a:rPr lang="en-US" dirty="0"/>
                  <a:t> </a:t>
                </a:r>
                <a:r>
                  <a:rPr lang="en-US" dirty="0" err="1"/>
                  <a:t>dengan</a:t>
                </a:r>
                <a:r>
                  <a:rPr lang="en-US" dirty="0"/>
                  <a:t> </a:t>
                </a:r>
                <a:r>
                  <a:rPr lang="en-US" dirty="0" err="1"/>
                  <a:t>nilai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𝑑𝑓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n-US" i="1">
                        <a:latin typeface="Cambria Math"/>
                      </a:rPr>
                      <m:t>𝑑</m:t>
                    </m:r>
                    <m:r>
                      <a:rPr lang="en-US" i="1">
                        <a:latin typeface="Cambria Math"/>
                      </a:rPr>
                      <m:t>𝜑</m:t>
                    </m:r>
                    <m:r>
                      <a:rPr lang="en-US" i="1">
                        <a:latin typeface="Cambria Math"/>
                      </a:rPr>
                      <m:t>=0</m:t>
                    </m:r>
                  </m:oMath>
                </a14:m>
                <a:r>
                  <a:rPr lang="en-US" dirty="0"/>
                  <a:t>, </a:t>
                </a:r>
                <a:r>
                  <a:rPr lang="en-US" dirty="0" err="1"/>
                  <a:t>sebuah</a:t>
                </a:r>
                <a:r>
                  <a:rPr lang="en-US" dirty="0"/>
                  <a:t> </a:t>
                </a:r>
                <a:r>
                  <a:rPr lang="en-US" dirty="0" err="1"/>
                  <a:t>faktor</a:t>
                </a:r>
                <a:r>
                  <a:rPr lang="en-US" dirty="0"/>
                  <a:t> </a:t>
                </a:r>
                <a:r>
                  <a:rPr lang="en-US" dirty="0" err="1"/>
                  <a:t>pengali</a:t>
                </a:r>
                <a:r>
                  <a:rPr lang="en-US" dirty="0"/>
                  <a:t> (</a:t>
                </a:r>
                <a:r>
                  <a:rPr lang="en-US" dirty="0" err="1"/>
                  <a:t>disebut</a:t>
                </a:r>
                <a:r>
                  <a:rPr lang="en-US" dirty="0"/>
                  <a:t> </a:t>
                </a:r>
                <a:r>
                  <a:rPr lang="en-US" dirty="0" err="1"/>
                  <a:t>pengali</a:t>
                </a:r>
                <a:r>
                  <a:rPr lang="en-US" dirty="0"/>
                  <a:t> Lagrange λ)  </a:t>
                </a:r>
                <a:r>
                  <a:rPr lang="en-US" dirty="0" err="1"/>
                  <a:t>kemudian</a:t>
                </a:r>
                <a:r>
                  <a:rPr lang="en-US" dirty="0"/>
                  <a:t> </a:t>
                </a:r>
                <a:r>
                  <a:rPr lang="en-US" dirty="0" err="1"/>
                  <a:t>dilibatkan</a:t>
                </a:r>
                <a:r>
                  <a:rPr lang="en-US" dirty="0"/>
                  <a:t> </a:t>
                </a:r>
                <a:r>
                  <a:rPr lang="en-US" dirty="0" err="1"/>
                  <a:t>pada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𝑑</m:t>
                    </m:r>
                    <m:r>
                      <a:rPr lang="en-US" i="1">
                        <a:latin typeface="Cambria Math"/>
                      </a:rPr>
                      <m:t>𝜑</m:t>
                    </m:r>
                  </m:oMath>
                </a14:m>
                <a:r>
                  <a:rPr lang="en-US" dirty="0" err="1"/>
                  <a:t>sehingga</a:t>
                </a:r>
                <a:r>
                  <a:rPr lang="en-US" dirty="0"/>
                  <a:t> </a:t>
                </a:r>
                <a:r>
                  <a:rPr lang="en-US" dirty="0" err="1"/>
                  <a:t>diperoleh</a:t>
                </a:r>
                <a:r>
                  <a:rPr lang="en-US" dirty="0"/>
                  <a:t> </a:t>
                </a:r>
                <a:r>
                  <a:rPr lang="en-US" dirty="0" err="1"/>
                  <a:t>persamaan</a:t>
                </a:r>
                <a:r>
                  <a:rPr lang="en-US" dirty="0"/>
                  <a:t>:</a:t>
                </a:r>
                <a:endParaRPr lang="id-ID" dirty="0"/>
              </a:p>
              <a:p>
                <a:pPr lvl="1">
                  <a:buFont typeface="Wingdings" pitchFamily="2" charset="2"/>
                  <a:buChar char="Ø"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𝑑𝑓</m:t>
                    </m:r>
                    <m:r>
                      <a:rPr lang="en-US" i="1">
                        <a:latin typeface="Cambria Math"/>
                      </a:rPr>
                      <m:t>+</m:t>
                    </m:r>
                    <m:r>
                      <a:rPr lang="en-US" i="1">
                        <a:latin typeface="Cambria Math"/>
                      </a:rPr>
                      <m:t>𝜆</m:t>
                    </m:r>
                    <m:r>
                      <a:rPr lang="en-US" i="1">
                        <a:latin typeface="Cambria Math"/>
                      </a:rPr>
                      <m:t>𝑑</m:t>
                    </m:r>
                    <m:r>
                      <a:rPr lang="en-US" i="1">
                        <a:latin typeface="Cambria Math"/>
                      </a:rPr>
                      <m:t>𝜑</m:t>
                    </m:r>
                    <m:r>
                      <a:rPr lang="en-US" i="1">
                        <a:latin typeface="Cambria Math"/>
                      </a:rPr>
                      <m:t>=0</m:t>
                    </m:r>
                  </m:oMath>
                </a14:m>
                <a:endParaRPr lang="id-ID" dirty="0"/>
              </a:p>
              <a:p>
                <a:pPr lvl="1">
                  <a:buFont typeface="Wingdings" pitchFamily="2" charset="2"/>
                  <a:buChar char="Ø"/>
                </a:pPr>
                <a14:m>
                  <m:oMath xmlns:m="http://schemas.openxmlformats.org/officeDocument/2006/math">
                    <m:d>
                      <m:dPr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id-ID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</a:rPr>
                              <m:t>𝜕</m:t>
                            </m:r>
                            <m:r>
                              <a:rPr lang="en-US" i="1">
                                <a:latin typeface="Cambria Math"/>
                              </a:rPr>
                              <m:t>𝑓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</a:rPr>
                              <m:t>𝜕</m:t>
                            </m:r>
                            <m:r>
                              <a:rPr lang="en-US" i="1">
                                <a:latin typeface="Cambria Math"/>
                              </a:rPr>
                              <m:t>𝑥</m:t>
                            </m:r>
                          </m:den>
                        </m:f>
                        <m:r>
                          <a:rPr lang="en-US" i="1">
                            <a:latin typeface="Cambria Math"/>
                          </a:rPr>
                          <m:t>𝑑𝑥</m:t>
                        </m:r>
                        <m:r>
                          <a:rPr lang="en-US" i="1">
                            <a:latin typeface="Cambria Math"/>
                          </a:rPr>
                          <m:t>+</m:t>
                        </m:r>
                        <m:f>
                          <m:fPr>
                            <m:ctrlPr>
                              <a:rPr lang="id-ID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</a:rPr>
                              <m:t>𝜕</m:t>
                            </m:r>
                            <m:r>
                              <a:rPr lang="en-US" i="1">
                                <a:latin typeface="Cambria Math"/>
                              </a:rPr>
                              <m:t>𝑓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</a:rPr>
                              <m:t>𝜕</m:t>
                            </m:r>
                            <m:r>
                              <a:rPr lang="en-US" i="1">
                                <a:latin typeface="Cambria Math"/>
                              </a:rPr>
                              <m:t>𝑦</m:t>
                            </m:r>
                          </m:den>
                        </m:f>
                        <m:r>
                          <a:rPr lang="en-US" i="1">
                            <a:latin typeface="Cambria Math"/>
                          </a:rPr>
                          <m:t>𝑑𝑦</m:t>
                        </m:r>
                      </m:e>
                    </m:d>
                    <m:r>
                      <a:rPr lang="en-US" i="1">
                        <a:latin typeface="Cambria Math"/>
                      </a:rPr>
                      <m:t>+</m:t>
                    </m:r>
                    <m:r>
                      <a:rPr lang="en-US" i="1">
                        <a:latin typeface="Cambria Math"/>
                      </a:rPr>
                      <m:t>𝜆</m:t>
                    </m:r>
                    <m:d>
                      <m:dPr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id-ID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</a:rPr>
                              <m:t>𝜕𝜑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</a:rPr>
                              <m:t>𝜕</m:t>
                            </m:r>
                            <m:r>
                              <a:rPr lang="en-US" i="1">
                                <a:latin typeface="Cambria Math"/>
                              </a:rPr>
                              <m:t>𝑥</m:t>
                            </m:r>
                          </m:den>
                        </m:f>
                        <m:r>
                          <a:rPr lang="en-US" i="1">
                            <a:latin typeface="Cambria Math"/>
                          </a:rPr>
                          <m:t>𝑑𝑥</m:t>
                        </m:r>
                        <m:r>
                          <a:rPr lang="en-US" i="1">
                            <a:latin typeface="Cambria Math"/>
                          </a:rPr>
                          <m:t>+</m:t>
                        </m:r>
                        <m:f>
                          <m:fPr>
                            <m:ctrlPr>
                              <a:rPr lang="id-ID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</a:rPr>
                              <m:t>𝜕𝜑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</a:rPr>
                              <m:t>𝜕</m:t>
                            </m:r>
                            <m:r>
                              <a:rPr lang="en-US" i="1">
                                <a:latin typeface="Cambria Math"/>
                              </a:rPr>
                              <m:t>𝑦</m:t>
                            </m:r>
                          </m:den>
                        </m:f>
                        <m:r>
                          <a:rPr lang="en-US" i="1">
                            <a:latin typeface="Cambria Math"/>
                          </a:rPr>
                          <m:t>𝑑𝑦</m:t>
                        </m:r>
                      </m:e>
                    </m:d>
                    <m:r>
                      <a:rPr lang="en-US" i="1">
                        <a:latin typeface="Cambria Math"/>
                      </a:rPr>
                      <m:t>=0</m:t>
                    </m:r>
                  </m:oMath>
                </a14:m>
                <a:endParaRPr lang="id-ID" dirty="0"/>
              </a:p>
              <a:p>
                <a:pPr lvl="1">
                  <a:buFont typeface="Wingdings" pitchFamily="2" charset="2"/>
                  <a:buChar char="Ø"/>
                </a:pPr>
                <a14:m>
                  <m:oMath xmlns:m="http://schemas.openxmlformats.org/officeDocument/2006/math">
                    <m:d>
                      <m:dPr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id-ID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</a:rPr>
                              <m:t>𝜕</m:t>
                            </m:r>
                            <m:r>
                              <a:rPr lang="en-US" i="1">
                                <a:latin typeface="Cambria Math"/>
                              </a:rPr>
                              <m:t>𝑓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</a:rPr>
                              <m:t>𝜕</m:t>
                            </m:r>
                            <m:r>
                              <a:rPr lang="en-US" i="1">
                                <a:latin typeface="Cambria Math"/>
                              </a:rPr>
                              <m:t>𝑥</m:t>
                            </m:r>
                          </m:den>
                        </m:f>
                        <m:r>
                          <a:rPr lang="en-US" i="1">
                            <a:latin typeface="Cambria Math"/>
                          </a:rPr>
                          <m:t>+</m:t>
                        </m:r>
                        <m:r>
                          <a:rPr lang="en-US" i="1">
                            <a:latin typeface="Cambria Math"/>
                          </a:rPr>
                          <m:t>𝜆</m:t>
                        </m:r>
                        <m:f>
                          <m:fPr>
                            <m:ctrlPr>
                              <a:rPr lang="id-ID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</a:rPr>
                              <m:t>𝜕𝜑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</a:rPr>
                              <m:t>𝜕</m:t>
                            </m:r>
                            <m:r>
                              <a:rPr lang="en-US" i="1">
                                <a:latin typeface="Cambria Math"/>
                              </a:rPr>
                              <m:t>𝑥</m:t>
                            </m:r>
                          </m:den>
                        </m:f>
                      </m:e>
                    </m:d>
                    <m:r>
                      <a:rPr lang="en-US" i="1">
                        <a:latin typeface="Cambria Math"/>
                      </a:rPr>
                      <m:t>𝑑𝑥</m:t>
                    </m:r>
                    <m:r>
                      <a:rPr lang="en-US" i="1">
                        <a:latin typeface="Cambria Math"/>
                      </a:rPr>
                      <m:t>+</m:t>
                    </m:r>
                    <m:d>
                      <m:dPr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id-ID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</a:rPr>
                              <m:t>𝜕</m:t>
                            </m:r>
                            <m:r>
                              <a:rPr lang="en-US" i="1">
                                <a:latin typeface="Cambria Math"/>
                              </a:rPr>
                              <m:t>𝑓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</a:rPr>
                              <m:t>𝜕</m:t>
                            </m:r>
                            <m:r>
                              <a:rPr lang="en-US" i="1">
                                <a:latin typeface="Cambria Math"/>
                              </a:rPr>
                              <m:t>𝑦</m:t>
                            </m:r>
                          </m:den>
                        </m:f>
                        <m:r>
                          <a:rPr lang="en-US" i="1">
                            <a:latin typeface="Cambria Math"/>
                          </a:rPr>
                          <m:t>+</m:t>
                        </m:r>
                        <m:r>
                          <a:rPr lang="en-US" i="1">
                            <a:latin typeface="Cambria Math"/>
                          </a:rPr>
                          <m:t>𝜆</m:t>
                        </m:r>
                        <m:f>
                          <m:fPr>
                            <m:ctrlPr>
                              <a:rPr lang="id-ID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</a:rPr>
                              <m:t>𝜕𝜑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</a:rPr>
                              <m:t>𝜕</m:t>
                            </m:r>
                            <m:r>
                              <a:rPr lang="en-US" i="1">
                                <a:latin typeface="Cambria Math"/>
                              </a:rPr>
                              <m:t>𝑦</m:t>
                            </m:r>
                          </m:den>
                        </m:f>
                      </m:e>
                    </m:d>
                    <m:r>
                      <a:rPr lang="en-US" i="1">
                        <a:latin typeface="Cambria Math"/>
                      </a:rPr>
                      <m:t>𝑑𝑦</m:t>
                    </m:r>
                    <m:r>
                      <a:rPr lang="en-US" i="1">
                        <a:latin typeface="Cambria Math"/>
                      </a:rPr>
                      <m:t>=0</m:t>
                    </m:r>
                  </m:oMath>
                </a14:m>
                <a:endParaRPr lang="id-ID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548680"/>
                <a:ext cx="8229600" cy="5577483"/>
              </a:xfrm>
              <a:blipFill rotWithShape="1">
                <a:blip r:embed="rId2"/>
                <a:stretch>
                  <a:fillRect l="-1630" t="-1311"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9201C-76C7-4250-871F-492CAD60C8F0}" type="datetime1">
              <a:rPr lang="id-ID" smtClean="0"/>
              <a:t>03/11/2020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E96B0-1DF0-48F0-88D8-1922E81A9E1E}" type="slidenum">
              <a:rPr lang="id-ID" smtClean="0"/>
              <a:t>4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76379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404664"/>
                <a:ext cx="8229600" cy="5721499"/>
              </a:xfrm>
            </p:spPr>
            <p:txBody>
              <a:bodyPr/>
              <a:lstStyle/>
              <a:p>
                <a:pPr lvl="0"/>
                <a:r>
                  <a:rPr lang="en-US" dirty="0" err="1"/>
                  <a:t>Persamaan</a:t>
                </a:r>
                <a:r>
                  <a:rPr lang="en-US" dirty="0"/>
                  <a:t> di </a:t>
                </a:r>
                <a:r>
                  <a:rPr lang="en-US" dirty="0" err="1"/>
                  <a:t>atas</a:t>
                </a:r>
                <a:r>
                  <a:rPr lang="en-US" dirty="0"/>
                  <a:t> </a:t>
                </a:r>
                <a:r>
                  <a:rPr lang="en-US" dirty="0" err="1"/>
                  <a:t>dapat</a:t>
                </a:r>
                <a:r>
                  <a:rPr lang="en-US" dirty="0"/>
                  <a:t> </a:t>
                </a:r>
                <a:r>
                  <a:rPr lang="en-US" dirty="0" err="1"/>
                  <a:t>dipisahkan</a:t>
                </a:r>
                <a:r>
                  <a:rPr lang="en-US" dirty="0"/>
                  <a:t>:</a:t>
                </a:r>
                <a:endParaRPr lang="id-ID" sz="2800" dirty="0"/>
              </a:p>
              <a:p>
                <a:pPr lvl="1"/>
                <a14:m>
                  <m:oMath xmlns:m="http://schemas.openxmlformats.org/officeDocument/2006/math"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𝜕</m:t>
                        </m:r>
                        <m:r>
                          <a:rPr lang="en-US" i="1">
                            <a:latin typeface="Cambria Math"/>
                          </a:rPr>
                          <m:t>𝑓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𝜕</m:t>
                        </m:r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den>
                    </m:f>
                    <m:r>
                      <a:rPr lang="en-US" i="1">
                        <a:latin typeface="Cambria Math"/>
                      </a:rPr>
                      <m:t>+</m:t>
                    </m:r>
                    <m:r>
                      <a:rPr lang="en-US" i="1">
                        <a:latin typeface="Cambria Math"/>
                      </a:rPr>
                      <m:t>𝜆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𝜕𝜑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𝜕</m:t>
                        </m:r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den>
                    </m:f>
                    <m:r>
                      <a:rPr lang="en-US" i="1">
                        <a:latin typeface="Cambria Math"/>
                      </a:rPr>
                      <m:t>=0</m:t>
                    </m:r>
                  </m:oMath>
                </a14:m>
                <a:endParaRPr lang="id-ID" sz="2400" dirty="0"/>
              </a:p>
              <a:p>
                <a:pPr lvl="1"/>
                <a14:m>
                  <m:oMath xmlns:m="http://schemas.openxmlformats.org/officeDocument/2006/math"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𝜕</m:t>
                        </m:r>
                        <m:r>
                          <a:rPr lang="en-US" i="1">
                            <a:latin typeface="Cambria Math"/>
                          </a:rPr>
                          <m:t>𝑓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𝜕</m:t>
                        </m:r>
                        <m:r>
                          <a:rPr lang="en-US" i="1">
                            <a:latin typeface="Cambria Math"/>
                          </a:rPr>
                          <m:t>𝑦</m:t>
                        </m:r>
                      </m:den>
                    </m:f>
                    <m:r>
                      <a:rPr lang="en-US" i="1">
                        <a:latin typeface="Cambria Math"/>
                      </a:rPr>
                      <m:t>+</m:t>
                    </m:r>
                    <m:r>
                      <a:rPr lang="en-US" i="1">
                        <a:latin typeface="Cambria Math"/>
                      </a:rPr>
                      <m:t>𝜆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𝜕𝜑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𝜕</m:t>
                        </m:r>
                        <m:r>
                          <a:rPr lang="en-US" i="1">
                            <a:latin typeface="Cambria Math"/>
                          </a:rPr>
                          <m:t>𝑦</m:t>
                        </m:r>
                      </m:den>
                    </m:f>
                    <m:r>
                      <a:rPr lang="en-US" i="1">
                        <a:latin typeface="Cambria Math"/>
                      </a:rPr>
                      <m:t>=0</m:t>
                    </m:r>
                  </m:oMath>
                </a14:m>
                <a:endParaRPr lang="id-ID" sz="2400" dirty="0"/>
              </a:p>
              <a:p>
                <a:pPr lvl="0"/>
                <a:r>
                  <a:rPr lang="en-US" dirty="0" err="1"/>
                  <a:t>Persamaan</a:t>
                </a:r>
                <a:r>
                  <a:rPr lang="en-US" dirty="0"/>
                  <a:t> </a:t>
                </a:r>
                <a:r>
                  <a:rPr lang="en-US" dirty="0" err="1"/>
                  <a:t>diintegralkan</a:t>
                </a:r>
                <a:r>
                  <a:rPr lang="en-US" dirty="0"/>
                  <a:t>:</a:t>
                </a:r>
                <a:endParaRPr lang="en-US" sz="2800" dirty="0" smtClean="0"/>
              </a:p>
              <a:p>
                <a:pPr marL="400050" lvl="1" indent="0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𝐹</m:t>
                    </m:r>
                    <m:d>
                      <m:dPr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  <m:r>
                          <a:rPr lang="en-US" i="1">
                            <a:latin typeface="Cambria Math"/>
                          </a:rPr>
                          <m:t>,</m:t>
                        </m:r>
                        <m:r>
                          <a:rPr lang="en-US" i="1">
                            <a:latin typeface="Cambria Math"/>
                          </a:rPr>
                          <m:t>𝑦</m:t>
                        </m:r>
                      </m:e>
                    </m:d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n-US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  <m:r>
                          <a:rPr lang="en-US" i="1">
                            <a:latin typeface="Cambria Math"/>
                          </a:rPr>
                          <m:t>,</m:t>
                        </m:r>
                        <m:r>
                          <a:rPr lang="en-US" i="1">
                            <a:latin typeface="Cambria Math"/>
                          </a:rPr>
                          <m:t>𝑦</m:t>
                        </m:r>
                      </m:e>
                    </m:d>
                    <m:r>
                      <a:rPr lang="en-US" i="1">
                        <a:latin typeface="Cambria Math"/>
                      </a:rPr>
                      <m:t>+</m:t>
                    </m:r>
                    <m:r>
                      <a:rPr lang="en-US" i="1">
                        <a:latin typeface="Cambria Math"/>
                      </a:rPr>
                      <m:t>𝜆𝜑</m:t>
                    </m:r>
                    <m:r>
                      <a:rPr lang="en-US" i="1">
                        <a:latin typeface="Cambria Math"/>
                      </a:rPr>
                      <m:t>(</m:t>
                    </m:r>
                    <m:r>
                      <a:rPr lang="en-US" i="1">
                        <a:latin typeface="Cambria Math"/>
                      </a:rPr>
                      <m:t>𝑥</m:t>
                    </m:r>
                    <m:r>
                      <a:rPr lang="en-US" i="1">
                        <a:latin typeface="Cambria Math"/>
                      </a:rPr>
                      <m:t>,</m:t>
                    </m:r>
                    <m:r>
                      <a:rPr lang="en-US" i="1">
                        <a:latin typeface="Cambria Math"/>
                      </a:rPr>
                      <m:t>𝑦</m:t>
                    </m:r>
                    <m:r>
                      <a:rPr lang="en-US" i="1">
                        <a:latin typeface="Cambria Math"/>
                      </a:rPr>
                      <m:t>)</m:t>
                    </m:r>
                  </m:oMath>
                </a14:m>
                <a:r>
                  <a:rPr lang="en-US" dirty="0"/>
                  <a:t>, yang </a:t>
                </a:r>
                <a:r>
                  <a:rPr lang="en-US" dirty="0" err="1"/>
                  <a:t>dapat</a:t>
                </a:r>
                <a:r>
                  <a:rPr lang="en-US" dirty="0"/>
                  <a:t> </a:t>
                </a:r>
                <a:r>
                  <a:rPr lang="en-US" dirty="0" err="1"/>
                  <a:t>untuk</a:t>
                </a:r>
                <a:r>
                  <a:rPr lang="en-US" dirty="0"/>
                  <a:t> </a:t>
                </a:r>
                <a:r>
                  <a:rPr lang="en-US" dirty="0" err="1"/>
                  <a:t>menentukan</a:t>
                </a:r>
                <a:r>
                  <a:rPr lang="en-US" dirty="0"/>
                  <a:t> </a:t>
                </a:r>
                <a:r>
                  <a:rPr lang="en-US" i="1" dirty="0"/>
                  <a:t>x </a:t>
                </a:r>
                <a:r>
                  <a:rPr lang="en-US" dirty="0"/>
                  <a:t> </a:t>
                </a:r>
                <a:r>
                  <a:rPr lang="en-US" dirty="0" err="1"/>
                  <a:t>dan</a:t>
                </a:r>
                <a:r>
                  <a:rPr lang="en-US" dirty="0"/>
                  <a:t> </a:t>
                </a:r>
                <a:r>
                  <a:rPr lang="en-US" i="1" dirty="0"/>
                  <a:t>y</a:t>
                </a:r>
                <a:r>
                  <a:rPr lang="en-US" dirty="0"/>
                  <a:t> </a:t>
                </a:r>
                <a:r>
                  <a:rPr lang="en-US" dirty="0" err="1"/>
                  <a:t>ketika</a:t>
                </a:r>
                <a:r>
                  <a:rPr lang="en-US" dirty="0"/>
                  <a:t>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  <m:r>
                          <a:rPr lang="en-US" i="1">
                            <a:latin typeface="Cambria Math"/>
                          </a:rPr>
                          <m:t>,</m:t>
                        </m:r>
                        <m:r>
                          <a:rPr lang="en-US" i="1">
                            <a:latin typeface="Cambria Math"/>
                          </a:rPr>
                          <m:t>𝑦</m:t>
                        </m:r>
                      </m:e>
                    </m:d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maksimum</a:t>
                </a:r>
                <a:r>
                  <a:rPr lang="en-US" dirty="0"/>
                  <a:t> </a:t>
                </a:r>
                <a:r>
                  <a:rPr lang="en-US" dirty="0" err="1"/>
                  <a:t>atau</a:t>
                </a:r>
                <a:r>
                  <a:rPr lang="en-US" dirty="0"/>
                  <a:t> minimum.</a:t>
                </a:r>
                <a:endParaRPr lang="id-ID" sz="2400" dirty="0"/>
              </a:p>
              <a:p>
                <a:endParaRPr lang="id-ID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404664"/>
                <a:ext cx="8229600" cy="5721499"/>
              </a:xfrm>
              <a:blipFill rotWithShape="1">
                <a:blip r:embed="rId2"/>
                <a:stretch>
                  <a:fillRect l="-1630" t="-1384" r="-741"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9201C-76C7-4250-871F-492CAD60C8F0}" type="datetime1">
              <a:rPr lang="id-ID" smtClean="0"/>
              <a:t>03/11/2020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E96B0-1DF0-48F0-88D8-1922E81A9E1E}" type="slidenum">
              <a:rPr lang="id-ID" smtClean="0"/>
              <a:t>5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843933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476672"/>
                <a:ext cx="8229600" cy="5649491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b="1" dirty="0" err="1"/>
                  <a:t>Contoh</a:t>
                </a:r>
                <a:r>
                  <a:rPr lang="en-US" b="1" dirty="0"/>
                  <a:t>:</a:t>
                </a:r>
                <a:endParaRPr lang="id-ID" dirty="0"/>
              </a:p>
              <a:p>
                <a:r>
                  <a:rPr lang="en-US" dirty="0" err="1"/>
                  <a:t>Sepotong</a:t>
                </a:r>
                <a:r>
                  <a:rPr lang="en-US" dirty="0"/>
                  <a:t> </a:t>
                </a:r>
                <a:r>
                  <a:rPr lang="en-US" dirty="0" err="1"/>
                  <a:t>kawat</a:t>
                </a:r>
                <a:r>
                  <a:rPr lang="en-US" dirty="0"/>
                  <a:t> </a:t>
                </a:r>
                <a:r>
                  <a:rPr lang="en-US" dirty="0" err="1"/>
                  <a:t>dilengkungkan</a:t>
                </a:r>
                <a:r>
                  <a:rPr lang="en-US" dirty="0"/>
                  <a:t> </a:t>
                </a:r>
                <a:r>
                  <a:rPr lang="en-US" dirty="0" err="1"/>
                  <a:t>sehingga</a:t>
                </a:r>
                <a:r>
                  <a:rPr lang="en-US" dirty="0"/>
                  <a:t> </a:t>
                </a:r>
                <a:r>
                  <a:rPr lang="en-US" dirty="0" err="1"/>
                  <a:t>memenuhi</a:t>
                </a:r>
                <a:r>
                  <a:rPr lang="en-US" dirty="0"/>
                  <a:t> </a:t>
                </a:r>
                <a:r>
                  <a:rPr lang="en-US" dirty="0" err="1"/>
                  <a:t>persamaan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𝑦</m:t>
                    </m:r>
                    <m:r>
                      <a:rPr lang="en-US" i="1">
                        <a:latin typeface="Cambria Math"/>
                      </a:rPr>
                      <m:t>=1−</m:t>
                    </m:r>
                    <m:sSup>
                      <m:sSupPr>
                        <m:ctrlPr>
                          <a:rPr lang="id-ID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/>
                  <a:t>.  </a:t>
                </a:r>
                <a:r>
                  <a:rPr lang="en-US" dirty="0" err="1"/>
                  <a:t>Seutas</a:t>
                </a:r>
                <a:r>
                  <a:rPr lang="en-US" dirty="0"/>
                  <a:t> </a:t>
                </a:r>
                <a:r>
                  <a:rPr lang="en-US" dirty="0" err="1"/>
                  <a:t>benang</a:t>
                </a:r>
                <a:r>
                  <a:rPr lang="en-US" dirty="0"/>
                  <a:t> </a:t>
                </a:r>
                <a:r>
                  <a:rPr lang="en-US" dirty="0" err="1"/>
                  <a:t>ditarik</a:t>
                </a:r>
                <a:r>
                  <a:rPr lang="en-US" dirty="0"/>
                  <a:t> </a:t>
                </a:r>
                <a:r>
                  <a:rPr lang="en-US" dirty="0" err="1"/>
                  <a:t>dari</a:t>
                </a:r>
                <a:r>
                  <a:rPr lang="en-US" dirty="0"/>
                  <a:t> </a:t>
                </a:r>
                <a:r>
                  <a:rPr lang="en-US" dirty="0" err="1"/>
                  <a:t>titik</a:t>
                </a:r>
                <a:r>
                  <a:rPr lang="en-US" dirty="0"/>
                  <a:t> </a:t>
                </a:r>
                <a:r>
                  <a:rPr lang="en-US" dirty="0" err="1"/>
                  <a:t>asal</a:t>
                </a:r>
                <a:r>
                  <a:rPr lang="en-US" dirty="0"/>
                  <a:t> </a:t>
                </a:r>
                <a:r>
                  <a:rPr lang="en-US" dirty="0" err="1"/>
                  <a:t>ke</a:t>
                </a:r>
                <a:r>
                  <a:rPr lang="en-US" dirty="0"/>
                  <a:t> </a:t>
                </a:r>
                <a:r>
                  <a:rPr lang="en-US" dirty="0" err="1"/>
                  <a:t>salah</a:t>
                </a:r>
                <a:r>
                  <a:rPr lang="en-US" dirty="0"/>
                  <a:t> </a:t>
                </a:r>
                <a:r>
                  <a:rPr lang="en-US" dirty="0" err="1"/>
                  <a:t>satu</a:t>
                </a:r>
                <a:r>
                  <a:rPr lang="en-US" dirty="0"/>
                  <a:t> </a:t>
                </a:r>
                <a:r>
                  <a:rPr lang="en-US" dirty="0" err="1"/>
                  <a:t>titik</a:t>
                </a:r>
                <a:r>
                  <a:rPr lang="en-US" dirty="0"/>
                  <a:t> di </a:t>
                </a:r>
                <a:r>
                  <a:rPr lang="en-US" dirty="0" err="1"/>
                  <a:t>lengkung</a:t>
                </a:r>
                <a:r>
                  <a:rPr lang="en-US" dirty="0"/>
                  <a:t> </a:t>
                </a:r>
                <a:r>
                  <a:rPr lang="en-US" dirty="0" err="1"/>
                  <a:t>sehingga</a:t>
                </a:r>
                <a:r>
                  <a:rPr lang="en-US" dirty="0"/>
                  <a:t> </a:t>
                </a:r>
                <a:r>
                  <a:rPr lang="en-US" dirty="0" err="1"/>
                  <a:t>panjang</a:t>
                </a:r>
                <a:r>
                  <a:rPr lang="en-US" dirty="0"/>
                  <a:t> </a:t>
                </a:r>
                <a:r>
                  <a:rPr lang="en-US" dirty="0" err="1"/>
                  <a:t>benang</a:t>
                </a:r>
                <a:r>
                  <a:rPr lang="en-US" dirty="0"/>
                  <a:t> minimum (</a:t>
                </a:r>
                <a:r>
                  <a:rPr lang="en-US" dirty="0" err="1"/>
                  <a:t>sebut</a:t>
                </a:r>
                <a:r>
                  <a:rPr lang="en-US" dirty="0"/>
                  <a:t> </a:t>
                </a:r>
                <a:r>
                  <a:rPr lang="en-US" dirty="0" err="1"/>
                  <a:t>saja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 </m:t>
                    </m:r>
                    <m:r>
                      <a:rPr lang="en-US" i="1">
                        <a:latin typeface="Cambria Math"/>
                      </a:rPr>
                      <m:t>𝑓</m:t>
                    </m:r>
                  </m:oMath>
                </a14:m>
                <a:r>
                  <a:rPr lang="en-US" dirty="0"/>
                  <a:t>).  </a:t>
                </a:r>
                <a:r>
                  <a:rPr lang="en-US" dirty="0" err="1"/>
                  <a:t>Tentukan</a:t>
                </a:r>
                <a:r>
                  <a:rPr lang="en-US" dirty="0"/>
                  <a:t> </a:t>
                </a:r>
                <a:r>
                  <a:rPr lang="en-US" dirty="0" err="1"/>
                  <a:t>koordinat</a:t>
                </a:r>
                <a:r>
                  <a:rPr lang="en-US" dirty="0"/>
                  <a:t> </a:t>
                </a:r>
                <a:r>
                  <a:rPr lang="en-US" dirty="0" err="1"/>
                  <a:t>titik</a:t>
                </a:r>
                <a:r>
                  <a:rPr lang="en-US" dirty="0"/>
                  <a:t> di </a:t>
                </a:r>
                <a:r>
                  <a:rPr lang="en-US" dirty="0" err="1"/>
                  <a:t>lengkug</a:t>
                </a:r>
                <a:r>
                  <a:rPr lang="en-US" dirty="0"/>
                  <a:t> yang </a:t>
                </a:r>
                <a:r>
                  <a:rPr lang="en-US" dirty="0" err="1"/>
                  <a:t>merupakan</a:t>
                </a:r>
                <a:r>
                  <a:rPr lang="en-US" dirty="0"/>
                  <a:t> </a:t>
                </a:r>
                <a:r>
                  <a:rPr lang="en-US" dirty="0" err="1"/>
                  <a:t>posisi</a:t>
                </a:r>
                <a:r>
                  <a:rPr lang="en-US" dirty="0"/>
                  <a:t> </a:t>
                </a:r>
                <a:r>
                  <a:rPr lang="en-US" dirty="0" err="1"/>
                  <a:t>ujung</a:t>
                </a:r>
                <a:r>
                  <a:rPr lang="en-US" dirty="0"/>
                  <a:t> </a:t>
                </a:r>
                <a:r>
                  <a:rPr lang="en-US" dirty="0" err="1"/>
                  <a:t>benang</a:t>
                </a:r>
                <a:r>
                  <a:rPr lang="en-US" dirty="0"/>
                  <a:t> </a:t>
                </a:r>
                <a:r>
                  <a:rPr lang="en-US" dirty="0" err="1"/>
                  <a:t>itu</a:t>
                </a:r>
                <a:r>
                  <a:rPr lang="en-US" dirty="0"/>
                  <a:t>.  </a:t>
                </a:r>
                <a:r>
                  <a:rPr lang="en-US" dirty="0" err="1"/>
                  <a:t>Gunakan</a:t>
                </a:r>
                <a:r>
                  <a:rPr lang="en-US" dirty="0"/>
                  <a:t> </a:t>
                </a:r>
                <a:r>
                  <a:rPr lang="en-US" dirty="0" err="1"/>
                  <a:t>metode</a:t>
                </a:r>
                <a:r>
                  <a:rPr lang="en-US" dirty="0"/>
                  <a:t> </a:t>
                </a:r>
                <a:r>
                  <a:rPr lang="en-US" dirty="0" err="1"/>
                  <a:t>eliminasi</a:t>
                </a:r>
                <a:r>
                  <a:rPr lang="en-US" dirty="0"/>
                  <a:t>, </a:t>
                </a:r>
                <a:r>
                  <a:rPr lang="en-US" dirty="0" err="1"/>
                  <a:t>diferensial</a:t>
                </a:r>
                <a:r>
                  <a:rPr lang="en-US" dirty="0"/>
                  <a:t> </a:t>
                </a:r>
                <a:r>
                  <a:rPr lang="en-US" dirty="0" err="1"/>
                  <a:t>implisit</a:t>
                </a:r>
                <a:r>
                  <a:rPr lang="en-US" dirty="0"/>
                  <a:t>, </a:t>
                </a:r>
                <a:r>
                  <a:rPr lang="en-US" dirty="0" err="1"/>
                  <a:t>dan</a:t>
                </a:r>
                <a:r>
                  <a:rPr lang="en-US" dirty="0"/>
                  <a:t> </a:t>
                </a:r>
                <a:r>
                  <a:rPr lang="en-US" dirty="0" err="1"/>
                  <a:t>pengali</a:t>
                </a:r>
                <a:r>
                  <a:rPr lang="en-US" dirty="0"/>
                  <a:t> Lagrange</a:t>
                </a:r>
                <a:r>
                  <a:rPr lang="en-US" dirty="0" smtClean="0"/>
                  <a:t>.</a:t>
                </a:r>
                <a:endParaRPr lang="id-ID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476672"/>
                <a:ext cx="8229600" cy="5649491"/>
              </a:xfrm>
              <a:blipFill rotWithShape="1">
                <a:blip r:embed="rId2"/>
                <a:stretch>
                  <a:fillRect l="-1852" t="-1402" r="-815"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9201C-76C7-4250-871F-492CAD60C8F0}" type="datetime1">
              <a:rPr lang="id-ID" smtClean="0"/>
              <a:t>03/11/2020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E96B0-1DF0-48F0-88D8-1922E81A9E1E}" type="slidenum">
              <a:rPr lang="id-ID" smtClean="0"/>
              <a:t>6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5638181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07504" y="260648"/>
                <a:ext cx="8856984" cy="612068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b="1" dirty="0" err="1"/>
                  <a:t>Penyelesaian</a:t>
                </a:r>
                <a:r>
                  <a:rPr lang="en-US" b="1" dirty="0"/>
                  <a:t>:</a:t>
                </a:r>
                <a:endParaRPr lang="id-ID" dirty="0"/>
              </a:p>
              <a:p>
                <a:pPr marL="0" indent="0">
                  <a:buNone/>
                </a:pPr>
                <a:r>
                  <a:rPr lang="en-US" dirty="0" err="1"/>
                  <a:t>Panjang</a:t>
                </a:r>
                <a:r>
                  <a:rPr lang="en-US" dirty="0"/>
                  <a:t> </a:t>
                </a:r>
                <a:r>
                  <a:rPr lang="en-US" dirty="0" err="1"/>
                  <a:t>benang</a:t>
                </a:r>
                <a:r>
                  <a:rPr lang="en-US" dirty="0"/>
                  <a:t>: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𝑓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id-ID" i="1">
                            <a:latin typeface="Cambria Math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i="1">
                            <a:latin typeface="Cambria Math"/>
                          </a:rPr>
                          <m:t>+</m:t>
                        </m:r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𝑦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r>
                  <a:rPr lang="en-US" dirty="0"/>
                  <a:t>.  </a:t>
                </a:r>
                <a:r>
                  <a:rPr lang="en-US" dirty="0" err="1"/>
                  <a:t>Penentuan</a:t>
                </a:r>
                <a:r>
                  <a:rPr lang="en-US" dirty="0"/>
                  <a:t> (</a:t>
                </a:r>
                <a:r>
                  <a:rPr lang="en-US" i="1" dirty="0" err="1"/>
                  <a:t>x,y</a:t>
                </a:r>
                <a:r>
                  <a:rPr lang="en-US" dirty="0"/>
                  <a:t>) agar </a:t>
                </a:r>
                <a:r>
                  <a:rPr lang="en-US" i="1" dirty="0"/>
                  <a:t>f</a:t>
                </a:r>
                <a:r>
                  <a:rPr lang="en-US" dirty="0"/>
                  <a:t> minimum </a:t>
                </a:r>
                <a:r>
                  <a:rPr lang="en-US" dirty="0" err="1"/>
                  <a:t>dapat</a:t>
                </a:r>
                <a:r>
                  <a:rPr lang="en-US" dirty="0"/>
                  <a:t> </a:t>
                </a:r>
                <a:r>
                  <a:rPr lang="en-US" dirty="0" err="1"/>
                  <a:t>dilakukan</a:t>
                </a:r>
                <a:r>
                  <a:rPr lang="en-US" dirty="0"/>
                  <a:t> </a:t>
                </a:r>
                <a:r>
                  <a:rPr lang="en-US" dirty="0" err="1"/>
                  <a:t>dengan</a:t>
                </a:r>
                <a:r>
                  <a:rPr lang="en-US" dirty="0"/>
                  <a:t> </a:t>
                </a:r>
                <a:r>
                  <a:rPr lang="en-US" dirty="0" err="1"/>
                  <a:t>metode</a:t>
                </a:r>
                <a:r>
                  <a:rPr lang="en-US" dirty="0"/>
                  <a:t> </a:t>
                </a:r>
                <a:r>
                  <a:rPr lang="en-US" dirty="0" err="1"/>
                  <a:t>eliminasi</a:t>
                </a:r>
                <a:r>
                  <a:rPr lang="en-US" dirty="0"/>
                  <a:t>, </a:t>
                </a:r>
                <a:r>
                  <a:rPr lang="en-US" dirty="0" err="1"/>
                  <a:t>diferensial</a:t>
                </a:r>
                <a:r>
                  <a:rPr lang="en-US" dirty="0"/>
                  <a:t> </a:t>
                </a:r>
                <a:r>
                  <a:rPr lang="en-US" dirty="0" err="1"/>
                  <a:t>implisit</a:t>
                </a:r>
                <a:r>
                  <a:rPr lang="en-US" dirty="0"/>
                  <a:t>, </a:t>
                </a:r>
                <a:r>
                  <a:rPr lang="en-US" dirty="0" err="1"/>
                  <a:t>dan</a:t>
                </a:r>
                <a:r>
                  <a:rPr lang="en-US" dirty="0"/>
                  <a:t> </a:t>
                </a:r>
                <a:r>
                  <a:rPr lang="en-US" dirty="0" err="1"/>
                  <a:t>pengali</a:t>
                </a:r>
                <a:r>
                  <a:rPr lang="en-US" dirty="0"/>
                  <a:t> Lagrange.</a:t>
                </a:r>
                <a:endParaRPr lang="id-ID" dirty="0"/>
              </a:p>
              <a:p>
                <a:pPr marL="0" lvl="0" indent="0">
                  <a:buNone/>
                </a:pPr>
                <a:endParaRPr lang="id-ID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7504" y="260648"/>
                <a:ext cx="8856984" cy="6120680"/>
              </a:xfrm>
              <a:blipFill rotWithShape="1">
                <a:blip r:embed="rId2"/>
                <a:stretch>
                  <a:fillRect l="-1789" t="-1295" r="-551"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9201C-76C7-4250-871F-492CAD60C8F0}" type="datetime1">
              <a:rPr lang="id-ID" smtClean="0"/>
              <a:t>03/11/2020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E96B0-1DF0-48F0-88D8-1922E81A9E1E}" type="slidenum">
              <a:rPr lang="id-ID" smtClean="0"/>
              <a:t>7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2659360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404664"/>
                <a:ext cx="8229600" cy="5721499"/>
              </a:xfrm>
            </p:spPr>
            <p:txBody>
              <a:bodyPr>
                <a:normAutofit lnSpcReduction="10000"/>
              </a:bodyPr>
              <a:lstStyle/>
              <a:p>
                <a:pPr marL="514350" lvl="0" indent="-514350">
                  <a:buFont typeface="+mj-lt"/>
                  <a:buAutoNum type="arabicParenR"/>
                </a:pPr>
                <a:r>
                  <a:rPr lang="en-US" dirty="0" smtClean="0"/>
                  <a:t>Metode</a:t>
                </a:r>
                <a:r>
                  <a:rPr lang="en-US" dirty="0"/>
                  <a:t> </a:t>
                </a:r>
                <a:r>
                  <a:rPr lang="en-US" dirty="0" err="1"/>
                  <a:t>eliminasi</a:t>
                </a:r>
                <a:endParaRPr lang="id-ID" dirty="0"/>
              </a:p>
              <a:p>
                <a:pPr marL="400050" lvl="1" indent="0">
                  <a:buNone/>
                </a:pPr>
                <a:r>
                  <a:rPr lang="en-US" dirty="0" err="1"/>
                  <a:t>Dengan</a:t>
                </a:r>
                <a:r>
                  <a:rPr lang="en-US" dirty="0"/>
                  <a:t> </a:t>
                </a:r>
                <a:r>
                  <a:rPr lang="en-US" dirty="0" err="1"/>
                  <a:t>mengeliminasi</a:t>
                </a:r>
                <a:r>
                  <a:rPr lang="en-US" dirty="0"/>
                  <a:t> </a:t>
                </a:r>
                <a:r>
                  <a:rPr lang="en-US" i="1" dirty="0"/>
                  <a:t>y</a:t>
                </a:r>
                <a:r>
                  <a:rPr lang="en-US" dirty="0"/>
                  <a:t>, </a:t>
                </a:r>
                <a:r>
                  <a:rPr lang="en-US" dirty="0" err="1"/>
                  <a:t>dari</a:t>
                </a:r>
                <a:r>
                  <a:rPr lang="en-US" dirty="0"/>
                  <a:t> data yang </a:t>
                </a:r>
                <a:r>
                  <a:rPr lang="en-US" dirty="0" err="1"/>
                  <a:t>telah</a:t>
                </a:r>
                <a:r>
                  <a:rPr lang="en-US" dirty="0"/>
                  <a:t> </a:t>
                </a:r>
                <a:r>
                  <a:rPr lang="en-US" dirty="0" err="1"/>
                  <a:t>diketahui</a:t>
                </a:r>
                <a:r>
                  <a:rPr lang="en-US" dirty="0"/>
                  <a:t>: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𝑦</m:t>
                    </m:r>
                    <m:r>
                      <a:rPr lang="en-US" i="1">
                        <a:latin typeface="Cambria Math"/>
                      </a:rPr>
                      <m:t>=1−</m:t>
                    </m:r>
                    <m:sSup>
                      <m:sSupPr>
                        <m:ctrlPr>
                          <a:rPr lang="id-ID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endParaRPr lang="id-ID" dirty="0"/>
              </a:p>
              <a:p>
                <a:pPr marL="40005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id-ID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𝑓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id-ID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id-ID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𝑦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id-ID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id-ID" i="1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1−</m:t>
                              </m:r>
                              <m:sSup>
                                <m:sSup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id-ID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/>
                        </a:rPr>
                        <m:t>+1−2</m:t>
                      </m:r>
                      <m:sSup>
                        <m:sSupPr>
                          <m:ctrlPr>
                            <a:rPr lang="id-ID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id-ID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4</m:t>
                          </m:r>
                        </m:sup>
                      </m:sSup>
                      <m:r>
                        <a:rPr lang="en-US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id-ID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4</m:t>
                          </m:r>
                        </m:sup>
                      </m:sSup>
                      <m:r>
                        <a:rPr lang="en-US" i="1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id-ID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/>
                        </a:rPr>
                        <m:t>+1</m:t>
                      </m:r>
                    </m:oMath>
                  </m:oMathPara>
                </a14:m>
                <a:endParaRPr lang="id-ID" dirty="0"/>
              </a:p>
              <a:p>
                <a:pPr marL="400050" lvl="1" indent="0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𝑑𝑓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𝑑𝑥</m:t>
                        </m:r>
                      </m:den>
                    </m:f>
                    <m:r>
                      <a:rPr lang="en-US" i="1">
                        <a:latin typeface="Cambria Math"/>
                      </a:rPr>
                      <m:t>=4</m:t>
                    </m:r>
                    <m:sSup>
                      <m:sSupPr>
                        <m:ctrlPr>
                          <a:rPr lang="id-ID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3</m:t>
                        </m:r>
                      </m:sup>
                    </m:sSup>
                    <m:r>
                      <a:rPr lang="en-US" i="1">
                        <a:latin typeface="Cambria Math"/>
                      </a:rPr>
                      <m:t>−2</m:t>
                    </m:r>
                    <m:r>
                      <a:rPr lang="en-US" i="1">
                        <a:latin typeface="Cambria Math"/>
                      </a:rPr>
                      <m:t>𝑥</m:t>
                    </m:r>
                    <m:r>
                      <a:rPr lang="en-US" i="1">
                        <a:latin typeface="Cambria Math"/>
                      </a:rPr>
                      <m:t>=0</m:t>
                    </m:r>
                  </m:oMath>
                </a14:m>
                <a:r>
                  <a:rPr lang="en-US" dirty="0"/>
                  <a:t>;		</a:t>
                </a:r>
                <a:endParaRPr lang="id-ID" dirty="0"/>
              </a:p>
              <a:p>
                <a:pPr marL="400050" lvl="1" indent="0">
                  <a:buNone/>
                </a:pPr>
                <a14:m>
                  <m:oMath xmlns:m="http://schemas.openxmlformats.org/officeDocument/2006/math">
                    <m:d>
                      <m:dPr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</a:rPr>
                          <m:t>2</m:t>
                        </m:r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i="1">
                            <a:latin typeface="Cambria Math"/>
                          </a:rPr>
                          <m:t>−1</m:t>
                        </m:r>
                      </m:e>
                    </m:d>
                    <m:r>
                      <a:rPr lang="en-US" i="1">
                        <a:latin typeface="Cambria Math"/>
                      </a:rPr>
                      <m:t>𝑥</m:t>
                    </m:r>
                    <m:r>
                      <a:rPr lang="en-US" i="1">
                        <a:latin typeface="Cambria Math"/>
                      </a:rPr>
                      <m:t>=0</m:t>
                    </m:r>
                  </m:oMath>
                </a14:m>
                <a:r>
                  <a:rPr lang="en-US" dirty="0"/>
                  <a:t>; </a:t>
                </a:r>
                <a:r>
                  <a:rPr lang="en-US" dirty="0" err="1"/>
                  <a:t>diperoleh</a:t>
                </a:r>
                <a:r>
                  <a:rPr lang="en-US" dirty="0"/>
                  <a:t>: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𝑥</m:t>
                    </m:r>
                    <m:r>
                      <a:rPr lang="en-US" i="1">
                        <a:latin typeface="Cambria Math"/>
                      </a:rPr>
                      <m:t>=0</m:t>
                    </m:r>
                  </m:oMath>
                </a14:m>
                <a:r>
                  <a:rPr lang="en-US" dirty="0"/>
                  <a:t>  </a:t>
                </a:r>
                <a:r>
                  <a:rPr lang="en-US" dirty="0" err="1"/>
                  <a:t>dan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𝑥</m:t>
                    </m:r>
                    <m:r>
                      <a:rPr lang="en-US" i="1">
                        <a:latin typeface="Cambria Math"/>
                      </a:rPr>
                      <m:t>=±</m:t>
                    </m:r>
                    <m:rad>
                      <m:radPr>
                        <m:degHide m:val="on"/>
                        <m:ctrlPr>
                          <a:rPr lang="id-ID" i="1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id-ID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dirty="0"/>
                  <a:t> </a:t>
                </a:r>
                <a:endParaRPr lang="id-ID" dirty="0"/>
              </a:p>
              <a:p>
                <a:pPr marL="400050" lvl="1" indent="0">
                  <a:buNone/>
                </a:pPr>
                <a:r>
                  <a:rPr lang="en-US" dirty="0" err="1"/>
                  <a:t>Nilai</a:t>
                </a:r>
                <a:r>
                  <a:rPr lang="en-US" dirty="0"/>
                  <a:t> </a:t>
                </a:r>
                <a:r>
                  <a:rPr lang="en-US" i="1" dirty="0"/>
                  <a:t>x </a:t>
                </a:r>
                <a:r>
                  <a:rPr lang="en-US" dirty="0" err="1"/>
                  <a:t>minumum</a:t>
                </a:r>
                <a:r>
                  <a:rPr lang="en-US" dirty="0"/>
                  <a:t> </a:t>
                </a:r>
                <a:r>
                  <a:rPr lang="en-US" dirty="0" err="1"/>
                  <a:t>jika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𝑑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i="1">
                            <a:latin typeface="Cambria Math"/>
                          </a:rPr>
                          <m:t>𝑓</m:t>
                        </m:r>
                      </m:num>
                      <m:den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𝑑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i="1">
                        <a:latin typeface="Cambria Math"/>
                      </a:rPr>
                      <m:t>&gt;0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terpenuhi</a:t>
                </a:r>
                <a:r>
                  <a:rPr lang="en-US" dirty="0"/>
                  <a:t>, </a:t>
                </a:r>
                <a:r>
                  <a:rPr lang="en-US" dirty="0" err="1"/>
                  <a:t>jika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𝑥</m:t>
                    </m:r>
                    <m:r>
                      <a:rPr lang="en-US" i="1">
                        <a:latin typeface="Cambria Math"/>
                      </a:rPr>
                      <m:t>=±</m:t>
                    </m:r>
                    <m:rad>
                      <m:radPr>
                        <m:degHide m:val="on"/>
                        <m:ctrlPr>
                          <a:rPr lang="id-ID" i="1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id-ID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dan</a:t>
                </a:r>
                <a:r>
                  <a:rPr lang="en-US" dirty="0"/>
                  <a:t> </a:t>
                </a:r>
                <a:r>
                  <a:rPr lang="en-US" dirty="0" err="1"/>
                  <a:t>bersesuaian</a:t>
                </a:r>
                <a:r>
                  <a:rPr lang="en-US" dirty="0"/>
                  <a:t> </a:t>
                </a:r>
                <a:r>
                  <a:rPr lang="en-US" dirty="0" err="1"/>
                  <a:t>dengan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𝑦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dirty="0"/>
                  <a:t>.</a:t>
                </a:r>
                <a:endParaRPr lang="id-ID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404664"/>
                <a:ext cx="8229600" cy="5721499"/>
              </a:xfrm>
              <a:blipFill rotWithShape="1">
                <a:blip r:embed="rId2"/>
                <a:stretch>
                  <a:fillRect l="-1926" t="-2449"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9201C-76C7-4250-871F-492CAD60C8F0}" type="datetime1">
              <a:rPr lang="id-ID" smtClean="0"/>
              <a:t>03/11/2020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dirty="0" smtClean="0"/>
              <a:t>Amir Supriyanto-Fisika-FMIPA-Unila</a:t>
            </a:r>
            <a:endParaRPr lang="id-ID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E96B0-1DF0-48F0-88D8-1922E81A9E1E}" type="slidenum">
              <a:rPr lang="id-ID" smtClean="0"/>
              <a:t>8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9781818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07504" y="332656"/>
                <a:ext cx="8928992" cy="5976664"/>
              </a:xfrm>
            </p:spPr>
            <p:txBody>
              <a:bodyPr>
                <a:normAutofit/>
              </a:bodyPr>
              <a:lstStyle/>
              <a:p>
                <a:pPr marL="514350" lvl="0" indent="-514350">
                  <a:buFont typeface="+mj-lt"/>
                  <a:buAutoNum type="arabicParenR" startAt="2"/>
                </a:pPr>
                <a:r>
                  <a:rPr lang="en-US" dirty="0" err="1"/>
                  <a:t>Diferensial</a:t>
                </a:r>
                <a:r>
                  <a:rPr lang="en-US" dirty="0"/>
                  <a:t> </a:t>
                </a:r>
                <a:r>
                  <a:rPr lang="en-US" dirty="0" err="1"/>
                  <a:t>implisit</a:t>
                </a:r>
                <a:endParaRPr lang="id-ID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𝑓</m:t>
                    </m:r>
                  </m:oMath>
                </a14:m>
                <a:r>
                  <a:rPr lang="en-US" dirty="0" err="1"/>
                  <a:t>selalu</a:t>
                </a:r>
                <a:r>
                  <a:rPr lang="en-US" dirty="0"/>
                  <a:t> </a:t>
                </a:r>
                <a:r>
                  <a:rPr lang="en-US" dirty="0" err="1"/>
                  <a:t>memilih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𝑑𝑓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𝑑𝑥</m:t>
                        </m:r>
                      </m:den>
                    </m:f>
                    <m:r>
                      <a:rPr lang="en-US" i="1">
                        <a:latin typeface="Cambria Math"/>
                      </a:rPr>
                      <m:t>=0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dan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𝑑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i="1">
                            <a:latin typeface="Cambria Math"/>
                          </a:rPr>
                          <m:t>𝑓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𝑑</m:t>
                        </m:r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i="1">
                        <a:latin typeface="Cambria Math"/>
                      </a:rPr>
                      <m:t>&gt;0</m:t>
                    </m:r>
                  </m:oMath>
                </a14:m>
                <a:r>
                  <a:rPr lang="en-US" dirty="0"/>
                  <a:t>,</a:t>
                </a:r>
                <a:r>
                  <a:rPr lang="en-US" dirty="0" err="1"/>
                  <a:t>ketika</a:t>
                </a:r>
                <a:r>
                  <a:rPr lang="en-US" dirty="0"/>
                  <a:t> </a:t>
                </a:r>
                <a:r>
                  <a:rPr lang="en-US" dirty="0" err="1"/>
                  <a:t>jarak</a:t>
                </a:r>
                <a:r>
                  <a:rPr lang="en-US" dirty="0"/>
                  <a:t>  </a:t>
                </a:r>
                <a:r>
                  <a:rPr lang="en-US" dirty="0" err="1"/>
                  <a:t>terdekat</a:t>
                </a:r>
                <a:r>
                  <a:rPr lang="en-US" dirty="0"/>
                  <a:t> </a:t>
                </a:r>
                <a:r>
                  <a:rPr lang="en-US" dirty="0" err="1"/>
                  <a:t>dari</a:t>
                </a:r>
                <a:r>
                  <a:rPr lang="en-US" dirty="0"/>
                  <a:t> </a:t>
                </a:r>
                <a:r>
                  <a:rPr lang="en-US" dirty="0" err="1"/>
                  <a:t>titik</a:t>
                </a:r>
                <a:r>
                  <a:rPr lang="en-US" dirty="0"/>
                  <a:t> </a:t>
                </a:r>
                <a:r>
                  <a:rPr lang="en-US" dirty="0" err="1"/>
                  <a:t>asal</a:t>
                </a:r>
                <a:r>
                  <a:rPr lang="en-US" dirty="0"/>
                  <a:t> </a:t>
                </a:r>
                <a:r>
                  <a:rPr lang="en-US" dirty="0" err="1"/>
                  <a:t>ke</a:t>
                </a:r>
                <a:r>
                  <a:rPr lang="en-US" dirty="0"/>
                  <a:t> </a:t>
                </a:r>
                <a:r>
                  <a:rPr lang="en-US" dirty="0" err="1"/>
                  <a:t>lengkung</a:t>
                </a:r>
                <a:r>
                  <a:rPr lang="en-US" dirty="0"/>
                  <a:t> </a:t>
                </a:r>
                <a:r>
                  <a:rPr lang="en-US" dirty="0" err="1"/>
                  <a:t>adalah</a:t>
                </a:r>
                <a:r>
                  <a:rPr lang="en-US" dirty="0"/>
                  <a:t>.</a:t>
                </a:r>
                <a:endParaRPr lang="id-ID" dirty="0"/>
              </a:p>
              <a:p>
                <a:pPr marL="0" indent="0">
                  <a:buNone/>
                </a:pPr>
                <a:r>
                  <a:rPr lang="en-US" dirty="0"/>
                  <a:t>Dari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𝑓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id-ID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id-ID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𝑦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/>
                  <a:t>, </a:t>
                </a:r>
                <a:r>
                  <a:rPr lang="en-US" dirty="0" err="1"/>
                  <a:t>artinya</a:t>
                </a:r>
                <a:r>
                  <a:rPr lang="en-US" dirty="0"/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𝑑𝑓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𝑑𝑥</m:t>
                        </m:r>
                      </m:den>
                    </m:f>
                    <m:r>
                      <a:rPr lang="en-US" i="1">
                        <a:latin typeface="Cambria Math"/>
                      </a:rPr>
                      <m:t>=2</m:t>
                    </m:r>
                    <m:r>
                      <a:rPr lang="en-US" i="1">
                        <a:latin typeface="Cambria Math"/>
                      </a:rPr>
                      <m:t>𝑥</m:t>
                    </m:r>
                    <m:r>
                      <a:rPr lang="en-US" i="1">
                        <a:latin typeface="Cambria Math"/>
                      </a:rPr>
                      <m:t>+2</m:t>
                    </m:r>
                    <m:r>
                      <a:rPr lang="en-US" i="1">
                        <a:latin typeface="Cambria Math"/>
                      </a:rPr>
                      <m:t>𝑦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𝑑𝑦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𝑑𝑥</m:t>
                        </m:r>
                      </m:den>
                    </m:f>
                  </m:oMath>
                </a14:m>
                <a:r>
                  <a:rPr lang="en-US" dirty="0"/>
                  <a:t>.  </a:t>
                </a:r>
                <a:r>
                  <a:rPr lang="en-US" dirty="0" err="1"/>
                  <a:t>Karena</a:t>
                </a:r>
                <a:r>
                  <a:rPr lang="en-US" dirty="0"/>
                  <a:t> </a:t>
                </a:r>
                <a:r>
                  <a:rPr lang="en-US" dirty="0" err="1"/>
                  <a:t>persamaan</a:t>
                </a:r>
                <a:r>
                  <a:rPr lang="en-US" dirty="0"/>
                  <a:t> </a:t>
                </a:r>
                <a:r>
                  <a:rPr lang="en-US" dirty="0" err="1"/>
                  <a:t>lengkungnya</a:t>
                </a:r>
                <a:endParaRPr lang="id-ID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𝑦</m:t>
                    </m:r>
                    <m:r>
                      <a:rPr lang="en-US" i="1">
                        <a:latin typeface="Cambria Math"/>
                      </a:rPr>
                      <m:t>=1−</m:t>
                    </m:r>
                    <m:sSup>
                      <m:sSupPr>
                        <m:ctrlPr>
                          <a:rPr lang="id-ID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/>
                  <a:t>,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𝑑𝑦</m:t>
                    </m:r>
                    <m:r>
                      <a:rPr lang="en-US" i="1">
                        <a:latin typeface="Cambria Math"/>
                      </a:rPr>
                      <m:t>=−2</m:t>
                    </m:r>
                    <m:r>
                      <a:rPr lang="en-US" i="1">
                        <a:latin typeface="Cambria Math"/>
                      </a:rPr>
                      <m:t>𝑥</m:t>
                    </m:r>
                    <m:r>
                      <a:rPr lang="en-US" i="1">
                        <a:latin typeface="Cambria Math"/>
                      </a:rPr>
                      <m:t> </m:t>
                    </m:r>
                    <m:r>
                      <a:rPr lang="en-US" i="1">
                        <a:latin typeface="Cambria Math"/>
                      </a:rPr>
                      <m:t>𝑑𝑥</m:t>
                    </m:r>
                  </m:oMath>
                </a14:m>
                <a:r>
                  <a:rPr lang="en-US" dirty="0"/>
                  <a:t>  </a:t>
                </a:r>
                <a:r>
                  <a:rPr lang="en-US" dirty="0" err="1"/>
                  <a:t>atau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𝑑𝑦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𝑑𝑥</m:t>
                        </m:r>
                      </m:den>
                    </m:f>
                    <m:r>
                      <a:rPr lang="en-US" i="1">
                        <a:latin typeface="Cambria Math"/>
                      </a:rPr>
                      <m:t>=−2</m:t>
                    </m:r>
                    <m:r>
                      <a:rPr lang="en-US" i="1">
                        <a:latin typeface="Cambria Math"/>
                      </a:rPr>
                      <m:t>𝑥</m:t>
                    </m:r>
                  </m:oMath>
                </a14:m>
                <a:r>
                  <a:rPr lang="en-US" dirty="0"/>
                  <a:t>.  </a:t>
                </a:r>
                <a:r>
                  <a:rPr lang="en-US" dirty="0" err="1"/>
                  <a:t>Selanjutnya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𝑑𝑓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𝑑𝑥</m:t>
                        </m:r>
                      </m:den>
                    </m:f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dapat</a:t>
                </a:r>
                <a:r>
                  <a:rPr lang="en-US" dirty="0"/>
                  <a:t> </a:t>
                </a:r>
                <a:r>
                  <a:rPr lang="en-US" dirty="0" err="1"/>
                  <a:t>ditulis</a:t>
                </a:r>
                <a:r>
                  <a:rPr lang="en-US" dirty="0"/>
                  <a:t> </a:t>
                </a:r>
                <a:r>
                  <a:rPr lang="en-US" dirty="0" err="1"/>
                  <a:t>menjadi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𝑑𝑓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𝑑𝑥</m:t>
                        </m:r>
                      </m:den>
                    </m:f>
                    <m:r>
                      <a:rPr lang="en-US" i="1">
                        <a:latin typeface="Cambria Math"/>
                      </a:rPr>
                      <m:t>=2</m:t>
                    </m:r>
                    <m:r>
                      <a:rPr lang="en-US" i="1">
                        <a:latin typeface="Cambria Math"/>
                      </a:rPr>
                      <m:t>𝑥</m:t>
                    </m:r>
                    <m:r>
                      <a:rPr lang="en-US" i="1">
                        <a:latin typeface="Cambria Math"/>
                      </a:rPr>
                      <m:t>−4</m:t>
                    </m:r>
                    <m:r>
                      <a:rPr lang="en-US" i="1">
                        <a:latin typeface="Cambria Math"/>
                      </a:rPr>
                      <m:t>𝑥𝑦</m:t>
                    </m:r>
                  </m:oMath>
                </a14:m>
                <a:r>
                  <a:rPr lang="en-US" dirty="0"/>
                  <a:t>. </a:t>
                </a:r>
                <a:endParaRPr lang="id-ID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7504" y="332656"/>
                <a:ext cx="8928992" cy="5976664"/>
              </a:xfrm>
              <a:blipFill rotWithShape="1">
                <a:blip r:embed="rId2"/>
                <a:stretch>
                  <a:fillRect l="-1844" t="-1531" r="-3005"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9201C-76C7-4250-871F-492CAD60C8F0}" type="datetime1">
              <a:rPr lang="id-ID" smtClean="0"/>
              <a:t>03/11/2020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E96B0-1DF0-48F0-88D8-1922E81A9E1E}" type="slidenum">
              <a:rPr lang="id-ID" smtClean="0"/>
              <a:t>9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986426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1130</Words>
  <Application>Microsoft Office PowerPoint</Application>
  <PresentationFormat>On-screen Show (4:3)</PresentationFormat>
  <Paragraphs>94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PENGALI LAGRANGE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PENGALI LAGRANGE</dc:title>
  <dc:creator>User</dc:creator>
  <cp:lastModifiedBy>User</cp:lastModifiedBy>
  <cp:revision>4</cp:revision>
  <dcterms:created xsi:type="dcterms:W3CDTF">2020-11-03T03:19:55Z</dcterms:created>
  <dcterms:modified xsi:type="dcterms:W3CDTF">2020-11-03T14:18:02Z</dcterms:modified>
</cp:coreProperties>
</file>