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70" r:id="rId4"/>
    <p:sldId id="259" r:id="rId5"/>
    <p:sldId id="262" r:id="rId6"/>
    <p:sldId id="263" r:id="rId7"/>
    <p:sldId id="260" r:id="rId8"/>
    <p:sldId id="261" r:id="rId9"/>
    <p:sldId id="264" r:id="rId10"/>
    <p:sldId id="265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BA463-3BD9-47D5-89BB-238266A29A2B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C9BB1-FD23-49B0-BBE8-C965AB54A1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Tanda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(Question Mark)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kuadran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memiliki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pangsa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relatif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rendah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tetapi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bersaing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bertumbuh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pesat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Biasanya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kebutuhan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perusahaan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tinggi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pendapatan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rendah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Bisnis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disebut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tanda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karena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harus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memutuskan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apakah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memperkuat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menjalankan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strategi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intensif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penetrasi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pengembangan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pengembangan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menjualnya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2.         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Bintang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(Star)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Bisnis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kuadran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II (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disebut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juga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Bintang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mewakili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peluang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jangka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panjang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terbaik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pertumbuhan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profitabilitas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pangsa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relatif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tinggi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tingkat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pertumbuhan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tinggi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seharusnya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menerima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investasi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mempertahankan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memperkuat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dominan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Kategori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adalah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pemimpin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namun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berarti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memberikan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arus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ositif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perusahaan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karena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harus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mengeluarkan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banyak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memenangkan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mengantisipasi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pesaingnya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belakang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orizontal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enetrasi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pengembangan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pengembangan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joint venture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erupakan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strategi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sesuai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dipertimbangkan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3.         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(Cash Cow)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berposisi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kuadran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III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memiliki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pangsa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relatif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tinggi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tetapi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bersaing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pertumbuhannya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lambat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Disebut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karena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menghasilkan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lebih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dibutuhkanya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seringkali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membiayai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membiayai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sektor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usaha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lain.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Banyak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adalah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bintang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lalu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harus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dikelola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mempertahankan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kuatnya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selama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mungkin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Pengembangan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diversifikasi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konsentrik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dapat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strategi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menarik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Tetapi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ketika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sapi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lemah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retrenchment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divestasi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lebih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sesuai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diterapkan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4.         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Anjing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(Dog)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kuadran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IV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memiliki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pangsa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pasar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relatif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rendah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bersaing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pertumbuhannya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rendah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tidak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tumbuh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adalah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anjing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portofolio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perusahaan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Karena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internal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eksternalnya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lemah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bisnis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seringkali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dilikuidasi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divestasi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dipangkas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dengan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retrenchment.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Ketika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sebuah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anjing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retrenchment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dapat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strategi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terbaik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dapat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dijalankan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karena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banyak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anjing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mencuat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kembali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setelah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pemangkasan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biaya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aset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besar-besaran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bisnis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mampu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bertahan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menguntungkan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C9BB1-FD23-49B0-BBE8-C965AB54A1C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enstra%20Pengantar.ppt#-1,10,2. Analisa Lingkungan Eksternal" TargetMode="External"/><Relationship Id="rId2" Type="http://schemas.openxmlformats.org/officeDocument/2006/relationships/hyperlink" Target="Menstra%20Pengantar.ppt#-1,8,1) Identifikasi Visi dan Mis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enstra%20Pengantar.ppt#-1,11,3. Identifikasi Peluang dan Ancaman" TargetMode="External"/><Relationship Id="rId4" Type="http://schemas.openxmlformats.org/officeDocument/2006/relationships/hyperlink" Target="Menstra%20Pengantar.ppt#-1,12,4. Analisa Lingkungan Internal/Sumber Daya Organisas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TRIK%20BSG.ppt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685800"/>
            <a:ext cx="5867400" cy="2896563"/>
          </a:xfrm>
        </p:spPr>
        <p:txBody>
          <a:bodyPr/>
          <a:lstStyle/>
          <a:p>
            <a:r>
              <a:rPr lang="en-US" dirty="0" smtClean="0"/>
              <a:t>MEMULAI RENCANA STRATEGIS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3076" name="Picture 4" descr="Hasil gambar untuk gambar rencana strateg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57399"/>
            <a:ext cx="3429000" cy="21028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Matriks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agresif</a:t>
            </a:r>
            <a:r>
              <a:rPr lang="en-US" dirty="0" smtClean="0"/>
              <a:t>, </a:t>
            </a:r>
            <a:r>
              <a:rPr lang="en-US" dirty="0" err="1" smtClean="0"/>
              <a:t>konservatif</a:t>
            </a:r>
            <a:r>
              <a:rPr lang="en-US" dirty="0" smtClean="0"/>
              <a:t>, </a:t>
            </a:r>
            <a:r>
              <a:rPr lang="en-US" dirty="0" err="1" smtClean="0"/>
              <a:t>defensif,atau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r>
              <a:rPr lang="en-US" dirty="0" smtClean="0"/>
              <a:t> yang paling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Sumbu-sumbu</a:t>
            </a:r>
            <a:r>
              <a:rPr lang="en-US" dirty="0" smtClean="0"/>
              <a:t> </a:t>
            </a:r>
            <a:r>
              <a:rPr lang="en-US" dirty="0" err="1" smtClean="0"/>
              <a:t>matrik</a:t>
            </a:r>
            <a:r>
              <a:rPr lang="en-US" dirty="0" smtClean="0"/>
              <a:t> SPACE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kiranya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terpenting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Matriks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(SPACE)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http://3.bp.blogspot.com/-yqW7aAaF5NM/VL1axigB8mI/AAAAAAAACRM/gOFcSMWhO3M/s1600/matriks-spac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39200" cy="68681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181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Matrik</a:t>
            </a:r>
            <a:r>
              <a:rPr lang="en-US" dirty="0" smtClean="0"/>
              <a:t> Grand Strategy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pencocokan</a:t>
            </a:r>
            <a:r>
              <a:rPr lang="en-US" dirty="0" smtClean="0"/>
              <a:t> (</a:t>
            </a:r>
            <a:r>
              <a:rPr lang="en-US" i="1" dirty="0" smtClean="0"/>
              <a:t>matching stage</a:t>
            </a:r>
            <a:r>
              <a:rPr lang="en-US" dirty="0" smtClean="0"/>
              <a:t>)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prosesformulasi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. </a:t>
            </a:r>
            <a:r>
              <a:rPr lang="en-US" dirty="0" err="1" smtClean="0"/>
              <a:t>Matrik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kompetitif</a:t>
            </a:r>
            <a:r>
              <a:rPr lang="en-US" dirty="0" smtClean="0"/>
              <a:t> (</a:t>
            </a:r>
            <a:r>
              <a:rPr lang="en-US" i="1" dirty="0" err="1" smtClean="0"/>
              <a:t>Competititive</a:t>
            </a:r>
            <a:r>
              <a:rPr lang="en-US" i="1" dirty="0" smtClean="0"/>
              <a:t> position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(</a:t>
            </a:r>
            <a:r>
              <a:rPr lang="en-US" i="1" dirty="0" smtClean="0"/>
              <a:t>market growth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untukdipertimbangkan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masing-masingkuadran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matriks.Matriks</a:t>
            </a:r>
            <a:r>
              <a:rPr lang="en-US" dirty="0" smtClean="0"/>
              <a:t> Grand strategy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 </a:t>
            </a:r>
            <a:r>
              <a:rPr lang="en-US" dirty="0" err="1" smtClean="0"/>
              <a:t>perusahaan</a:t>
            </a:r>
            <a:r>
              <a:rPr lang="en-US" dirty="0" smtClean="0"/>
              <a:t>. </a:t>
            </a:r>
            <a:r>
              <a:rPr lang="en-US" i="1" dirty="0" smtClean="0"/>
              <a:t>Internal factor evaluation</a:t>
            </a:r>
            <a:r>
              <a:rPr lang="en-US" dirty="0" smtClean="0"/>
              <a:t>  </a:t>
            </a:r>
            <a:r>
              <a:rPr lang="en-US" dirty="0" err="1" smtClean="0"/>
              <a:t>dan</a:t>
            </a:r>
            <a:r>
              <a:rPr lang="en-US" dirty="0" smtClean="0"/>
              <a:t> external factor </a:t>
            </a:r>
            <a:r>
              <a:rPr lang="en-US" i="1" dirty="0" smtClean="0"/>
              <a:t>evaluation</a:t>
            </a:r>
            <a:r>
              <a:rPr lang="en-US" dirty="0" smtClean="0"/>
              <a:t> 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untukmengetahui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MATRIK GRAND STRATEGI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http://image.slidesharecdn.com/analisisswot-111218080313-phpapp01/95/analisis-swot-26-728.jpg?cb=13241986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041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Gambar</a:t>
            </a: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Proses</a:t>
            </a: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Menstra</a:t>
            </a:r>
            <a:r>
              <a:rPr lang="en-US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905000" y="1524000"/>
            <a:ext cx="12954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057400" y="4267200"/>
            <a:ext cx="1143000" cy="1371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482974" y="1524000"/>
            <a:ext cx="1546225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581400" y="4495800"/>
            <a:ext cx="11430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800600" y="2819400"/>
            <a:ext cx="11430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096000" y="2819400"/>
            <a:ext cx="11430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7391400" y="2819400"/>
            <a:ext cx="12192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457200" y="2895600"/>
            <a:ext cx="15240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131" name="TextBox 14"/>
          <p:cNvSpPr txBox="1">
            <a:spLocks noChangeArrowheads="1"/>
          </p:cNvSpPr>
          <p:nvPr/>
        </p:nvSpPr>
        <p:spPr bwMode="auto">
          <a:xfrm>
            <a:off x="304800" y="2971800"/>
            <a:ext cx="1905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err="1">
                <a:hlinkClick r:id="rId2" action="ppaction://hlinkpres?slideindex=8&amp;slidetitle=1) Identifikasi Visi dan Misi"/>
              </a:rPr>
              <a:t>Identifikasi</a:t>
            </a:r>
            <a:r>
              <a:rPr lang="en-US" sz="1600" dirty="0">
                <a:hlinkClick r:id="rId2" action="ppaction://hlinkpres?slideindex=8&amp;slidetitle=1) Identifikasi Visi dan Misi"/>
              </a:rPr>
              <a:t> </a:t>
            </a:r>
            <a:r>
              <a:rPr lang="en-US" sz="1600" dirty="0" err="1">
                <a:hlinkClick r:id="rId2" action="ppaction://hlinkpres?slideindex=8&amp;slidetitle=1) Identifikasi Visi dan Misi"/>
              </a:rPr>
              <a:t>Misi</a:t>
            </a:r>
            <a:r>
              <a:rPr lang="en-US" sz="1600" dirty="0">
                <a:hlinkClick r:id="rId2" action="ppaction://hlinkpres?slideindex=8&amp;slidetitle=1) Identifikasi Visi dan Misi"/>
              </a:rPr>
              <a:t> </a:t>
            </a:r>
            <a:r>
              <a:rPr lang="en-US" sz="1600" dirty="0" err="1">
                <a:hlinkClick r:id="rId2" action="ppaction://hlinkpres?slideindex=8&amp;slidetitle=1) Identifikasi Visi dan Misi"/>
              </a:rPr>
              <a:t>dan</a:t>
            </a:r>
            <a:r>
              <a:rPr lang="en-US" sz="1600" dirty="0">
                <a:hlinkClick r:id="rId2" action="ppaction://hlinkpres?slideindex=8&amp;slidetitle=1) Identifikasi Visi dan Misi"/>
              </a:rPr>
              <a:t> </a:t>
            </a:r>
            <a:r>
              <a:rPr lang="en-US" sz="1600" dirty="0" err="1">
                <a:hlinkClick r:id="rId2" action="ppaction://hlinkpres?slideindex=8&amp;slidetitle=1) Identifikasi Visi dan Misi"/>
              </a:rPr>
              <a:t>Sasaran</a:t>
            </a:r>
            <a:r>
              <a:rPr lang="en-US" sz="1600" dirty="0">
                <a:hlinkClick r:id="rId2" action="ppaction://hlinkpres?slideindex=8&amp;slidetitle=1) Identifikasi Visi dan Misi"/>
              </a:rPr>
              <a:t> </a:t>
            </a:r>
            <a:r>
              <a:rPr lang="en-US" sz="1600" dirty="0" err="1">
                <a:hlinkClick r:id="rId2" action="ppaction://hlinkpres?slideindex=8&amp;slidetitle=1) Identifikasi Visi dan Misi"/>
              </a:rPr>
              <a:t>organisasi</a:t>
            </a:r>
            <a:endParaRPr lang="en-US" sz="1600" dirty="0"/>
          </a:p>
          <a:p>
            <a:endParaRPr lang="en-US" dirty="0"/>
          </a:p>
        </p:txBody>
      </p:sp>
      <p:sp>
        <p:nvSpPr>
          <p:cNvPr id="5132" name="TextBox 16"/>
          <p:cNvSpPr txBox="1">
            <a:spLocks noChangeArrowheads="1"/>
          </p:cNvSpPr>
          <p:nvPr/>
        </p:nvSpPr>
        <p:spPr bwMode="auto">
          <a:xfrm>
            <a:off x="1828800" y="1600200"/>
            <a:ext cx="14478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700" dirty="0" err="1">
                <a:hlinkClick r:id="rId3" action="ppaction://hlinkpres?slideindex=10&amp;slidetitle=2. Analisa Lingkungan Eksternal"/>
              </a:rPr>
              <a:t>Analisa</a:t>
            </a:r>
            <a:r>
              <a:rPr lang="en-US" sz="1700" dirty="0">
                <a:hlinkClick r:id="rId3" action="ppaction://hlinkpres?slideindex=10&amp;slidetitle=2. Analisa Lingkungan Eksternal"/>
              </a:rPr>
              <a:t> </a:t>
            </a:r>
            <a:r>
              <a:rPr lang="en-US" sz="1700" dirty="0" err="1">
                <a:hlinkClick r:id="rId3" action="ppaction://hlinkpres?slideindex=10&amp;slidetitle=2. Analisa Lingkungan Eksternal"/>
              </a:rPr>
              <a:t>Lingkungan</a:t>
            </a:r>
            <a:r>
              <a:rPr lang="en-US" sz="1700" dirty="0">
                <a:hlinkClick r:id="rId3" action="ppaction://hlinkpres?slideindex=10&amp;slidetitle=2. Analisa Lingkungan Eksternal"/>
              </a:rPr>
              <a:t> </a:t>
            </a:r>
            <a:r>
              <a:rPr lang="en-US" sz="1700" dirty="0" err="1">
                <a:hlinkClick r:id="rId3" action="ppaction://hlinkpres?slideindex=10&amp;slidetitle=2. Analisa Lingkungan Eksternal"/>
              </a:rPr>
              <a:t>Luar</a:t>
            </a:r>
            <a:endParaRPr lang="en-US" sz="1700" dirty="0"/>
          </a:p>
        </p:txBody>
      </p:sp>
      <p:sp>
        <p:nvSpPr>
          <p:cNvPr id="5133" name="TextBox 17"/>
          <p:cNvSpPr txBox="1">
            <a:spLocks noChangeArrowheads="1"/>
          </p:cNvSpPr>
          <p:nvPr/>
        </p:nvSpPr>
        <p:spPr bwMode="auto">
          <a:xfrm>
            <a:off x="3429000" y="1524001"/>
            <a:ext cx="152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hlinkClick r:id="" action="ppaction://noaction"/>
              </a:rPr>
              <a:t>Identifikasi</a:t>
            </a:r>
            <a:r>
              <a:rPr lang="en-US" dirty="0">
                <a:hlinkClick r:id="" action="ppaction://noaction"/>
              </a:rPr>
              <a:t> </a:t>
            </a:r>
            <a:r>
              <a:rPr lang="en-US" dirty="0" err="1">
                <a:hlinkClick r:id="" action="ppaction://noaction"/>
              </a:rPr>
              <a:t>Peluang</a:t>
            </a:r>
            <a:r>
              <a:rPr lang="en-US" dirty="0">
                <a:hlinkClick r:id="" action="ppaction://noaction"/>
              </a:rPr>
              <a:t> &amp; </a:t>
            </a:r>
            <a:r>
              <a:rPr lang="en-US" dirty="0" err="1">
                <a:hlinkClick r:id="" action="ppaction://noaction"/>
              </a:rPr>
              <a:t>Ancaman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5134" name="TextBox 18"/>
          <p:cNvSpPr txBox="1">
            <a:spLocks noChangeArrowheads="1"/>
          </p:cNvSpPr>
          <p:nvPr/>
        </p:nvSpPr>
        <p:spPr bwMode="auto">
          <a:xfrm>
            <a:off x="2057400" y="4267200"/>
            <a:ext cx="11430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>
                <a:hlinkClick r:id="rId4" action="ppaction://hlinkpres?slideindex=12&amp;slidetitle=4. Analisa Lingkungan Internal/Sumber Daya Organisasi"/>
              </a:rPr>
              <a:t>Analisa Lingkungan Internal/</a:t>
            </a:r>
          </a:p>
          <a:p>
            <a:pPr algn="ctr"/>
            <a:r>
              <a:rPr lang="en-US" sz="1300">
                <a:hlinkClick r:id="rId4" action="ppaction://hlinkpres?slideindex=12&amp;slidetitle=4. Analisa Lingkungan Internal/Sumber Daya Organisasi"/>
              </a:rPr>
              <a:t>Sumber Daya Organisasi</a:t>
            </a:r>
            <a:endParaRPr lang="en-US" sz="1300"/>
          </a:p>
          <a:p>
            <a:pPr algn="ctr"/>
            <a:endParaRPr lang="en-US" sz="1300"/>
          </a:p>
        </p:txBody>
      </p:sp>
      <p:sp>
        <p:nvSpPr>
          <p:cNvPr id="5135" name="TextBox 19"/>
          <p:cNvSpPr txBox="1">
            <a:spLocks noChangeArrowheads="1"/>
          </p:cNvSpPr>
          <p:nvPr/>
        </p:nvSpPr>
        <p:spPr bwMode="auto">
          <a:xfrm>
            <a:off x="3505200" y="4625975"/>
            <a:ext cx="1371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500">
                <a:hlinkClick r:id="rId5" action="ppaction://hlinkpres?slideindex=11&amp;slidetitle=3. Identifikasi Peluang dan Ancaman"/>
              </a:rPr>
              <a:t>Identifikasi Kekuatan &amp; Kelemahan</a:t>
            </a:r>
            <a:endParaRPr lang="en-US" sz="1500"/>
          </a:p>
        </p:txBody>
      </p:sp>
      <p:sp>
        <p:nvSpPr>
          <p:cNvPr id="5136" name="TextBox 20"/>
          <p:cNvSpPr txBox="1">
            <a:spLocks noChangeArrowheads="1"/>
          </p:cNvSpPr>
          <p:nvPr/>
        </p:nvSpPr>
        <p:spPr bwMode="auto">
          <a:xfrm>
            <a:off x="4648200" y="3025775"/>
            <a:ext cx="1524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500"/>
              <a:t>Merumuskan Strategi </a:t>
            </a:r>
          </a:p>
          <a:p>
            <a:pPr algn="ctr"/>
            <a:endParaRPr lang="en-US" sz="1500"/>
          </a:p>
        </p:txBody>
      </p:sp>
      <p:sp>
        <p:nvSpPr>
          <p:cNvPr id="5137" name="TextBox 21"/>
          <p:cNvSpPr txBox="1">
            <a:spLocks noChangeArrowheads="1"/>
          </p:cNvSpPr>
          <p:nvPr/>
        </p:nvSpPr>
        <p:spPr bwMode="auto">
          <a:xfrm>
            <a:off x="6096000" y="2819400"/>
            <a:ext cx="1295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err="1"/>
              <a:t>Melaksana</a:t>
            </a:r>
            <a:endParaRPr lang="en-US" sz="1400" dirty="0"/>
          </a:p>
          <a:p>
            <a:pPr algn="ctr"/>
            <a:r>
              <a:rPr lang="en-US" sz="1400" dirty="0" err="1"/>
              <a:t>kan</a:t>
            </a:r>
            <a:r>
              <a:rPr lang="en-US" sz="1400" dirty="0"/>
              <a:t> </a:t>
            </a:r>
            <a:r>
              <a:rPr lang="en-US" sz="1400" dirty="0" err="1" smtClean="0"/>
              <a:t>Strategi</a:t>
            </a:r>
            <a:r>
              <a:rPr lang="id-ID" sz="1400" dirty="0" smtClean="0"/>
              <a:t> (Implementasi Strategi)</a:t>
            </a:r>
            <a:endParaRPr lang="en-US" sz="1400" dirty="0"/>
          </a:p>
        </p:txBody>
      </p:sp>
      <p:sp>
        <p:nvSpPr>
          <p:cNvPr id="5138" name="TextBox 22"/>
          <p:cNvSpPr txBox="1">
            <a:spLocks noChangeArrowheads="1"/>
          </p:cNvSpPr>
          <p:nvPr/>
        </p:nvSpPr>
        <p:spPr bwMode="auto">
          <a:xfrm>
            <a:off x="7391400" y="2971800"/>
            <a:ext cx="1219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Strategi</a:t>
            </a:r>
            <a:r>
              <a:rPr lang="en-US" b="1" dirty="0"/>
              <a:t>  </a:t>
            </a:r>
          </a:p>
          <a:p>
            <a:pPr algn="ctr"/>
            <a:endParaRPr lang="en-US" b="1" dirty="0"/>
          </a:p>
        </p:txBody>
      </p:sp>
      <p:sp>
        <p:nvSpPr>
          <p:cNvPr id="26" name="Freeform 25"/>
          <p:cNvSpPr/>
          <p:nvPr/>
        </p:nvSpPr>
        <p:spPr>
          <a:xfrm>
            <a:off x="1189038" y="1874838"/>
            <a:ext cx="731837" cy="1028700"/>
          </a:xfrm>
          <a:custGeom>
            <a:avLst/>
            <a:gdLst>
              <a:gd name="connsiteX0" fmla="*/ 0 w 731520"/>
              <a:gd name="connsiteY0" fmla="*/ 1028700 h 1028700"/>
              <a:gd name="connsiteX1" fmla="*/ 228600 w 731520"/>
              <a:gd name="connsiteY1" fmla="*/ 388620 h 1028700"/>
              <a:gd name="connsiteX2" fmla="*/ 731520 w 73152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1028700">
                <a:moveTo>
                  <a:pt x="0" y="1028700"/>
                </a:moveTo>
                <a:cubicBezTo>
                  <a:pt x="53340" y="794385"/>
                  <a:pt x="106680" y="560070"/>
                  <a:pt x="228600" y="388620"/>
                </a:cubicBezTo>
                <a:cubicBezTo>
                  <a:pt x="350520" y="217170"/>
                  <a:pt x="541020" y="108585"/>
                  <a:pt x="731520" y="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Freeform 26"/>
          <p:cNvSpPr/>
          <p:nvPr/>
        </p:nvSpPr>
        <p:spPr>
          <a:xfrm rot="6115797">
            <a:off x="1039019" y="4026694"/>
            <a:ext cx="900112" cy="1174750"/>
          </a:xfrm>
          <a:custGeom>
            <a:avLst/>
            <a:gdLst>
              <a:gd name="connsiteX0" fmla="*/ 0 w 731520"/>
              <a:gd name="connsiteY0" fmla="*/ 1028700 h 1028700"/>
              <a:gd name="connsiteX1" fmla="*/ 228600 w 731520"/>
              <a:gd name="connsiteY1" fmla="*/ 388620 h 1028700"/>
              <a:gd name="connsiteX2" fmla="*/ 731520 w 73152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1028700">
                <a:moveTo>
                  <a:pt x="0" y="1028700"/>
                </a:moveTo>
                <a:cubicBezTo>
                  <a:pt x="53340" y="794385"/>
                  <a:pt x="106680" y="560070"/>
                  <a:pt x="228600" y="388620"/>
                </a:cubicBezTo>
                <a:cubicBezTo>
                  <a:pt x="350520" y="217170"/>
                  <a:pt x="541020" y="108585"/>
                  <a:pt x="731520" y="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200400" y="1979613"/>
            <a:ext cx="3048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276600" y="5029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943600" y="3351213"/>
            <a:ext cx="1524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239000" y="3352800"/>
            <a:ext cx="152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 rot="7083466">
            <a:off x="4899025" y="1968500"/>
            <a:ext cx="488950" cy="863600"/>
          </a:xfrm>
          <a:custGeom>
            <a:avLst/>
            <a:gdLst>
              <a:gd name="connsiteX0" fmla="*/ 0 w 731520"/>
              <a:gd name="connsiteY0" fmla="*/ 1028700 h 1028700"/>
              <a:gd name="connsiteX1" fmla="*/ 228600 w 731520"/>
              <a:gd name="connsiteY1" fmla="*/ 388620 h 1028700"/>
              <a:gd name="connsiteX2" fmla="*/ 731520 w 73152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1028700">
                <a:moveTo>
                  <a:pt x="0" y="1028700"/>
                </a:moveTo>
                <a:cubicBezTo>
                  <a:pt x="53340" y="794385"/>
                  <a:pt x="106680" y="560070"/>
                  <a:pt x="228600" y="388620"/>
                </a:cubicBezTo>
                <a:cubicBezTo>
                  <a:pt x="350520" y="217170"/>
                  <a:pt x="541020" y="108585"/>
                  <a:pt x="731520" y="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Freeform 41"/>
          <p:cNvSpPr/>
          <p:nvPr/>
        </p:nvSpPr>
        <p:spPr>
          <a:xfrm rot="20637369">
            <a:off x="4714875" y="4024313"/>
            <a:ext cx="793750" cy="944562"/>
          </a:xfrm>
          <a:custGeom>
            <a:avLst/>
            <a:gdLst>
              <a:gd name="connsiteX0" fmla="*/ 0 w 731520"/>
              <a:gd name="connsiteY0" fmla="*/ 1028700 h 1028700"/>
              <a:gd name="connsiteX1" fmla="*/ 228600 w 731520"/>
              <a:gd name="connsiteY1" fmla="*/ 388620 h 1028700"/>
              <a:gd name="connsiteX2" fmla="*/ 731520 w 73152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1028700">
                <a:moveTo>
                  <a:pt x="0" y="1028700"/>
                </a:moveTo>
                <a:cubicBezTo>
                  <a:pt x="53340" y="794385"/>
                  <a:pt x="106680" y="560070"/>
                  <a:pt x="228600" y="388620"/>
                </a:cubicBezTo>
                <a:cubicBezTo>
                  <a:pt x="350520" y="217170"/>
                  <a:pt x="541020" y="108585"/>
                  <a:pt x="731520" y="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 animBg="1"/>
      <p:bldP spid="8198" grpId="0" animBg="1"/>
      <p:bldP spid="8199" grpId="0" animBg="1"/>
      <p:bldP spid="8200" grpId="0" animBg="1"/>
      <p:bldP spid="8201" grpId="0" animBg="1"/>
      <p:bldP spid="8203" grpId="0" animBg="1"/>
      <p:bldP spid="5132" grpId="0"/>
      <p:bldP spid="5133" grpId="0"/>
      <p:bldP spid="5134" grpId="0"/>
      <p:bldP spid="5135" grpId="0"/>
      <p:bldP spid="5137" grpId="0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828800" y="1447800"/>
            <a:ext cx="5105400" cy="495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d-ID" sz="3200" dirty="0" smtClean="0"/>
              <a:t>Analisis Lingkungan Eksternal organisasi 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3124200" y="2590800"/>
            <a:ext cx="22098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 smtClean="0"/>
          </a:p>
          <a:p>
            <a:pPr algn="ctr"/>
            <a:endParaRPr lang="id-ID" dirty="0" smtClean="0"/>
          </a:p>
          <a:p>
            <a:pPr algn="ctr"/>
            <a:r>
              <a:rPr lang="id-ID" dirty="0" smtClean="0">
                <a:solidFill>
                  <a:schemeClr val="tx1"/>
                </a:solidFill>
              </a:rPr>
              <a:t>Lingkungan Internal</a:t>
            </a:r>
          </a:p>
          <a:p>
            <a:pPr algn="ctr"/>
            <a:endParaRPr lang="id-ID" dirty="0" smtClean="0"/>
          </a:p>
          <a:p>
            <a:pPr algn="ctr"/>
            <a:endParaRPr lang="id-ID" dirty="0" smtClean="0"/>
          </a:p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Struktur, budaya, SDM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4038600"/>
            <a:ext cx="137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pemerintah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4600" y="2286000"/>
            <a:ext cx="137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Serikat buruh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14600" y="5181600"/>
            <a:ext cx="2895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Kelompok kepentingan khusus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5867400"/>
            <a:ext cx="137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pemerintah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43400" y="1905000"/>
            <a:ext cx="137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Pelanggan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34000" y="31242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ctr"/>
            <a:r>
              <a:rPr lang="id-ID" sz="1400" dirty="0" smtClean="0"/>
              <a:t>Pasar tenaga kerja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91000" y="990600"/>
            <a:ext cx="13716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SosBud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05600" y="1981200"/>
            <a:ext cx="14478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Politik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8200" y="1447800"/>
            <a:ext cx="18288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Ekonomi Global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5181600"/>
            <a:ext cx="14478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Ekologi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162800" y="3810000"/>
            <a:ext cx="14478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Politik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4800" y="2667000"/>
            <a:ext cx="14478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IPTEK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0" y="5638800"/>
            <a:ext cx="1447800" cy="304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HUKUM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57800" y="4267200"/>
            <a:ext cx="1371600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 smtClean="0"/>
              <a:t>Kompetitor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Tahapan Perencanaan Strategis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lnSpc>
                <a:spcPct val="80000"/>
              </a:lnSpc>
              <a:buNone/>
            </a:pP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penyusunan</a:t>
            </a:r>
            <a:r>
              <a:rPr lang="en-US" sz="2200" dirty="0" smtClean="0"/>
              <a:t> </a:t>
            </a:r>
            <a:r>
              <a:rPr lang="en-US" sz="2200" dirty="0" err="1" smtClean="0"/>
              <a:t>Renstra</a:t>
            </a:r>
            <a:r>
              <a:rPr lang="en-US" sz="2200" dirty="0" smtClean="0"/>
              <a:t> </a:t>
            </a:r>
            <a:r>
              <a:rPr lang="en-US" sz="2200" dirty="0" err="1" smtClean="0"/>
              <a:t>melalui</a:t>
            </a:r>
            <a:r>
              <a:rPr lang="en-US" sz="2200" dirty="0" smtClean="0"/>
              <a:t> </a:t>
            </a:r>
            <a:r>
              <a:rPr lang="en-US" sz="2200" dirty="0" err="1" smtClean="0"/>
              <a:t>tiga</a:t>
            </a:r>
            <a:r>
              <a:rPr lang="en-US" sz="2200" dirty="0" smtClean="0"/>
              <a:t> </a:t>
            </a:r>
            <a:r>
              <a:rPr lang="en-US" sz="2200" dirty="0" err="1" smtClean="0"/>
              <a:t>tahap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analisis</a:t>
            </a:r>
            <a:r>
              <a:rPr lang="en-US" sz="2200" dirty="0" smtClean="0"/>
              <a:t> :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200" dirty="0" err="1" smtClean="0"/>
              <a:t>Tahap</a:t>
            </a:r>
            <a:r>
              <a:rPr lang="en-US" sz="2200" dirty="0" smtClean="0"/>
              <a:t> </a:t>
            </a:r>
            <a:r>
              <a:rPr lang="en-US" sz="2200" dirty="0" err="1" smtClean="0"/>
              <a:t>Pengumpulan</a:t>
            </a:r>
            <a:r>
              <a:rPr lang="en-US" sz="2200" dirty="0" smtClean="0"/>
              <a:t> Data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Data </a:t>
            </a:r>
            <a:r>
              <a:rPr lang="en-US" sz="2200" dirty="0" err="1" smtClean="0"/>
              <a:t>Ekternal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Internal 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</a:t>
            </a:r>
            <a:r>
              <a:rPr lang="en-US" sz="2200" b="1" dirty="0" smtClean="0"/>
              <a:t>Data </a:t>
            </a:r>
            <a:r>
              <a:rPr lang="en-US" sz="2200" b="1" dirty="0" err="1" smtClean="0"/>
              <a:t>Ekternal</a:t>
            </a:r>
            <a:r>
              <a:rPr lang="en-US" sz="2200" b="1" dirty="0" smtClean="0"/>
              <a:t> </a:t>
            </a:r>
            <a:r>
              <a:rPr lang="en-US" sz="2200" dirty="0" smtClean="0"/>
              <a:t>: Data </a:t>
            </a:r>
            <a:r>
              <a:rPr lang="en-US" sz="2200" dirty="0" err="1" smtClean="0"/>
              <a:t>Pasar</a:t>
            </a:r>
            <a:r>
              <a:rPr lang="en-US" sz="2200" dirty="0" smtClean="0"/>
              <a:t>, </a:t>
            </a:r>
            <a:r>
              <a:rPr lang="en-US" sz="2200" dirty="0" err="1" smtClean="0"/>
              <a:t>Kompetitor</a:t>
            </a:r>
            <a:r>
              <a:rPr lang="en-US" sz="2200" dirty="0" smtClean="0"/>
              <a:t>, </a:t>
            </a:r>
            <a:r>
              <a:rPr lang="en-US" sz="2200" dirty="0" err="1" smtClean="0"/>
              <a:t>komunitas</a:t>
            </a:r>
            <a:r>
              <a:rPr lang="en-US" sz="2200" dirty="0" smtClean="0"/>
              <a:t>, </a:t>
            </a:r>
            <a:r>
              <a:rPr lang="en-US" sz="2200" dirty="0" err="1" smtClean="0"/>
              <a:t>Pemasok</a:t>
            </a:r>
            <a:r>
              <a:rPr lang="en-US" sz="2200" dirty="0" smtClean="0"/>
              <a:t>, </a:t>
            </a:r>
            <a:r>
              <a:rPr lang="en-US" sz="2200" dirty="0" err="1" smtClean="0"/>
              <a:t>Pemerintah</a:t>
            </a:r>
            <a:r>
              <a:rPr lang="en-US" sz="2200" dirty="0" smtClean="0"/>
              <a:t>, </a:t>
            </a:r>
            <a:r>
              <a:rPr lang="en-US" sz="2200" dirty="0" err="1" smtClean="0"/>
              <a:t>Stakesholder</a:t>
            </a:r>
            <a:endParaRPr lang="en-US" sz="22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</a:t>
            </a:r>
            <a:r>
              <a:rPr lang="en-US" sz="2200" b="1" dirty="0" smtClean="0"/>
              <a:t>Data Internal </a:t>
            </a:r>
            <a:r>
              <a:rPr lang="en-US" sz="2200" dirty="0" smtClean="0"/>
              <a:t>: </a:t>
            </a:r>
            <a:r>
              <a:rPr lang="en-US" sz="2200" dirty="0" err="1" smtClean="0"/>
              <a:t>Laporan</a:t>
            </a:r>
            <a:r>
              <a:rPr lang="en-US" sz="2200" dirty="0" smtClean="0"/>
              <a:t> </a:t>
            </a:r>
            <a:r>
              <a:rPr lang="en-US" sz="2200" dirty="0" err="1" smtClean="0"/>
              <a:t>keuangan</a:t>
            </a:r>
            <a:r>
              <a:rPr lang="en-US" sz="2200" dirty="0" smtClean="0"/>
              <a:t>, </a:t>
            </a:r>
            <a:r>
              <a:rPr lang="en-US" sz="2200" dirty="0" err="1" smtClean="0"/>
              <a:t>kegiatan</a:t>
            </a:r>
            <a:r>
              <a:rPr lang="en-US" sz="2200" dirty="0" smtClean="0"/>
              <a:t> SDM, </a:t>
            </a:r>
            <a:r>
              <a:rPr lang="en-US" sz="2200" dirty="0" err="1" smtClean="0"/>
              <a:t>Operasional</a:t>
            </a:r>
            <a:r>
              <a:rPr lang="en-US" sz="2200" dirty="0" smtClean="0"/>
              <a:t>, </a:t>
            </a:r>
            <a:r>
              <a:rPr lang="en-US" sz="2200" dirty="0" err="1" smtClean="0"/>
              <a:t>Pemasaran</a:t>
            </a:r>
            <a:r>
              <a:rPr lang="en-US" sz="22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</a:t>
            </a:r>
            <a:r>
              <a:rPr lang="en-US" sz="2200" dirty="0" err="1" smtClean="0"/>
              <a:t>Metode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digunakan</a:t>
            </a:r>
            <a:r>
              <a:rPr lang="en-US" sz="2200" dirty="0" smtClean="0"/>
              <a:t> :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a.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</a:t>
            </a:r>
            <a:r>
              <a:rPr lang="en-US" sz="2200" dirty="0" err="1" smtClean="0"/>
              <a:t>Faktor</a:t>
            </a:r>
            <a:r>
              <a:rPr lang="en-US" sz="2200" dirty="0" smtClean="0"/>
              <a:t> </a:t>
            </a:r>
            <a:r>
              <a:rPr lang="en-US" sz="2200" dirty="0" err="1" smtClean="0"/>
              <a:t>Strategi</a:t>
            </a:r>
            <a:r>
              <a:rPr lang="en-US" sz="2200" dirty="0" smtClean="0"/>
              <a:t> </a:t>
            </a:r>
            <a:r>
              <a:rPr lang="en-US" sz="2200" dirty="0" err="1" smtClean="0"/>
              <a:t>Eksternal</a:t>
            </a:r>
            <a:endParaRPr lang="en-US" sz="22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b.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</a:t>
            </a:r>
            <a:r>
              <a:rPr lang="en-US" sz="2200" dirty="0" err="1" smtClean="0"/>
              <a:t>Faktor</a:t>
            </a:r>
            <a:r>
              <a:rPr lang="en-US" sz="2200" dirty="0" smtClean="0"/>
              <a:t> </a:t>
            </a:r>
            <a:r>
              <a:rPr lang="en-US" sz="2200" dirty="0" err="1" smtClean="0"/>
              <a:t>Strategi</a:t>
            </a:r>
            <a:r>
              <a:rPr lang="en-US" sz="2200" dirty="0" smtClean="0"/>
              <a:t> Internal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c.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</a:t>
            </a:r>
            <a:r>
              <a:rPr lang="en-US" sz="2200" dirty="0" err="1" smtClean="0"/>
              <a:t>Profil</a:t>
            </a:r>
            <a:r>
              <a:rPr lang="en-US" sz="2200" dirty="0" smtClean="0"/>
              <a:t> </a:t>
            </a:r>
            <a:r>
              <a:rPr lang="en-US" sz="2200" dirty="0" err="1" smtClean="0"/>
              <a:t>Kompetitif</a:t>
            </a:r>
            <a:r>
              <a:rPr lang="en-US" sz="22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sz="2200" dirty="0" err="1" smtClean="0"/>
              <a:t>Tahap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Analisis</a:t>
            </a:r>
            <a:endParaRPr lang="en-US" sz="22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</a:t>
            </a:r>
            <a:r>
              <a:rPr lang="en-US" sz="2200" dirty="0" err="1" smtClean="0"/>
              <a:t>Metode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digunakan</a:t>
            </a:r>
            <a:r>
              <a:rPr lang="en-US" sz="2200" dirty="0" smtClean="0"/>
              <a:t> 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a.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SWOT </a:t>
            </a:r>
            <a:r>
              <a:rPr lang="en-US" sz="2200" dirty="0" err="1" smtClean="0"/>
              <a:t>atau</a:t>
            </a:r>
            <a:r>
              <a:rPr lang="en-US" sz="2200" dirty="0" smtClean="0"/>
              <a:t> TOWS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b.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BCG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c.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Internal-</a:t>
            </a:r>
            <a:r>
              <a:rPr lang="en-US" sz="2200" dirty="0" err="1" smtClean="0"/>
              <a:t>Eksternal</a:t>
            </a:r>
            <a:endParaRPr lang="en-US" sz="22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d.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SPACE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e. </a:t>
            </a:r>
            <a:r>
              <a:rPr lang="en-US" sz="2200" dirty="0" err="1" smtClean="0"/>
              <a:t>Matrik</a:t>
            </a:r>
            <a:r>
              <a:rPr lang="en-US" sz="2200" dirty="0" smtClean="0"/>
              <a:t> Grand Strategy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3. 	</a:t>
            </a:r>
            <a:r>
              <a:rPr lang="en-US" sz="2200" dirty="0" err="1" smtClean="0"/>
              <a:t>Pengambilan</a:t>
            </a:r>
            <a:r>
              <a:rPr lang="en-US" sz="2200" dirty="0" smtClean="0"/>
              <a:t> </a:t>
            </a:r>
            <a:r>
              <a:rPr lang="en-US" sz="2200" dirty="0" err="1" smtClean="0"/>
              <a:t>Keputusan</a:t>
            </a:r>
            <a:r>
              <a:rPr lang="en-US" sz="22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200" dirty="0" smtClean="0"/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1400" dirty="0" smtClean="0"/>
          </a:p>
        </p:txBody>
      </p:sp>
      <p:pic>
        <p:nvPicPr>
          <p:cNvPr id="6" name="Picture 5" descr="HH00235_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3657600"/>
            <a:ext cx="1697038" cy="20145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MATRIK SWOT/ TOWS</a:t>
            </a:r>
            <a:endParaRPr lang="en-US" dirty="0"/>
          </a:p>
        </p:txBody>
      </p:sp>
      <p:pic>
        <p:nvPicPr>
          <p:cNvPr id="18434" name="Picture 2" descr="http://image.slidesharecdn.com/analisislingkorganisasi-121108005808-phpapp02/95/analisis-lingk-organisasi-16-638.jpg?cb=13523363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22607"/>
            <a:ext cx="9144000" cy="58353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age.slidesharecdn.com/analisislingkorganisasi-121108005808-phpapp02/95/analisis-lingk-organisasi-17-638.jpg?cb=13523363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3445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Matriks</a:t>
            </a:r>
            <a:r>
              <a:rPr lang="en-US" sz="2000" dirty="0" smtClean="0"/>
              <a:t> BCG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grafis</a:t>
            </a:r>
            <a:r>
              <a:rPr lang="en-US" sz="2000" dirty="0" smtClean="0"/>
              <a:t> </a:t>
            </a:r>
            <a:r>
              <a:rPr lang="en-US" sz="2000" dirty="0" err="1" smtClean="0"/>
              <a:t>menggambarkan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divisi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</a:t>
            </a:r>
            <a:r>
              <a:rPr lang="en-US" sz="2000" dirty="0" err="1" smtClean="0"/>
              <a:t>posisi</a:t>
            </a:r>
            <a:r>
              <a:rPr lang="en-US" sz="2000" dirty="0" smtClean="0"/>
              <a:t> </a:t>
            </a:r>
            <a:r>
              <a:rPr lang="en-US" sz="2000" dirty="0" err="1" smtClean="0"/>
              <a:t>pangsa</a:t>
            </a:r>
            <a:r>
              <a:rPr lang="en-US" sz="2000" dirty="0" smtClean="0"/>
              <a:t> </a:t>
            </a:r>
            <a:r>
              <a:rPr lang="en-US" sz="2000" dirty="0" err="1" smtClean="0"/>
              <a:t>pasar</a:t>
            </a:r>
            <a:r>
              <a:rPr lang="en-US" sz="2000" dirty="0" smtClean="0"/>
              <a:t> </a:t>
            </a:r>
            <a:r>
              <a:rPr lang="en-US" sz="2000" dirty="0" err="1" smtClean="0"/>
              <a:t>relatif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pertumbuhan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. </a:t>
            </a:r>
            <a:r>
              <a:rPr lang="en-US" sz="2000" dirty="0" err="1" smtClean="0"/>
              <a:t>Matriks</a:t>
            </a:r>
            <a:r>
              <a:rPr lang="en-US" sz="2000" dirty="0" smtClean="0"/>
              <a:t> BCG </a:t>
            </a:r>
            <a:r>
              <a:rPr lang="en-US" sz="2000" dirty="0" err="1" smtClean="0"/>
              <a:t>memungkinkan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multidevisional</a:t>
            </a:r>
            <a:r>
              <a:rPr lang="en-US" sz="2000" dirty="0" smtClean="0"/>
              <a:t> </a:t>
            </a:r>
            <a:r>
              <a:rPr lang="en-US" sz="2000" dirty="0" err="1" smtClean="0"/>
              <a:t>mengelola</a:t>
            </a:r>
            <a:r>
              <a:rPr lang="en-US" sz="2000" dirty="0" smtClean="0"/>
              <a:t> </a:t>
            </a:r>
            <a:r>
              <a:rPr lang="en-US" sz="2000" dirty="0" err="1" smtClean="0"/>
              <a:t>portofolio</a:t>
            </a:r>
            <a:r>
              <a:rPr lang="en-US" sz="2000" dirty="0" smtClean="0"/>
              <a:t> </a:t>
            </a:r>
            <a:r>
              <a:rPr lang="en-US" sz="2000" dirty="0" err="1" smtClean="0"/>
              <a:t>bisnisnya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mengamati</a:t>
            </a:r>
            <a:r>
              <a:rPr lang="en-US" sz="2000" dirty="0" smtClean="0"/>
              <a:t> </a:t>
            </a:r>
            <a:r>
              <a:rPr lang="en-US" sz="2000" dirty="0" err="1" smtClean="0"/>
              <a:t>posisi</a:t>
            </a:r>
            <a:r>
              <a:rPr lang="en-US" sz="2000" dirty="0" smtClean="0"/>
              <a:t> </a:t>
            </a:r>
            <a:r>
              <a:rPr lang="en-US" sz="2000" dirty="0" err="1" smtClean="0"/>
              <a:t>pangsa</a:t>
            </a:r>
            <a:r>
              <a:rPr lang="en-US" sz="2000" dirty="0" smtClean="0"/>
              <a:t> </a:t>
            </a:r>
            <a:r>
              <a:rPr lang="en-US" sz="2000" dirty="0" err="1" smtClean="0"/>
              <a:t>pasar</a:t>
            </a:r>
            <a:r>
              <a:rPr lang="en-US" sz="2000" dirty="0" smtClean="0"/>
              <a:t> </a:t>
            </a:r>
            <a:r>
              <a:rPr lang="en-US" sz="2000" dirty="0" err="1" smtClean="0"/>
              <a:t>relatif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pertumbuhan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divisi</a:t>
            </a:r>
            <a:r>
              <a:rPr lang="en-US" sz="2000" dirty="0" smtClean="0"/>
              <a:t> </a:t>
            </a:r>
            <a:r>
              <a:rPr lang="en-US" sz="2000" dirty="0" err="1" smtClean="0"/>
              <a:t>relatif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divisi</a:t>
            </a:r>
            <a:r>
              <a:rPr lang="en-US" sz="2000" dirty="0" smtClean="0"/>
              <a:t> lain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>
              <a:buNone/>
            </a:pPr>
            <a:endParaRPr lang="id-ID" sz="2000" dirty="0" smtClean="0"/>
          </a:p>
          <a:p>
            <a:pPr>
              <a:buNone/>
            </a:pPr>
            <a:endParaRPr lang="id-ID" sz="2000" dirty="0" smtClean="0"/>
          </a:p>
          <a:p>
            <a:pPr>
              <a:buNone/>
            </a:pPr>
            <a:endParaRPr lang="id-ID" sz="2000" dirty="0" smtClean="0"/>
          </a:p>
          <a:p>
            <a:pPr>
              <a:buNone/>
            </a:pPr>
            <a:endParaRPr lang="id-ID" sz="2000" dirty="0" smtClean="0"/>
          </a:p>
          <a:p>
            <a:pPr>
              <a:buNone/>
            </a:pPr>
            <a:endParaRPr lang="id-ID" sz="2000" dirty="0" smtClean="0"/>
          </a:p>
          <a:p>
            <a:pPr>
              <a:buNone/>
            </a:pPr>
            <a:r>
              <a:rPr lang="id-ID" sz="2000" dirty="0" smtClean="0"/>
              <a:t>				</a:t>
            </a:r>
            <a:r>
              <a:rPr lang="id-ID" sz="2000" dirty="0" smtClean="0">
                <a:hlinkClick r:id="rId2" action="ppaction://hlinkpres?slideindex=1&amp;slidetitle="/>
              </a:rPr>
              <a:t> LEBIH Detai lihat </a:t>
            </a:r>
            <a:r>
              <a:rPr lang="en-US" sz="2000" dirty="0" smtClean="0">
                <a:hlinkClick r:id="rId2" action="ppaction://hlinkpres?slideindex=1&amp;slidetitle="/>
              </a:rPr>
              <a:t> 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Matriks</a:t>
            </a:r>
            <a:r>
              <a:rPr lang="en-US" sz="3200" dirty="0" smtClean="0">
                <a:solidFill>
                  <a:schemeClr val="tx1"/>
                </a:solidFill>
              </a:rPr>
              <a:t> Boston Consulting Group (BCG)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4.bp.blogspot.com/_C3-Klm9arSI/TEW-Jh7ubSI/AAAAAAAAAPs/YaN3kSyV-oc/s1600/Matriks+BCG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6892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age.slidesharecdn.com/analisisswot-111218080313-phpapp01/95/analisis-swot-23-728.jpg?cb=13241986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386</TotalTime>
  <Words>238</Words>
  <Application>Microsoft Office PowerPoint</Application>
  <PresentationFormat>On-screen Show (4:3)</PresentationFormat>
  <Paragraphs>73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Lucida Sans Unicode</vt:lpstr>
      <vt:lpstr>Verdana</vt:lpstr>
      <vt:lpstr>Wingdings 2</vt:lpstr>
      <vt:lpstr>Wingdings 3</vt:lpstr>
      <vt:lpstr>Concourse</vt:lpstr>
      <vt:lpstr>MEMULAI RENCANA STRATEGIS</vt:lpstr>
      <vt:lpstr>Gambar Proses Menstra </vt:lpstr>
      <vt:lpstr>Analisis Lingkungan Eksternal organisasi </vt:lpstr>
      <vt:lpstr>Tahapan Perencanaan Strategis </vt:lpstr>
      <vt:lpstr>MATRIK SWOT/ TOWS</vt:lpstr>
      <vt:lpstr>PowerPoint Presentation</vt:lpstr>
      <vt:lpstr>Matriks Boston Consulting Group (BCG)</vt:lpstr>
      <vt:lpstr>PowerPoint Presentation</vt:lpstr>
      <vt:lpstr>PowerPoint Presentation</vt:lpstr>
      <vt:lpstr>Matriks Posisi Strategi dan Evaluasi Tindakan (SPACE) </vt:lpstr>
      <vt:lpstr>PowerPoint Presentation</vt:lpstr>
      <vt:lpstr>MATRIK GRAND STRATEGI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MEMULAI RENCANA STRATEGIS</dc:title>
  <dc:creator/>
  <cp:lastModifiedBy>user</cp:lastModifiedBy>
  <cp:revision>30</cp:revision>
  <dcterms:created xsi:type="dcterms:W3CDTF">2006-08-16T00:00:00Z</dcterms:created>
  <dcterms:modified xsi:type="dcterms:W3CDTF">2023-11-24T01:47:03Z</dcterms:modified>
</cp:coreProperties>
</file>