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72" r:id="rId13"/>
    <p:sldId id="273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744" autoAdjust="0"/>
  </p:normalViewPr>
  <p:slideViewPr>
    <p:cSldViewPr>
      <p:cViewPr varScale="1">
        <p:scale>
          <a:sx n="35" d="100"/>
          <a:sy n="3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B231-3B29-4AFB-B7EC-390F5F29F7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69E9F-52DE-4EB8-B141-F0C938B2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rosoft\Documents\WALLPAPER LANDSCAPE\BENT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KULIAH 4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KASMAWATI, SH.,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M.Hum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crosoft\Documents\WALLPAPER LANDSCAPE\IMG_9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81000"/>
            <a:ext cx="8839200" cy="6477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solidFill>
                  <a:schemeClr val="tx1"/>
                </a:solidFill>
              </a:rPr>
              <a:t>Jenis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hierarki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peraturan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perundang-undangan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dalam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Pasal</a:t>
            </a:r>
            <a:r>
              <a:rPr lang="en-US" sz="3600" b="1" dirty="0" smtClean="0">
                <a:solidFill>
                  <a:schemeClr val="tx1"/>
                </a:solidFill>
              </a:rPr>
              <a:t> 7 UU No. 10/2004 </a:t>
            </a:r>
            <a:r>
              <a:rPr lang="en-US" sz="3600" b="1" dirty="0" err="1" smtClean="0">
                <a:solidFill>
                  <a:schemeClr val="tx1"/>
                </a:solidFill>
              </a:rPr>
              <a:t>tersebut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menurut</a:t>
            </a:r>
            <a:r>
              <a:rPr lang="en-US" sz="3600" b="1" dirty="0" smtClean="0">
                <a:solidFill>
                  <a:schemeClr val="tx1"/>
                </a:solidFill>
              </a:rPr>
              <a:t> Maria </a:t>
            </a:r>
            <a:r>
              <a:rPr lang="en-US" sz="3600" b="1" dirty="0" err="1" smtClean="0">
                <a:solidFill>
                  <a:schemeClr val="tx1"/>
                </a:solidFill>
              </a:rPr>
              <a:t>Farida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Indrati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kurang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tepat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karena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tidak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sesuai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dengan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teori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hierarki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norma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hukum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negara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dari</a:t>
            </a:r>
            <a:r>
              <a:rPr lang="en-US" sz="3600" b="1" dirty="0" smtClean="0">
                <a:solidFill>
                  <a:schemeClr val="tx1"/>
                </a:solidFill>
              </a:rPr>
              <a:t> Hans </a:t>
            </a:r>
            <a:r>
              <a:rPr lang="en-US" sz="3600" b="1" dirty="0" err="1" smtClean="0">
                <a:solidFill>
                  <a:schemeClr val="tx1"/>
                </a:solidFill>
              </a:rPr>
              <a:t>Nawiasky</a:t>
            </a:r>
            <a:r>
              <a:rPr lang="en-US" sz="3600" b="1" dirty="0" smtClean="0">
                <a:solidFill>
                  <a:schemeClr val="tx1"/>
                </a:solidFill>
              </a:rPr>
              <a:t> yang </a:t>
            </a:r>
            <a:r>
              <a:rPr lang="en-US" sz="3600" b="1" dirty="0" err="1" smtClean="0">
                <a:solidFill>
                  <a:schemeClr val="tx1"/>
                </a:solidFill>
              </a:rPr>
              <a:t>dianut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oleh</a:t>
            </a:r>
            <a:r>
              <a:rPr lang="en-US" sz="3600" b="1" dirty="0" smtClean="0">
                <a:solidFill>
                  <a:schemeClr val="tx1"/>
                </a:solidFill>
              </a:rPr>
              <a:t> Indonesia. </a:t>
            </a:r>
          </a:p>
          <a:p>
            <a:pPr algn="l"/>
            <a:r>
              <a:rPr lang="en-US" sz="3600" b="1" dirty="0" err="1" smtClean="0">
                <a:solidFill>
                  <a:srgbClr val="FFFF00"/>
                </a:solidFill>
              </a:rPr>
              <a:t>Berdasarkan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teori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tersebut</a:t>
            </a:r>
            <a:r>
              <a:rPr lang="en-US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</a:rPr>
              <a:t>menurut</a:t>
            </a:r>
            <a:r>
              <a:rPr lang="en-US" sz="3600" b="1" dirty="0" smtClean="0">
                <a:solidFill>
                  <a:srgbClr val="FFFF00"/>
                </a:solidFill>
              </a:rPr>
              <a:t> Maria </a:t>
            </a:r>
            <a:r>
              <a:rPr lang="en-US" sz="3600" b="1" dirty="0" err="1" smtClean="0">
                <a:solidFill>
                  <a:srgbClr val="FFFF00"/>
                </a:solidFill>
              </a:rPr>
              <a:t>Farida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norma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hukum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suatu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negara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itu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berlapis</a:t>
            </a:r>
            <a:r>
              <a:rPr lang="en-US" sz="3600" b="1" dirty="0" smtClean="0">
                <a:solidFill>
                  <a:srgbClr val="FFFF00"/>
                </a:solidFill>
              </a:rPr>
              <a:t>-lapis, </a:t>
            </a:r>
            <a:r>
              <a:rPr lang="en-US" sz="3600" b="1" dirty="0" err="1" smtClean="0">
                <a:solidFill>
                  <a:srgbClr val="FFFF00"/>
                </a:solidFill>
              </a:rPr>
              <a:t>berjenjang</a:t>
            </a:r>
            <a:r>
              <a:rPr lang="en-US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</a:rPr>
              <a:t>dan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berkelompok</a:t>
            </a:r>
            <a:r>
              <a:rPr lang="en-US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</a:rPr>
              <a:t>seperti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diuraikan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pada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tabel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berikut</a:t>
            </a:r>
            <a:r>
              <a:rPr lang="en-US" sz="3600" b="1" dirty="0" smtClean="0">
                <a:solidFill>
                  <a:srgbClr val="FFFF00"/>
                </a:solidFill>
              </a:rPr>
              <a:t> :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icrosoft\Documents\WALLPAPER LANDSCAPE\Travel ,Beargrass - National Park, Montana, pictures, 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err="1" smtClean="0">
                <a:solidFill>
                  <a:srgbClr val="FF0000"/>
                </a:solidFill>
              </a:rPr>
              <a:t>Hierarki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atau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susunan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norma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hukum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negara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776"/>
          <a:ext cx="8839200" cy="6050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276600"/>
                <a:gridCol w="4953000"/>
              </a:tblGrid>
              <a:tr h="547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Keterangan</a:t>
                      </a:r>
                      <a:endParaRPr lang="en-US" sz="2400" dirty="0"/>
                    </a:p>
                  </a:txBody>
                  <a:tcPr/>
                </a:tc>
              </a:tr>
              <a:tr h="4116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Staatsfundamentalnorm</a:t>
                      </a:r>
                      <a:endParaRPr 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Staatsgrundgesetz</a:t>
                      </a:r>
                      <a:endParaRPr 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Formell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Gesetz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Norma fundamental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negara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Pancasila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pembukaan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UUD 1945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Aturan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dasar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negara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aturan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pokok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negara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Batang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Tubuh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UUD 1945, TAP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MPR,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Konvensi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Ketatanegaraan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UU formal yang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dibuat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oleh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DPR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Presiden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: UU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Pemilu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, UU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Pemerintahan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Daerah , UU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Parpol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865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Verondnung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Autonome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Satzung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Peraturan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Pelaksana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Peraturan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Otonom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: PP,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Peraturan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Presiden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Peraturan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Menteri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Perda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Tabel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: 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Peraturan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Perundang-undangan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di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Tingkat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Pusat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0"/>
          <a:ext cx="8610600" cy="571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741"/>
                <a:gridCol w="7953859"/>
              </a:tblGrid>
              <a:tr h="99530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Jenis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susunan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Peraturan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Perundang-undangan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9530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Undang-undang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Peraturan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Pemerintah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Penganti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Undang-undang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581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Peraturan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Pemerintah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581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Peraturan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</a:rPr>
                        <a:t>Presiden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581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Peraturan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</a:rPr>
                        <a:t>Menteri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9530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Peraturan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Kepala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Lembaga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Pemerintah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Non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Departemen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581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Peraturan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Direktur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Jenderal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Departemen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581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Peraturan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Badan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Hukum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Negara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soft\Documents\WALLPAPER LANDSCAPE\amazing-green-mountains-with-trees-lanscap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err="1" smtClean="0">
                <a:solidFill>
                  <a:schemeClr val="bg1"/>
                </a:solidFill>
              </a:rPr>
              <a:t>Tabel</a:t>
            </a:r>
            <a:r>
              <a:rPr lang="en-US" sz="3600" b="1" dirty="0" smtClean="0">
                <a:solidFill>
                  <a:schemeClr val="bg1"/>
                </a:solidFill>
              </a:rPr>
              <a:t> : </a:t>
            </a:r>
            <a:r>
              <a:rPr lang="en-US" sz="3600" b="1" dirty="0" err="1" smtClean="0">
                <a:solidFill>
                  <a:schemeClr val="bg1"/>
                </a:solidFill>
              </a:rPr>
              <a:t>Peraturan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Perundang-undangan</a:t>
            </a:r>
            <a:r>
              <a:rPr lang="en-US" sz="3600" b="1" dirty="0" smtClean="0">
                <a:solidFill>
                  <a:schemeClr val="bg1"/>
                </a:solidFill>
              </a:rPr>
              <a:t> DI Tingkat Daerah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0"/>
          <a:ext cx="7162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210"/>
                <a:gridCol w="662559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Susunan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Peraturan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Perudang-undangan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Peraturan</a:t>
                      </a:r>
                      <a:r>
                        <a:rPr lang="en-US" dirty="0" smtClean="0"/>
                        <a:t> Daerah </a:t>
                      </a:r>
                      <a:r>
                        <a:rPr lang="en-US" dirty="0" err="1" smtClean="0"/>
                        <a:t>Provinsi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Peraturan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Keputusan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gubernur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Kepala</a:t>
                      </a:r>
                      <a:r>
                        <a:rPr lang="en-US" dirty="0" smtClean="0"/>
                        <a:t> Daerah </a:t>
                      </a:r>
                      <a:r>
                        <a:rPr lang="en-US" smtClean="0"/>
                        <a:t>Provinsi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sEkiAn DaN TeRiMaKaSiH</a:t>
            </a:r>
            <a:endParaRPr kumimoji="0" lang="en-US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9" name="Picture 2" descr="C:\Users\microsoft\Documents\WALLPAPER LANDSCAPE\ASislen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5867400" cy="533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2971800"/>
            <a:ext cx="3099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Antropologi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icrosoft\Documents\WALLPAPER LANDSCAPE\BeautifulLandscapePhotographyByAndrisEglitis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68962"/>
          </a:xfrm>
        </p:spPr>
        <p:txBody>
          <a:bodyPr>
            <a:noAutofit/>
          </a:bodyPr>
          <a:lstStyle/>
          <a:p>
            <a:pPr algn="l"/>
            <a:r>
              <a:rPr lang="id-ID" sz="4000" b="1" dirty="0" smtClean="0">
                <a:solidFill>
                  <a:schemeClr val="bg1"/>
                </a:solidFill>
              </a:rPr>
              <a:t>Tugas 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1.  apa yg dimaksud sumber hukum  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      materiel dan formil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2.  sebutkan tata urutan perundang-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      undangan RI berdasarkan :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      a.  TAP MPR No. XX/MPRS/1966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      B.  TAP MPR No. III/MPR/2000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      C.  UU No. 10/2004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3.  Sebutkan asas-asas atau prinsip-prinsip        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      hukum umum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soft\Documents\WALLPAPER LANDSCAPE\IMG_4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286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SUMBER HUKUM MATERIEL DAN FORMIL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602162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Sumber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hukum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materiel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adalah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sumber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atau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faktor-faktor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menentukan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dari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peraturan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hukum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dapat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bermacam-macam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misal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dilihat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dari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sejarah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sosiologi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ekonomi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filosofi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dan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sebagainya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Misalnya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UU No 5 Tahun1999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tentang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larangan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praktek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monopoli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dan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persaingan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usaha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tidak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sehat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materi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atau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isinya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dipengaruhi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oleh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bidang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ekonomi</a:t>
            </a:r>
            <a:endParaRPr lang="en-US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id-ID" sz="4800" dirty="0"/>
          </a:p>
        </p:txBody>
      </p:sp>
      <p:pic>
        <p:nvPicPr>
          <p:cNvPr id="4" name="Picture 2" descr="C:\Users\microsoft\Documents\WALLPAPER LANDSCAPE\natural_landscape_photograph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rosoft\Documents\WALLPAPER LANDSCAPE\IMG_478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297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Sumber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hukum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formil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adalah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sumber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menentukan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bentuk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cara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proses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dan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berlakunya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suatu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peraturan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hukum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dilakukan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secara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formil</a:t>
            </a:r>
            <a:endParaRPr lang="en-US" sz="5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rosoft\Documents\WALLPAPER LANDSCAPE\IMG_617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001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Sumber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hukum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formil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pada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hukum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tertulis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: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191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Undang-undang</a:t>
            </a:r>
            <a:endParaRPr lang="en-US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Kebiasaan</a:t>
            </a:r>
            <a:endParaRPr lang="en-US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Traktat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perjanjian</a:t>
            </a:r>
            <a:endParaRPr lang="en-US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Yurisprudensi</a:t>
            </a:r>
            <a:endParaRPr lang="en-US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doktrin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rosoft\Documents\WALLPAPER LANDSCAPE\IMG_6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"/>
            <a:ext cx="9144000" cy="672084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534400" cy="9905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2800" b="1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Bentuk</a:t>
            </a:r>
            <a:r>
              <a:rPr lang="en-US" sz="28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dan</a:t>
            </a:r>
            <a:r>
              <a:rPr lang="en-US" sz="28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peringkat</a:t>
            </a:r>
            <a:r>
              <a:rPr lang="en-US" sz="28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undang-undang</a:t>
            </a:r>
            <a:r>
              <a:rPr lang="en-US" sz="28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secara</a:t>
            </a:r>
            <a:r>
              <a:rPr lang="en-US" sz="28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materiil</a:t>
            </a:r>
            <a:r>
              <a:rPr lang="en-US" sz="28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terdapat</a:t>
            </a:r>
            <a:r>
              <a:rPr lang="en-US" sz="28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dalamKetetapan</a:t>
            </a:r>
            <a:r>
              <a:rPr lang="en-US" sz="28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 MPRS No. XX/MPRS/1966</a:t>
            </a:r>
            <a:endParaRPr lang="en-US" sz="2800" b="1" dirty="0">
              <a:ln/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382000" cy="5486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rgbClr val="FFFF00"/>
                </a:solidFill>
              </a:rPr>
              <a:t>Dalam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ketetapan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tersebut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ditentukan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bahwa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bentuk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perundang-undangan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disusun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dalam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hirarkhi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adalah</a:t>
            </a:r>
            <a:r>
              <a:rPr lang="en-US" sz="2800" b="1" dirty="0" smtClean="0">
                <a:solidFill>
                  <a:srgbClr val="FFFF00"/>
                </a:solidFill>
              </a:rPr>
              <a:t> :</a:t>
            </a:r>
          </a:p>
          <a:p>
            <a:pPr marL="742950" indent="-742950" algn="l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UUD RI 1945</a:t>
            </a:r>
          </a:p>
          <a:p>
            <a:pPr marL="742950" indent="-742950" algn="l">
              <a:buAutoNum type="arabicPeriod"/>
            </a:pPr>
            <a:r>
              <a:rPr lang="en-US" sz="2800" b="1" dirty="0" err="1" smtClean="0">
                <a:solidFill>
                  <a:srgbClr val="FFFF00"/>
                </a:solidFill>
              </a:rPr>
              <a:t>Ketetapan</a:t>
            </a:r>
            <a:r>
              <a:rPr lang="en-US" sz="2800" b="1" dirty="0" smtClean="0">
                <a:solidFill>
                  <a:srgbClr val="FFFF00"/>
                </a:solidFill>
              </a:rPr>
              <a:t> (TAP) MPR</a:t>
            </a:r>
          </a:p>
          <a:p>
            <a:pPr marL="742950" indent="-742950" algn="l">
              <a:buAutoNum type="arabicPeriod"/>
            </a:pPr>
            <a:r>
              <a:rPr lang="en-US" sz="2800" b="1" dirty="0" err="1" smtClean="0">
                <a:solidFill>
                  <a:srgbClr val="FFFF00"/>
                </a:solidFill>
              </a:rPr>
              <a:t>Undang-undang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atau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Pemerintah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Pengganti</a:t>
            </a:r>
            <a:r>
              <a:rPr lang="en-US" sz="2800" b="1" dirty="0" smtClean="0">
                <a:solidFill>
                  <a:srgbClr val="FFFF00"/>
                </a:solidFill>
              </a:rPr>
              <a:t> UU</a:t>
            </a:r>
          </a:p>
          <a:p>
            <a:pPr marL="742950" indent="-742950" algn="l">
              <a:buAutoNum type="arabicPeriod"/>
            </a:pPr>
            <a:r>
              <a:rPr lang="en-US" sz="28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Pemerintah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2800" b="1" dirty="0" err="1" smtClean="0">
                <a:solidFill>
                  <a:srgbClr val="FFFF00"/>
                </a:solidFill>
              </a:rPr>
              <a:t>Keputusan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Presiden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28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800" b="1" dirty="0" smtClean="0">
                <a:solidFill>
                  <a:srgbClr val="FFFF00"/>
                </a:solidFill>
              </a:rPr>
              <a:t> –</a:t>
            </a:r>
            <a:r>
              <a:rPr lang="en-US" sz="28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pelaksanaan</a:t>
            </a:r>
            <a:r>
              <a:rPr lang="en-US" sz="2800" b="1" dirty="0" smtClean="0">
                <a:solidFill>
                  <a:srgbClr val="FFFF00"/>
                </a:solidFill>
              </a:rPr>
              <a:t> lain </a:t>
            </a:r>
            <a:r>
              <a:rPr lang="en-US" sz="2800" b="1" dirty="0" err="1" smtClean="0">
                <a:solidFill>
                  <a:srgbClr val="FFFF00"/>
                </a:solidFill>
              </a:rPr>
              <a:t>yaitu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menteri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</a:rPr>
              <a:t>intruksi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menteri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lainnya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742950" indent="-742950" algn="l"/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crosoft\Documents\WALLPAPER LANDSCAPE\IMG_6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"/>
            <a:ext cx="815340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Tata </a:t>
            </a:r>
            <a:r>
              <a:rPr lang="en-US" sz="3600" b="1" dirty="0" err="1" smtClean="0">
                <a:solidFill>
                  <a:srgbClr val="FF0000"/>
                </a:solidFill>
              </a:rPr>
              <a:t>urutan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peraturan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perundang-undangan</a:t>
            </a:r>
            <a:r>
              <a:rPr lang="en-US" sz="3600" b="1" dirty="0" smtClean="0">
                <a:solidFill>
                  <a:srgbClr val="FF0000"/>
                </a:solidFill>
              </a:rPr>
              <a:t> RI </a:t>
            </a:r>
            <a:r>
              <a:rPr lang="en-US" sz="3600" b="1" dirty="0" err="1" smtClean="0">
                <a:solidFill>
                  <a:srgbClr val="FF0000"/>
                </a:solidFill>
              </a:rPr>
              <a:t>berdasarkan</a:t>
            </a:r>
            <a:r>
              <a:rPr lang="en-US" sz="3600" b="1" dirty="0" smtClean="0">
                <a:solidFill>
                  <a:srgbClr val="FF0000"/>
                </a:solidFill>
              </a:rPr>
              <a:t> TAP MPR No. III/MPR/2000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534400" cy="464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UUD RI 1945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TAP MPR RI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UU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PERATURAN PEMERINTAH PENGGANTI UU (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Perpu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PERATURAN PEMERINTAH (PP)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KEPUTUSAN PRESIDEN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PERATURAN DAERAH (PERDA PROVINSI, PERDA KABUPATEN DAN PERATURAN DESA)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crosoft\Documents\WALLPAPER LANDSCAPE\IMG_8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229600" cy="1447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Didalam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Pasal</a:t>
            </a:r>
            <a:r>
              <a:rPr lang="en-US" sz="3600" b="1" dirty="0" smtClean="0">
                <a:solidFill>
                  <a:schemeClr val="bg1"/>
                </a:solidFill>
              </a:rPr>
              <a:t> 7 </a:t>
            </a:r>
            <a:r>
              <a:rPr lang="en-US" sz="3600" b="1" dirty="0" err="1" smtClean="0">
                <a:solidFill>
                  <a:schemeClr val="bg1"/>
                </a:solidFill>
              </a:rPr>
              <a:t>ayat</a:t>
            </a:r>
            <a:r>
              <a:rPr lang="en-US" sz="3600" b="1" dirty="0" smtClean="0">
                <a:solidFill>
                  <a:schemeClr val="bg1"/>
                </a:solidFill>
              </a:rPr>
              <a:t> (1) UU No 10 </a:t>
            </a:r>
            <a:r>
              <a:rPr lang="en-US" sz="3600" b="1" dirty="0" err="1" smtClean="0">
                <a:solidFill>
                  <a:schemeClr val="bg1"/>
                </a:solidFill>
              </a:rPr>
              <a:t>Tahun</a:t>
            </a:r>
            <a:r>
              <a:rPr lang="en-US" sz="3600" b="1" dirty="0" smtClean="0">
                <a:solidFill>
                  <a:schemeClr val="bg1"/>
                </a:solidFill>
              </a:rPr>
              <a:t> 2004 </a:t>
            </a:r>
            <a:r>
              <a:rPr lang="en-US" sz="3600" b="1" dirty="0" err="1" smtClean="0">
                <a:solidFill>
                  <a:schemeClr val="bg1"/>
                </a:solidFill>
              </a:rPr>
              <a:t>ditentukan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jenis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hierarki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peraturan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perundang-undangan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yaitu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480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UUD 1945</a:t>
            </a:r>
          </a:p>
          <a:p>
            <a:pPr marL="514350" indent="-514350" algn="l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UU/</a:t>
            </a:r>
            <a:r>
              <a:rPr lang="en-US" sz="3600" b="1" dirty="0" err="1" smtClean="0">
                <a:solidFill>
                  <a:schemeClr val="bg1"/>
                </a:solidFill>
              </a:rPr>
              <a:t>Peraturan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Pemerintah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Pengganti</a:t>
            </a:r>
            <a:r>
              <a:rPr lang="en-US" sz="3600" b="1" dirty="0" smtClean="0">
                <a:solidFill>
                  <a:schemeClr val="bg1"/>
                </a:solidFill>
              </a:rPr>
              <a:t> UU</a:t>
            </a:r>
          </a:p>
          <a:p>
            <a:pPr marL="514350" indent="-514350" algn="l"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</a:rPr>
              <a:t>Peraturan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Pemerintah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</a:rPr>
              <a:t>Peraturan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Presiden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</a:rPr>
              <a:t>Peraturan</a:t>
            </a:r>
            <a:r>
              <a:rPr lang="en-US" sz="3600" b="1" dirty="0" smtClean="0">
                <a:solidFill>
                  <a:schemeClr val="bg1"/>
                </a:solidFill>
              </a:rPr>
              <a:t> Daerah 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(PERDA PROVINSI, PERDA KABUPATEN DAN PERATURAN DESA)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514350" indent="-514350" algn="l"/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434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KULIAH 4</vt:lpstr>
      <vt:lpstr>SUMBER HUKUM MATERIEL DAN FORMIL</vt:lpstr>
      <vt:lpstr>Sumber hukum materiel adalah sumber atau faktor-faktor yang menentukan isi dari peraturan hukum yang dapat bermacam-macam misal dilihat dari sejarah, sosiologi, ekonomi, filosofi dan sebagainya</vt:lpstr>
      <vt:lpstr>Slide 4</vt:lpstr>
      <vt:lpstr>Sumber hukum formil adalah sumber yang menentukan bentuk, cara, proses, dan berlakunya suatu peraturan hukum yang dilakukan secara formil</vt:lpstr>
      <vt:lpstr>Sumber hukum formil pada hukum tertulis :</vt:lpstr>
      <vt:lpstr>Bentuk dan peringkat undang-undang secara materiil terdapat dalamKetetapan MPRS No. XX/MPRS/1966</vt:lpstr>
      <vt:lpstr>Tata urutan peraturan perundang-undangan RI berdasarkan TAP MPR No. III/MPR/2000</vt:lpstr>
      <vt:lpstr>Didalam Pasal 7 ayat (1) UU No 10 Tahun 2004 ditentukan jenis dan hierarki peraturan perundang-undangan yaitu</vt:lpstr>
      <vt:lpstr>Slide 10</vt:lpstr>
      <vt:lpstr>            Hierarki atau susunan norma hukum negara </vt:lpstr>
      <vt:lpstr>         Tabel :  Peraturan Perundang-undangan di Tingkat Pusat</vt:lpstr>
      <vt:lpstr>         Tabel : Peraturan Perundang-undangan DI Tingkat Daerah</vt:lpstr>
      <vt:lpstr>Slide 14</vt:lpstr>
      <vt:lpstr>Tugas  1.  apa yg dimaksud sumber hukum         materiel dan formil 2.  sebutkan tata urutan perundang-       undangan RI berdasarkan :       a.  TAP MPR No. XX/MPRS/1966       B.  TAP MPR No. III/MPR/2000       C.  UU No. 10/2004 3.  Sebutkan asas-asas atau prinsip-prinsip               hukum umum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 </dc:title>
  <dc:creator>microsoft</dc:creator>
  <cp:lastModifiedBy>ACER</cp:lastModifiedBy>
  <cp:revision>42</cp:revision>
  <dcterms:created xsi:type="dcterms:W3CDTF">2011-03-10T03:04:42Z</dcterms:created>
  <dcterms:modified xsi:type="dcterms:W3CDTF">2015-10-16T08:20:02Z</dcterms:modified>
</cp:coreProperties>
</file>