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6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9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06E1D-15F8-4CD0-8F97-5FA1C8555667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BF9D9-B2D2-49EB-8D76-1EB55644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6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2E331D-4F8A-4DD9-99FD-90A962C4891C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0CE0B5-9B21-4E89-8EA5-306F495C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11" y="381000"/>
            <a:ext cx="7024744" cy="745331"/>
          </a:xfrm>
        </p:spPr>
        <p:txBody>
          <a:bodyPr>
            <a:noAutofit/>
          </a:bodyPr>
          <a:lstStyle/>
          <a:p>
            <a:pPr lvl="0" algn="ctr"/>
            <a:r>
              <a:rPr lang="en-US" sz="2400" b="1" dirty="0" smtClean="0"/>
              <a:t>TUGAS (INDIVIDUAL &amp; PRESENTASI)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35420"/>
              </p:ext>
            </p:extLst>
          </p:nvPr>
        </p:nvGraphicFramePr>
        <p:xfrm>
          <a:off x="289590" y="1174987"/>
          <a:ext cx="7642578" cy="3888526"/>
        </p:xfrm>
        <a:graphic>
          <a:graphicData uri="http://schemas.openxmlformats.org/drawingml/2006/table">
            <a:tbl>
              <a:tblPr/>
              <a:tblGrid>
                <a:gridCol w="1234410"/>
                <a:gridCol w="4419600"/>
                <a:gridCol w="1988568"/>
              </a:tblGrid>
              <a:tr h="359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PERTEMUAN</a:t>
                      </a:r>
                      <a:r>
                        <a:rPr lang="en-US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KE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Times New Roman"/>
                          <a:ea typeface="Times New Roman"/>
                          <a:cs typeface="Times New Roman"/>
                        </a:rPr>
                        <a:t>Capaian Pembelajaran Umum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Kelompok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Tema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Jurnal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709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Motivasi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Aktivitas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Regulasi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Effikasi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Diri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263525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endParaRPr lang="en-US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263525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</a:t>
                      </a:r>
                      <a:r>
                        <a:rPr lang="en-US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7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Ingatan dan lupa,</a:t>
                      </a:r>
                      <a:r>
                        <a:rPr lang="sv-SE" sz="16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v-SE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Berpikir, Metakognisi dalam belajar, Afeksi/Perasaan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8280" algn="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 2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06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Sikap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Kebiasaan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Transfer 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 3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06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Situasi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lingkungan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Macam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situasi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Pengaruh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lingkungan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pendidikan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 4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0" y="5053013"/>
            <a:ext cx="9167813" cy="1804987"/>
            <a:chOff x="0" y="2650"/>
            <a:chExt cx="5774" cy="1663"/>
          </a:xfrm>
        </p:grpSpPr>
        <p:sp>
          <p:nvSpPr>
            <p:cNvPr id="6" name="Rectangle 33"/>
            <p:cNvSpPr>
              <a:spLocks noChangeArrowheads="1"/>
            </p:cNvSpPr>
            <p:nvPr/>
          </p:nvSpPr>
          <p:spPr bwMode="ltGray">
            <a:xfrm>
              <a:off x="0" y="3901"/>
              <a:ext cx="5774" cy="41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24" name="Freeform 35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1108"/>
                  <a:gd name="T68" fmla="*/ 161 w 161"/>
                  <a:gd name="T69" fmla="*/ 1108 h 11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" name="Freeform 36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8"/>
                  <a:gd name="T100" fmla="*/ 0 h 622"/>
                  <a:gd name="T101" fmla="*/ 258 w 258"/>
                  <a:gd name="T102" fmla="*/ 622 h 6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65"/>
                  <a:gd name="T190" fmla="*/ 0 h 695"/>
                  <a:gd name="T191" fmla="*/ 565 w 565"/>
                  <a:gd name="T192" fmla="*/ 695 h 6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7" name="Group 38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29" name="Freeform 39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30"/>
                    <a:gd name="T160" fmla="*/ 0 h 612"/>
                    <a:gd name="T161" fmla="*/ 930 w 930"/>
                    <a:gd name="T162" fmla="*/ 612 h 6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" name="Freeform 40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3"/>
                    <a:gd name="T109" fmla="*/ 0 h 344"/>
                    <a:gd name="T110" fmla="*/ 83 w 83"/>
                    <a:gd name="T111" fmla="*/ 344 h 34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1" name="Freeform 41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65"/>
                    <a:gd name="T136" fmla="*/ 0 h 88"/>
                    <a:gd name="T137" fmla="*/ 365 w 365"/>
                    <a:gd name="T138" fmla="*/ 88 h 8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2" name="Freeform 42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78"/>
                    <a:gd name="T127" fmla="*/ 0 h 37"/>
                    <a:gd name="T128" fmla="*/ 378 w 378"/>
                    <a:gd name="T129" fmla="*/ 37 h 3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8" name="Freeform 43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57"/>
                  <a:gd name="T184" fmla="*/ 0 h 667"/>
                  <a:gd name="T185" fmla="*/ 557 w 557"/>
                  <a:gd name="T186" fmla="*/ 667 h 66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3" name="Group 4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22" name="Freeform 46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1"/>
                    <a:gd name="T100" fmla="*/ 0 h 1138"/>
                    <a:gd name="T101" fmla="*/ 191 w 191"/>
                    <a:gd name="T102" fmla="*/ 1138 h 113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3" name="Freeform 47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30"/>
                    <a:gd name="T142" fmla="*/ 0 h 830"/>
                    <a:gd name="T143" fmla="*/ 530 w 530"/>
                    <a:gd name="T144" fmla="*/ 830 h 83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5" name="Freeform 49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73"/>
                    <a:gd name="T100" fmla="*/ 0 h 885"/>
                    <a:gd name="T101" fmla="*/ 273 w 273"/>
                    <a:gd name="T102" fmla="*/ 885 h 8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6" name="Freeform 50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8"/>
                    <a:gd name="T190" fmla="*/ 0 h 637"/>
                    <a:gd name="T191" fmla="*/ 488 w 488"/>
                    <a:gd name="T192" fmla="*/ 637 h 63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17" name="Group 51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8" name="Freeform 52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897"/>
                      <a:gd name="T160" fmla="*/ 0 h 579"/>
                      <a:gd name="T161" fmla="*/ 897 w 897"/>
                      <a:gd name="T162" fmla="*/ 579 h 579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19" name="Freeform 53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80"/>
                      <a:gd name="T109" fmla="*/ 0 h 325"/>
                      <a:gd name="T110" fmla="*/ 80 w 80"/>
                      <a:gd name="T111" fmla="*/ 325 h 32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0" name="Freeform 54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52"/>
                      <a:gd name="T136" fmla="*/ 0 h 83"/>
                      <a:gd name="T137" fmla="*/ 352 w 352"/>
                      <a:gd name="T138" fmla="*/ 83 h 8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1" name="Freeform 55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65"/>
                      <a:gd name="T127" fmla="*/ 0 h 35"/>
                      <a:gd name="T128" fmla="*/ 365 w 365"/>
                      <a:gd name="T129" fmla="*/ 35 h 35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</p:grpSp>
        </p:grpSp>
        <p:sp>
          <p:nvSpPr>
            <p:cNvPr id="9" name="Arc 56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T0" fmla="*/ 0 w 43200"/>
                <a:gd name="T1" fmla="*/ 1 h 21918"/>
                <a:gd name="T2" fmla="*/ 766 w 43200"/>
                <a:gd name="T3" fmla="*/ 1 h 21918"/>
                <a:gd name="T4" fmla="*/ 383 w 43200"/>
                <a:gd name="T5" fmla="*/ 1 h 219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8"/>
                <a:gd name="T11" fmla="*/ 43200 w 43200"/>
                <a:gd name="T12" fmla="*/ 21918 h 219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Line 57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58"/>
            <p:cNvSpPr>
              <a:spLocks noChangeArrowheads="1"/>
            </p:cNvSpPr>
            <p:nvPr/>
          </p:nvSpPr>
          <p:spPr bwMode="ltGray">
            <a:xfrm>
              <a:off x="2631" y="3555"/>
              <a:ext cx="500" cy="43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59" descr="Narrow horizontal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5"/>
                <a:gd name="T154" fmla="*/ 0 h 256"/>
                <a:gd name="T155" fmla="*/ 575 w 575"/>
                <a:gd name="T156" fmla="*/ 256 h 2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685800" y="63865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eaLnBrk="0" hangingPunct="0"/>
            <a:endParaRPr lang="id-ID" sz="1400"/>
          </a:p>
        </p:txBody>
      </p:sp>
      <p:sp>
        <p:nvSpPr>
          <p:cNvPr id="34" name="Rectangle 61"/>
          <p:cNvSpPr>
            <a:spLocks noChangeArrowheads="1"/>
          </p:cNvSpPr>
          <p:nvPr/>
        </p:nvSpPr>
        <p:spPr bwMode="auto">
          <a:xfrm>
            <a:off x="7048500" y="6284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algn="r" eaLnBrk="0" hangingPunct="0"/>
            <a:fld id="{9A5CB0EB-2DB5-4A7B-8826-7021F735B71D}" type="slidenum">
              <a:rPr lang="en-US" sz="1600"/>
              <a:pPr algn="r" eaLnBrk="0" hangingPunct="0"/>
              <a:t>1</a:t>
            </a:fld>
            <a:endParaRPr lang="en-US" sz="1600"/>
          </a:p>
        </p:txBody>
      </p:sp>
      <p:sp>
        <p:nvSpPr>
          <p:cNvPr id="35" name="Rectangle 62"/>
          <p:cNvSpPr>
            <a:spLocks noChangeArrowheads="1"/>
          </p:cNvSpPr>
          <p:nvPr/>
        </p:nvSpPr>
        <p:spPr bwMode="auto">
          <a:xfrm>
            <a:off x="1408113" y="62357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id-ID" sz="1400"/>
          </a:p>
        </p:txBody>
      </p:sp>
      <p:sp>
        <p:nvSpPr>
          <p:cNvPr id="38" name="Oval 37"/>
          <p:cNvSpPr/>
          <p:nvPr/>
        </p:nvSpPr>
        <p:spPr>
          <a:xfrm>
            <a:off x="4191000" y="60198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9" name="Picture 168" descr="t2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107156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77" descr="t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609600"/>
            <a:ext cx="138112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11" y="381000"/>
            <a:ext cx="7024744" cy="745331"/>
          </a:xfrm>
        </p:spPr>
        <p:txBody>
          <a:bodyPr>
            <a:noAutofit/>
          </a:bodyPr>
          <a:lstStyle/>
          <a:p>
            <a:pPr lvl="0" algn="ctr"/>
            <a:r>
              <a:rPr lang="en-US" sz="2400" b="1" dirty="0" smtClean="0"/>
              <a:t>TUGAS (INDIVIDUAL &amp; PRESENTASI)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96503"/>
              </p:ext>
            </p:extLst>
          </p:nvPr>
        </p:nvGraphicFramePr>
        <p:xfrm>
          <a:off x="289590" y="1174987"/>
          <a:ext cx="7642578" cy="3529223"/>
        </p:xfrm>
        <a:graphic>
          <a:graphicData uri="http://schemas.openxmlformats.org/drawingml/2006/table">
            <a:tbl>
              <a:tblPr/>
              <a:tblGrid>
                <a:gridCol w="1234410"/>
                <a:gridCol w="4419600"/>
                <a:gridCol w="1988568"/>
              </a:tblGrid>
              <a:tr h="359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PERTEMUAN</a:t>
                      </a:r>
                      <a:r>
                        <a:rPr lang="en-US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KE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Times New Roman"/>
                          <a:ea typeface="Times New Roman"/>
                          <a:cs typeface="Times New Roman"/>
                        </a:rPr>
                        <a:t>Capaian Pembelajaran Umum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Kelompok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Tema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Jurnal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709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n-NO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Kedudukan Bimbingan dan Konseling di sekolah, Tujuan bimbingan dan konseling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263525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endParaRPr lang="en-US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263525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 5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7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Prinsip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bimbingan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konseling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Bidang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layanan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bimbingan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konseling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Pendekatan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bimbingan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konseling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8280" algn="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 6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06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id-ID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Kesulitan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Faktor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penyebab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kesulitan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belajar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Pengayaan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Remedial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685800" algn="l"/>
                          <a:tab pos="-4572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3943350" algn="l"/>
                        </a:tabLs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KELOMPOK 7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03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8280" algn="r"/>
                        </a:tabLs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UAS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0" y="5053013"/>
            <a:ext cx="9167813" cy="1804987"/>
            <a:chOff x="0" y="2650"/>
            <a:chExt cx="5774" cy="1663"/>
          </a:xfrm>
        </p:grpSpPr>
        <p:sp>
          <p:nvSpPr>
            <p:cNvPr id="6" name="Rectangle 33"/>
            <p:cNvSpPr>
              <a:spLocks noChangeArrowheads="1"/>
            </p:cNvSpPr>
            <p:nvPr/>
          </p:nvSpPr>
          <p:spPr bwMode="ltGray">
            <a:xfrm>
              <a:off x="0" y="3901"/>
              <a:ext cx="5774" cy="41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24" name="Freeform 35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1108"/>
                  <a:gd name="T68" fmla="*/ 161 w 161"/>
                  <a:gd name="T69" fmla="*/ 1108 h 11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36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8"/>
                  <a:gd name="T100" fmla="*/ 0 h 622"/>
                  <a:gd name="T101" fmla="*/ 258 w 258"/>
                  <a:gd name="T102" fmla="*/ 622 h 6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65"/>
                  <a:gd name="T190" fmla="*/ 0 h 695"/>
                  <a:gd name="T191" fmla="*/ 565 w 565"/>
                  <a:gd name="T192" fmla="*/ 695 h 6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" name="Group 38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29" name="Freeform 39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30"/>
                    <a:gd name="T160" fmla="*/ 0 h 612"/>
                    <a:gd name="T161" fmla="*/ 930 w 930"/>
                    <a:gd name="T162" fmla="*/ 612 h 6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Freeform 40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3"/>
                    <a:gd name="T109" fmla="*/ 0 h 344"/>
                    <a:gd name="T110" fmla="*/ 83 w 83"/>
                    <a:gd name="T111" fmla="*/ 344 h 34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41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65"/>
                    <a:gd name="T136" fmla="*/ 0 h 88"/>
                    <a:gd name="T137" fmla="*/ 365 w 365"/>
                    <a:gd name="T138" fmla="*/ 88 h 8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42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78"/>
                    <a:gd name="T127" fmla="*/ 0 h 37"/>
                    <a:gd name="T128" fmla="*/ 378 w 378"/>
                    <a:gd name="T129" fmla="*/ 37 h 3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8" name="Freeform 43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57"/>
                  <a:gd name="T184" fmla="*/ 0 h 667"/>
                  <a:gd name="T185" fmla="*/ 557 w 557"/>
                  <a:gd name="T186" fmla="*/ 667 h 66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3" name="Group 4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22" name="Freeform 46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1"/>
                    <a:gd name="T100" fmla="*/ 0 h 1138"/>
                    <a:gd name="T101" fmla="*/ 191 w 191"/>
                    <a:gd name="T102" fmla="*/ 1138 h 113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47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30"/>
                    <a:gd name="T142" fmla="*/ 0 h 830"/>
                    <a:gd name="T143" fmla="*/ 530 w 530"/>
                    <a:gd name="T144" fmla="*/ 830 h 83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5" name="Freeform 49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73"/>
                    <a:gd name="T100" fmla="*/ 0 h 885"/>
                    <a:gd name="T101" fmla="*/ 273 w 273"/>
                    <a:gd name="T102" fmla="*/ 885 h 8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" name="Freeform 50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8"/>
                    <a:gd name="T190" fmla="*/ 0 h 637"/>
                    <a:gd name="T191" fmla="*/ 488 w 488"/>
                    <a:gd name="T192" fmla="*/ 637 h 63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17" name="Group 51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8" name="Freeform 52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897"/>
                      <a:gd name="T160" fmla="*/ 0 h 579"/>
                      <a:gd name="T161" fmla="*/ 897 w 897"/>
                      <a:gd name="T162" fmla="*/ 579 h 579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9" name="Freeform 53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80"/>
                      <a:gd name="T109" fmla="*/ 0 h 325"/>
                      <a:gd name="T110" fmla="*/ 80 w 80"/>
                      <a:gd name="T111" fmla="*/ 325 h 32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0" name="Freeform 54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52"/>
                      <a:gd name="T136" fmla="*/ 0 h 83"/>
                      <a:gd name="T137" fmla="*/ 352 w 352"/>
                      <a:gd name="T138" fmla="*/ 83 h 8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1" name="Freeform 55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65"/>
                      <a:gd name="T127" fmla="*/ 0 h 35"/>
                      <a:gd name="T128" fmla="*/ 365 w 365"/>
                      <a:gd name="T129" fmla="*/ 35 h 35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sp>
          <p:nvSpPr>
            <p:cNvPr id="9" name="Arc 56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T0" fmla="*/ 0 w 43200"/>
                <a:gd name="T1" fmla="*/ 1 h 21918"/>
                <a:gd name="T2" fmla="*/ 766 w 43200"/>
                <a:gd name="T3" fmla="*/ 1 h 21918"/>
                <a:gd name="T4" fmla="*/ 383 w 43200"/>
                <a:gd name="T5" fmla="*/ 1 h 219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8"/>
                <a:gd name="T11" fmla="*/ 43200 w 43200"/>
                <a:gd name="T12" fmla="*/ 21918 h 219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0" name="Line 57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1" name="Oval 58"/>
            <p:cNvSpPr>
              <a:spLocks noChangeArrowheads="1"/>
            </p:cNvSpPr>
            <p:nvPr/>
          </p:nvSpPr>
          <p:spPr bwMode="ltGray">
            <a:xfrm>
              <a:off x="2631" y="3555"/>
              <a:ext cx="500" cy="43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59" descr="Narrow horizontal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5"/>
                <a:gd name="T154" fmla="*/ 0 h 256"/>
                <a:gd name="T155" fmla="*/ 575 w 575"/>
                <a:gd name="T156" fmla="*/ 256 h 2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33" name="Rectangle 60"/>
          <p:cNvSpPr>
            <a:spLocks noChangeArrowheads="1"/>
          </p:cNvSpPr>
          <p:nvPr/>
        </p:nvSpPr>
        <p:spPr bwMode="auto">
          <a:xfrm>
            <a:off x="685800" y="63865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eaLnBrk="0" hangingPunct="0"/>
            <a:endParaRPr lang="id-ID" sz="1400">
              <a:solidFill>
                <a:prstClr val="black"/>
              </a:solidFill>
            </a:endParaRPr>
          </a:p>
        </p:txBody>
      </p:sp>
      <p:sp>
        <p:nvSpPr>
          <p:cNvPr id="34" name="Rectangle 61"/>
          <p:cNvSpPr>
            <a:spLocks noChangeArrowheads="1"/>
          </p:cNvSpPr>
          <p:nvPr/>
        </p:nvSpPr>
        <p:spPr bwMode="auto">
          <a:xfrm>
            <a:off x="7048500" y="6284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algn="r" eaLnBrk="0" hangingPunct="0"/>
            <a:fld id="{9A5CB0EB-2DB5-4A7B-8826-7021F735B71D}" type="slidenum">
              <a:rPr lang="en-US" sz="1600">
                <a:solidFill>
                  <a:prstClr val="black"/>
                </a:solidFill>
              </a:rPr>
              <a:pPr algn="r" eaLnBrk="0" hangingPunct="0"/>
              <a:t>2</a:t>
            </a:fld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5" name="Rectangle 62"/>
          <p:cNvSpPr>
            <a:spLocks noChangeArrowheads="1"/>
          </p:cNvSpPr>
          <p:nvPr/>
        </p:nvSpPr>
        <p:spPr bwMode="auto">
          <a:xfrm>
            <a:off x="1408113" y="62357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id-ID" sz="1400">
              <a:solidFill>
                <a:prstClr val="black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191000" y="60198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9" name="Picture 168" descr="t20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107156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77" descr="t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609600"/>
            <a:ext cx="138112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72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720" y="1371600"/>
            <a:ext cx="7746754" cy="114300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/>
              <a:t>REVIEW JURNAL  “APLIKATIF”</a:t>
            </a:r>
            <a:br>
              <a:rPr lang="en-US" sz="2400" b="1" dirty="0" smtClean="0"/>
            </a:br>
            <a:r>
              <a:rPr lang="en-US" sz="2400" b="1" dirty="0" smtClean="0"/>
              <a:t>(BAHASA INGGRIS DIUTAMAKAN, TERBIT 2015 KE ATAS, SINTA 1-5/TERAKREDITASI)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90800"/>
            <a:ext cx="7466982" cy="3241829"/>
          </a:xfrm>
        </p:spPr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Link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Kata </a:t>
            </a:r>
            <a:r>
              <a:rPr lang="en-US" dirty="0" err="1" smtClean="0"/>
              <a:t>Kunci</a:t>
            </a:r>
            <a:r>
              <a:rPr lang="en-US" dirty="0" smtClean="0"/>
              <a:t>/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Kualitatif</a:t>
            </a:r>
            <a:r>
              <a:rPr lang="en-US" dirty="0" smtClean="0"/>
              <a:t>/</a:t>
            </a:r>
            <a:r>
              <a:rPr lang="en-US" dirty="0" err="1" smtClean="0"/>
              <a:t>Kuantitatif</a:t>
            </a:r>
            <a:r>
              <a:rPr lang="en-US" dirty="0" smtClean="0"/>
              <a:t>/</a:t>
            </a:r>
            <a:r>
              <a:rPr lang="en-US" dirty="0" err="1" smtClean="0"/>
              <a:t>Literatur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Pembahasan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Rekomendasi</a:t>
            </a:r>
            <a:r>
              <a:rPr lang="en-US" dirty="0" smtClean="0"/>
              <a:t>/</a:t>
            </a:r>
            <a:r>
              <a:rPr lang="en-US" dirty="0" err="1" smtClean="0"/>
              <a:t>Komentar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DIKUMPULKAN DLM BENTUK PPT,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TERAKHIR DIKUMPUL 1 HARI SEBELUM PERKULIAHAN MINGGU DEPAN MAK JAM 24.00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SISTEM PANELIS (PRESENTASI SEMUA) BARU BUKA PERTANYAAN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DIKUMPULKAN LEWAT GRUP WA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0" y="5562600"/>
            <a:ext cx="9167813" cy="1295400"/>
            <a:chOff x="0" y="2650"/>
            <a:chExt cx="5774" cy="1663"/>
          </a:xfrm>
        </p:grpSpPr>
        <p:sp>
          <p:nvSpPr>
            <p:cNvPr id="5" name="Rectangle 33"/>
            <p:cNvSpPr>
              <a:spLocks noChangeArrowheads="1"/>
            </p:cNvSpPr>
            <p:nvPr/>
          </p:nvSpPr>
          <p:spPr bwMode="ltGray">
            <a:xfrm>
              <a:off x="0" y="3901"/>
              <a:ext cx="5774" cy="41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23" name="Freeform 35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1108"/>
                  <a:gd name="T68" fmla="*/ 161 w 161"/>
                  <a:gd name="T69" fmla="*/ 1108 h 11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Freeform 36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8"/>
                  <a:gd name="T100" fmla="*/ 0 h 622"/>
                  <a:gd name="T101" fmla="*/ 258 w 258"/>
                  <a:gd name="T102" fmla="*/ 622 h 6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5" name="Freeform 37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65"/>
                  <a:gd name="T190" fmla="*/ 0 h 695"/>
                  <a:gd name="T191" fmla="*/ 565 w 565"/>
                  <a:gd name="T192" fmla="*/ 695 h 6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26" name="Group 38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28" name="Freeform 39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30"/>
                    <a:gd name="T160" fmla="*/ 0 h 612"/>
                    <a:gd name="T161" fmla="*/ 930 w 930"/>
                    <a:gd name="T162" fmla="*/ 612 h 6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9" name="Freeform 40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3"/>
                    <a:gd name="T109" fmla="*/ 0 h 344"/>
                    <a:gd name="T110" fmla="*/ 83 w 83"/>
                    <a:gd name="T111" fmla="*/ 344 h 344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0" name="Freeform 41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365"/>
                    <a:gd name="T136" fmla="*/ 0 h 88"/>
                    <a:gd name="T137" fmla="*/ 365 w 365"/>
                    <a:gd name="T138" fmla="*/ 88 h 8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1" name="Freeform 42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78"/>
                    <a:gd name="T127" fmla="*/ 0 h 37"/>
                    <a:gd name="T128" fmla="*/ 378 w 378"/>
                    <a:gd name="T129" fmla="*/ 37 h 37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27" name="Freeform 43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557"/>
                  <a:gd name="T184" fmla="*/ 0 h 667"/>
                  <a:gd name="T185" fmla="*/ 557 w 557"/>
                  <a:gd name="T186" fmla="*/ 667 h 66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21" name="Freeform 46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91"/>
                    <a:gd name="T100" fmla="*/ 0 h 1138"/>
                    <a:gd name="T101" fmla="*/ 191 w 191"/>
                    <a:gd name="T102" fmla="*/ 1138 h 113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2" name="Freeform 47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30"/>
                    <a:gd name="T142" fmla="*/ 0 h 830"/>
                    <a:gd name="T143" fmla="*/ 530 w 530"/>
                    <a:gd name="T144" fmla="*/ 830 h 830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4" name="Freeform 49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73"/>
                    <a:gd name="T100" fmla="*/ 0 h 885"/>
                    <a:gd name="T101" fmla="*/ 273 w 273"/>
                    <a:gd name="T102" fmla="*/ 885 h 885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5" name="Freeform 50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8"/>
                    <a:gd name="T190" fmla="*/ 0 h 637"/>
                    <a:gd name="T191" fmla="*/ 488 w 488"/>
                    <a:gd name="T192" fmla="*/ 637 h 63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16" name="Group 51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7" name="Freeform 52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897"/>
                      <a:gd name="T160" fmla="*/ 0 h 579"/>
                      <a:gd name="T161" fmla="*/ 897 w 897"/>
                      <a:gd name="T162" fmla="*/ 579 h 579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18" name="Freeform 53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80"/>
                      <a:gd name="T109" fmla="*/ 0 h 325"/>
                      <a:gd name="T110" fmla="*/ 80 w 80"/>
                      <a:gd name="T111" fmla="*/ 325 h 325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19" name="Freeform 54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352"/>
                      <a:gd name="T136" fmla="*/ 0 h 83"/>
                      <a:gd name="T137" fmla="*/ 352 w 352"/>
                      <a:gd name="T138" fmla="*/ 83 h 8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20" name="Freeform 55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65"/>
                      <a:gd name="T127" fmla="*/ 0 h 35"/>
                      <a:gd name="T128" fmla="*/ 365 w 365"/>
                      <a:gd name="T129" fmla="*/ 35 h 35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</p:grpSp>
        </p:grpSp>
        <p:sp>
          <p:nvSpPr>
            <p:cNvPr id="8" name="Arc 56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T0" fmla="*/ 0 w 43200"/>
                <a:gd name="T1" fmla="*/ 1 h 21918"/>
                <a:gd name="T2" fmla="*/ 766 w 43200"/>
                <a:gd name="T3" fmla="*/ 1 h 21918"/>
                <a:gd name="T4" fmla="*/ 383 w 43200"/>
                <a:gd name="T5" fmla="*/ 1 h 2191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918"/>
                <a:gd name="T11" fmla="*/ 43200 w 43200"/>
                <a:gd name="T12" fmla="*/ 21918 h 219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Line 57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Oval 58"/>
            <p:cNvSpPr>
              <a:spLocks noChangeArrowheads="1"/>
            </p:cNvSpPr>
            <p:nvPr/>
          </p:nvSpPr>
          <p:spPr bwMode="ltGray">
            <a:xfrm>
              <a:off x="2631" y="3555"/>
              <a:ext cx="500" cy="43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59" descr="Narrow horizontal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5"/>
                <a:gd name="T154" fmla="*/ 0 h 256"/>
                <a:gd name="T155" fmla="*/ 575 w 575"/>
                <a:gd name="T156" fmla="*/ 256 h 2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2" name="Rectangle 60"/>
          <p:cNvSpPr>
            <a:spLocks noChangeArrowheads="1"/>
          </p:cNvSpPr>
          <p:nvPr/>
        </p:nvSpPr>
        <p:spPr bwMode="auto">
          <a:xfrm>
            <a:off x="685800" y="6515589"/>
            <a:ext cx="1905000" cy="32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eaLnBrk="0" hangingPunct="0"/>
            <a:endParaRPr lang="id-ID" sz="1400"/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7048500" y="6413989"/>
            <a:ext cx="1905000" cy="32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algn="r" eaLnBrk="0" hangingPunct="0"/>
            <a:fld id="{9A5CB0EB-2DB5-4A7B-8826-7021F735B71D}" type="slidenum">
              <a:rPr lang="en-US" sz="1600"/>
              <a:pPr algn="r" eaLnBrk="0" hangingPunct="0"/>
              <a:t>3</a:t>
            </a:fld>
            <a:endParaRPr lang="en-US" sz="1600"/>
          </a:p>
        </p:txBody>
      </p:sp>
      <p:sp>
        <p:nvSpPr>
          <p:cNvPr id="34" name="Rectangle 62"/>
          <p:cNvSpPr>
            <a:spLocks noChangeArrowheads="1"/>
          </p:cNvSpPr>
          <p:nvPr/>
        </p:nvSpPr>
        <p:spPr bwMode="auto">
          <a:xfrm>
            <a:off x="1408113" y="6364776"/>
            <a:ext cx="1676400" cy="3281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id-ID" sz="1400"/>
          </a:p>
        </p:txBody>
      </p:sp>
      <p:pic>
        <p:nvPicPr>
          <p:cNvPr id="35" name="Picture 78" descr="D:\Clipart_1\POPULAR\DOVE.WMF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/>
          <a:stretch>
            <a:fillRect/>
          </a:stretch>
        </p:blipFill>
        <p:spPr bwMode="auto">
          <a:xfrm>
            <a:off x="1219200" y="6017542"/>
            <a:ext cx="576263" cy="38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9" descr="D:\Clipart_1\POPULAR\DOVE.WMF"/>
          <p:cNvPicPr>
            <a:picLocks noChangeAspect="1" noChangeArrowheads="1"/>
          </p:cNvPicPr>
          <p:nvPr/>
        </p:nvPicPr>
        <p:blipFill>
          <a:blip r:embed="rId2" cstate="print">
            <a:lum contrast="-78000"/>
          </a:blip>
          <a:srcRect/>
          <a:stretch>
            <a:fillRect/>
          </a:stretch>
        </p:blipFill>
        <p:spPr bwMode="auto">
          <a:xfrm>
            <a:off x="1905000" y="5933267"/>
            <a:ext cx="838200" cy="55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Oval 36"/>
          <p:cNvSpPr/>
          <p:nvPr/>
        </p:nvSpPr>
        <p:spPr>
          <a:xfrm>
            <a:off x="4191000" y="6148876"/>
            <a:ext cx="762000" cy="3281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8" name="Picture 168" descr="t20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"/>
            <a:ext cx="107156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77" descr="t2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791200"/>
            <a:ext cx="138112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490910" cy="14869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mengkordinir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dengn</a:t>
            </a:r>
            <a:r>
              <a:rPr lang="en-US" dirty="0" smtClean="0"/>
              <a:t> format </a:t>
            </a:r>
            <a:r>
              <a:rPr lang="en-US" dirty="0" err="1" smtClean="0"/>
              <a:t>sbb</a:t>
            </a:r>
            <a:r>
              <a:rPr lang="en-US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125774"/>
              </p:ext>
            </p:extLst>
          </p:nvPr>
        </p:nvGraphicFramePr>
        <p:xfrm>
          <a:off x="914400" y="2834640"/>
          <a:ext cx="677703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407"/>
                <a:gridCol w="1355407"/>
                <a:gridCol w="1355407"/>
                <a:gridCol w="1355407"/>
                <a:gridCol w="13554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MAHASISWA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JUDUL JURNAL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546789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SUSI SUSANTI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Sarjono</a:t>
                      </a:r>
                      <a:r>
                        <a:rPr lang="en-US" dirty="0" smtClean="0"/>
                        <a:t>, Y. (2013). Model </a:t>
                      </a:r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Anak-Anak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Miskin</a:t>
                      </a:r>
                      <a:r>
                        <a:rPr lang="en-US" dirty="0" smtClean="0"/>
                        <a:t> di Kota Surakarta.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83/A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15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LAIN “APLIKATIF”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 smtClean="0"/>
              <a:t>Abdullah, </a:t>
            </a:r>
            <a:r>
              <a:rPr lang="en-US" dirty="0"/>
              <a:t>Z., Ismail, S. N., </a:t>
            </a:r>
            <a:r>
              <a:rPr lang="en-US" dirty="0" err="1"/>
              <a:t>Shafee</a:t>
            </a:r>
            <a:r>
              <a:rPr lang="en-US" dirty="0"/>
              <a:t>, S., </a:t>
            </a:r>
            <a:r>
              <a:rPr lang="en-US" dirty="0" err="1"/>
              <a:t>Shaharom</a:t>
            </a:r>
            <a:r>
              <a:rPr lang="en-US" dirty="0"/>
              <a:t>, M. S. N., &amp; </a:t>
            </a:r>
            <a:r>
              <a:rPr lang="en-US" dirty="0" err="1"/>
              <a:t>Ghani</a:t>
            </a:r>
            <a:r>
              <a:rPr lang="en-US" dirty="0"/>
              <a:t>, M. F. A. (2019). </a:t>
            </a:r>
            <a:r>
              <a:rPr lang="en-US" b="1" dirty="0" err="1"/>
              <a:t>Pengaruh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akademik</a:t>
            </a:r>
            <a:r>
              <a:rPr lang="en-US" b="1" dirty="0"/>
              <a:t> </a:t>
            </a:r>
            <a:r>
              <a:rPr lang="en-US" b="1" dirty="0" err="1"/>
              <a:t>anak-anak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 fakir </a:t>
            </a:r>
            <a:r>
              <a:rPr lang="en-US" b="1" dirty="0" err="1"/>
              <a:t>miskin</a:t>
            </a:r>
            <a:r>
              <a:rPr lang="en-US" b="1" dirty="0"/>
              <a:t> di </a:t>
            </a:r>
            <a:r>
              <a:rPr lang="en-US" b="1" dirty="0" err="1"/>
              <a:t>sekolah-sekolah</a:t>
            </a:r>
            <a:r>
              <a:rPr lang="en-US" b="1" dirty="0"/>
              <a:t> Selangor</a:t>
            </a:r>
            <a:r>
              <a:rPr lang="en-US" dirty="0"/>
              <a:t>. </a:t>
            </a:r>
            <a:r>
              <a:rPr lang="en-US" dirty="0" err="1"/>
              <a:t>JuPiDi</a:t>
            </a:r>
            <a:r>
              <a:rPr lang="en-US" dirty="0"/>
              <a:t>: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Kepimpinan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6(2), 44-70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sv-SE" dirty="0"/>
              <a:t>Nadeak, T. F. S. (2014). </a:t>
            </a:r>
            <a:r>
              <a:rPr lang="sv-SE" b="1" dirty="0"/>
              <a:t>Fenomena” Anak Nakal</a:t>
            </a:r>
            <a:r>
              <a:rPr lang="sv-SE" dirty="0"/>
              <a:t>” Di Rungkut-Surabaya. Paradigma, 2(2</a:t>
            </a:r>
            <a:r>
              <a:rPr lang="sv-SE" dirty="0" smtClean="0"/>
              <a:t>).</a:t>
            </a:r>
          </a:p>
          <a:p>
            <a:pPr marL="68580" indent="0">
              <a:buNone/>
            </a:pPr>
            <a:endParaRPr lang="sv-SE" dirty="0"/>
          </a:p>
          <a:p>
            <a:pPr marL="68580" indent="0">
              <a:buNone/>
            </a:pPr>
            <a:r>
              <a:rPr lang="en-US" dirty="0" err="1"/>
              <a:t>Permatasari</a:t>
            </a:r>
            <a:r>
              <a:rPr lang="en-US" dirty="0"/>
              <a:t>, B. (2015). </a:t>
            </a:r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Psikologi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Yang </a:t>
            </a:r>
            <a:r>
              <a:rPr lang="en-US" b="1" dirty="0" err="1"/>
              <a:t>Ditinggal</a:t>
            </a:r>
            <a:r>
              <a:rPr lang="en-US" b="1" dirty="0"/>
              <a:t> Orang </a:t>
            </a:r>
            <a:r>
              <a:rPr lang="en-US" b="1" dirty="0" err="1"/>
              <a:t>Tuanya</a:t>
            </a:r>
            <a:r>
              <a:rPr lang="en-US" b="1" dirty="0"/>
              <a:t> </a:t>
            </a:r>
            <a:r>
              <a:rPr lang="en-US" b="1" dirty="0" err="1"/>
              <a:t>Merantau</a:t>
            </a:r>
            <a:r>
              <a:rPr lang="en-US" b="1" dirty="0"/>
              <a:t> (</a:t>
            </a:r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di SD </a:t>
            </a:r>
            <a:r>
              <a:rPr lang="en-US" b="1" dirty="0" err="1"/>
              <a:t>Negeri</a:t>
            </a:r>
            <a:r>
              <a:rPr lang="en-US" b="1" dirty="0"/>
              <a:t> 02 </a:t>
            </a:r>
            <a:r>
              <a:rPr lang="en-US" b="1" dirty="0" err="1"/>
              <a:t>Nglegok</a:t>
            </a:r>
            <a:r>
              <a:rPr lang="en-US" b="1" dirty="0"/>
              <a:t> </a:t>
            </a:r>
            <a:r>
              <a:rPr lang="en-US" b="1" dirty="0" err="1"/>
              <a:t>Kecamatan</a:t>
            </a:r>
            <a:r>
              <a:rPr lang="en-US" b="1" dirty="0"/>
              <a:t> </a:t>
            </a:r>
            <a:r>
              <a:rPr lang="en-US" b="1" dirty="0" err="1"/>
              <a:t>Ngargoyoso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 </a:t>
            </a:r>
            <a:r>
              <a:rPr lang="en-US" b="1" dirty="0" err="1"/>
              <a:t>Karanganyar</a:t>
            </a:r>
            <a:r>
              <a:rPr lang="en-US" dirty="0"/>
              <a:t>) (Doctoral dissertation,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Surakarta).</a:t>
            </a:r>
          </a:p>
        </p:txBody>
      </p:sp>
    </p:spTree>
    <p:extLst>
      <p:ext uri="{BB962C8B-B14F-4D97-AF65-F5344CB8AC3E}">
        <p14:creationId xmlns:p14="http://schemas.microsoft.com/office/powerpoint/2010/main" val="254989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1054</TotalTime>
  <Words>367</Words>
  <Application>Microsoft Office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TUGAS (INDIVIDUAL &amp; PRESENTASI)</vt:lpstr>
      <vt:lpstr>TUGAS (INDIVIDUAL &amp; PRESENTASI)</vt:lpstr>
      <vt:lpstr>REVIEW JURNAL  “APLIKATIF” (BAHASA INGGRIS DIUTAMAKAN, TERBIT 2015 KE ATAS, SINTA 1-5/TERAKREDITASI)</vt:lpstr>
      <vt:lpstr>Silahkan Ketua kelas mengkordinir pembagian kelompok dengn format sbb:</vt:lpstr>
      <vt:lpstr>CONTOH LAIN “APLIKATIF”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 KEMBALI  PADA SEMESTER GENAP 2018-2019</dc:title>
  <dc:creator>denny</dc:creator>
  <cp:lastModifiedBy>Sekretariat BP2M</cp:lastModifiedBy>
  <cp:revision>71</cp:revision>
  <dcterms:created xsi:type="dcterms:W3CDTF">2019-02-10T21:34:51Z</dcterms:created>
  <dcterms:modified xsi:type="dcterms:W3CDTF">2022-04-12T02:53:09Z</dcterms:modified>
</cp:coreProperties>
</file>