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Cara Menulis</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4147831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8. Penulisan Daftar Isi</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Daftar </a:t>
            </a:r>
            <a:r>
              <a:rPr lang="id-ID" dirty="0"/>
              <a:t>isi  ditulis dengan spasi tunggal. Untuk penulisan judul setiap bab ditebalkan atau di-</a:t>
            </a:r>
            <a:r>
              <a:rPr lang="id-ID" i="1" dirty="0"/>
              <a:t>bold </a:t>
            </a:r>
            <a:r>
              <a:rPr lang="id-ID" dirty="0"/>
              <a:t>dan menggunakan hurif besar atau huruf kapital. Adapun jarak antara judul Daftar Isi dengan isi adalah 3 spasi.</a:t>
            </a:r>
          </a:p>
          <a:p>
            <a:endParaRPr lang="id-ID" dirty="0"/>
          </a:p>
        </p:txBody>
      </p:sp>
    </p:spTree>
    <p:extLst>
      <p:ext uri="{BB962C8B-B14F-4D97-AF65-F5344CB8AC3E}">
        <p14:creationId xmlns:p14="http://schemas.microsoft.com/office/powerpoint/2010/main" val="1874007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9. Penulisan Daftar Gambar, Daftar Tabel, dan Daftar Lampiran</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Sebagaimana </a:t>
            </a:r>
            <a:r>
              <a:rPr lang="id-ID" dirty="0"/>
              <a:t>Daftar Isi, penulisan Daftar Gambar, Daftar Tabel, dan Daftar Lampiran ditulis  dengan spasi tunggal. Adapun judul Daftar Gambar ditulis dengan menggunakan huruf besar atau huruf kapital dan ditebalkan.</a:t>
            </a:r>
          </a:p>
          <a:p>
            <a:endParaRPr lang="id-ID" dirty="0"/>
          </a:p>
        </p:txBody>
      </p:sp>
    </p:spTree>
    <p:extLst>
      <p:ext uri="{BB962C8B-B14F-4D97-AF65-F5344CB8AC3E}">
        <p14:creationId xmlns:p14="http://schemas.microsoft.com/office/powerpoint/2010/main" val="3912718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10. Penulisan Judul Bab, Judul Subbab, dan Judul Anak Subbab</a:t>
            </a:r>
            <a:r>
              <a:rPr lang="id-ID" dirty="0"/>
              <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Suatu </a:t>
            </a:r>
            <a:r>
              <a:rPr lang="id-ID" dirty="0"/>
              <a:t>karya ilmiah umumnya terdiri dari beberapa bab, subbab, dan anak subbab. Berikut beberapa ketentuan dalam penulisan judul bab, judul subbab, dan judul anak subbab.</a:t>
            </a:r>
          </a:p>
          <a:p>
            <a:pPr lvl="0"/>
            <a:r>
              <a:rPr lang="id-ID" dirty="0"/>
              <a:t>Judul bab ditulis dengan menggunakan huruf kapital atau huruf besar, diletakkan di tengah-tengah kertas, dan ditebalkan atau di-</a:t>
            </a:r>
            <a:r>
              <a:rPr lang="id-ID" i="1" dirty="0"/>
              <a:t>bold</a:t>
            </a:r>
            <a:r>
              <a:rPr lang="id-ID" dirty="0"/>
              <a:t>. Adapun jarak penulisan judul bab disesuaikan dengan formasi ukuran margin atau batas tepi penulisan yang dianut yakni 4 cm atau 3 cm dari tepi atas kertas tanpa tanda titik.</a:t>
            </a:r>
          </a:p>
          <a:p>
            <a:endParaRPr lang="id-ID" dirty="0"/>
          </a:p>
        </p:txBody>
      </p:sp>
    </p:spTree>
    <p:extLst>
      <p:ext uri="{BB962C8B-B14F-4D97-AF65-F5344CB8AC3E}">
        <p14:creationId xmlns:p14="http://schemas.microsoft.com/office/powerpoint/2010/main" val="2910949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id-ID" dirty="0"/>
              <a:t>Judul subbab ditulis dengan menggunakan huruf kapital atau huruf besar kecuali kata penghubung dan kata depan, ditebalkan atau di-</a:t>
            </a:r>
            <a:r>
              <a:rPr lang="id-ID" i="1" dirty="0"/>
              <a:t>bold</a:t>
            </a:r>
            <a:r>
              <a:rPr lang="id-ID" dirty="0"/>
              <a:t>, dimulai dari tepi kiri dan tanpa tanda titik.</a:t>
            </a:r>
          </a:p>
          <a:p>
            <a:pPr lvl="0"/>
            <a:r>
              <a:rPr lang="id-ID" dirty="0"/>
              <a:t>Judul anak subbab ditulis dengan menggunakan gaya kalimat yakni pada awal kata pertama menggunakan huruf kapital atau huruf besar dan awal kata kedua dan seterusnya menggunakan huruf kecil dan diikuti dengan tanda titik (.) dan ditebalkan atau di-</a:t>
            </a:r>
            <a:r>
              <a:rPr lang="id-ID" i="1" dirty="0"/>
              <a:t>bold</a:t>
            </a:r>
            <a:r>
              <a:rPr lang="id-ID" dirty="0"/>
              <a:t>. Penulisan judul anak kalimat dimulai 1 tab atau 5 ketikan dari kiri.</a:t>
            </a:r>
          </a:p>
          <a:p>
            <a:endParaRPr lang="id-ID" dirty="0"/>
          </a:p>
        </p:txBody>
      </p:sp>
    </p:spTree>
    <p:extLst>
      <p:ext uri="{BB962C8B-B14F-4D97-AF65-F5344CB8AC3E}">
        <p14:creationId xmlns:p14="http://schemas.microsoft.com/office/powerpoint/2010/main" val="567687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11. Penulisan Paragraf</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Dalam </a:t>
            </a:r>
            <a:r>
              <a:rPr lang="id-ID" dirty="0"/>
              <a:t>penulisan karya ilmiah, paragraf baru yang letaknya tepat dibawah judul bab, judul subbab, atau judul anak subbab ditulis rata kiri. Sedangkan paragraf baru berikutnya ditulis menjorok ke dalam berjarak 1 tab atau 5 ketikan dari batas tepi kiri. Jika menggunakan aplikasi, paragraf dapat diatur secara otomatis.</a:t>
            </a:r>
          </a:p>
          <a:p>
            <a:endParaRPr lang="id-ID" dirty="0"/>
          </a:p>
        </p:txBody>
      </p:sp>
    </p:spTree>
    <p:extLst>
      <p:ext uri="{BB962C8B-B14F-4D97-AF65-F5344CB8AC3E}">
        <p14:creationId xmlns:p14="http://schemas.microsoft.com/office/powerpoint/2010/main" val="1229835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12. Penulisan Naskah atau Teks</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Penulisan </a:t>
            </a:r>
            <a:r>
              <a:rPr lang="id-ID" dirty="0"/>
              <a:t>posisi naskah atau teks karya ilmiah diatur dengan ketentuan rata kiri kanan. Dalam artian, pengetikan naskah atau teks karya ilmiah dimulai dari sisi kiri hingga sisi kanan. Pengecualian ketika memulai paragraf baru, memasukkan gambar, memasukkan tabel, memasukkan persamaan, atau  hal-hal khusus lainnya. Jika menggunakan aplikasi, penulisan naskah atau teks karya ilmiah dapat diatur dengan memilih posisi rata kiri kanan atau </a:t>
            </a:r>
            <a:r>
              <a:rPr lang="id-ID" i="1" dirty="0"/>
              <a:t>justified</a:t>
            </a:r>
            <a:r>
              <a:rPr lang="id-ID" dirty="0"/>
              <a:t>.</a:t>
            </a:r>
          </a:p>
          <a:p>
            <a:endParaRPr lang="id-ID" dirty="0"/>
          </a:p>
        </p:txBody>
      </p:sp>
    </p:spTree>
    <p:extLst>
      <p:ext uri="{BB962C8B-B14F-4D97-AF65-F5344CB8AC3E}">
        <p14:creationId xmlns:p14="http://schemas.microsoft.com/office/powerpoint/2010/main" val="2654768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13. Penulisan Permulaan Kalimat</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Dalam </a:t>
            </a:r>
            <a:r>
              <a:rPr lang="id-ID" dirty="0"/>
              <a:t>penulisan karya ilmiah, permulaan kalimat ditulis dengan menggunakan huruf besar atau huruf kapital pada awal kata dan diakhiri dengan tanda titik (.). Jika permulaan kalimat mengandung bilangan, angka, atau rumus lainnya maka bilangan tersebut harus ditulis dengan menggunakan huruf. Misalnya, “Lima buah buku …”.</a:t>
            </a:r>
          </a:p>
          <a:p>
            <a:endParaRPr lang="id-ID" dirty="0"/>
          </a:p>
        </p:txBody>
      </p:sp>
    </p:spTree>
    <p:extLst>
      <p:ext uri="{BB962C8B-B14F-4D97-AF65-F5344CB8AC3E}">
        <p14:creationId xmlns:p14="http://schemas.microsoft.com/office/powerpoint/2010/main" val="716322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14. Penulisan Bilangan</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Ketentuan </a:t>
            </a:r>
            <a:r>
              <a:rPr lang="id-ID" dirty="0"/>
              <a:t>lain dalam penulisan karya ilmiah adalah terkait dengan penulisan bilangan. Ketentuan tersebut adalah :</a:t>
            </a:r>
          </a:p>
          <a:p>
            <a:pPr lvl="0"/>
            <a:r>
              <a:rPr lang="id-ID" dirty="0"/>
              <a:t>Bilangan dalam karya ilmiah ditulis dengan angka kecuali jika bilangan tersebut terdapat pada awal kalimat maka bilangan ditulis dengan huruf.</a:t>
            </a:r>
          </a:p>
          <a:p>
            <a:pPr lvl="0"/>
            <a:r>
              <a:rPr lang="id-ID" dirty="0"/>
              <a:t>Penulisan bilangan desimal merujuk pada ketentuan bahasa Indonesia yakni ditulis dengan koma (,) dan bukan dengan titik (.).</a:t>
            </a:r>
          </a:p>
          <a:p>
            <a:pPr lvl="0"/>
            <a:r>
              <a:rPr lang="id-ID" dirty="0"/>
              <a:t>Sementara itu, penulisan satuan dinyatakan dengan singkatan resmi tanpa disertai dengan tanda titik (.) di belakangnya.</a:t>
            </a:r>
          </a:p>
          <a:p>
            <a:endParaRPr lang="id-ID" dirty="0"/>
          </a:p>
        </p:txBody>
      </p:sp>
    </p:spTree>
    <p:extLst>
      <p:ext uri="{BB962C8B-B14F-4D97-AF65-F5344CB8AC3E}">
        <p14:creationId xmlns:p14="http://schemas.microsoft.com/office/powerpoint/2010/main" val="1895909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15. Penulisan Nama Gambar dan Nama Tabel</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Penggunaan </a:t>
            </a:r>
            <a:r>
              <a:rPr lang="id-ID" dirty="0"/>
              <a:t>gambar (grafik, bagan, dan lain-lain) dan tabel dalam penulisan karya ilmiah bertujuan untuk menampilkan data atau informasi tertentu. Setiap gambar dan tabel yang disajikan dalam karya ilmiah harus diberi nomor dan judul. Sistem penomoran gambar sama dengan sistem penomoran tabel yakni dengan menggunakan angka Arab. Judul gambar dan judul tabel ditulis tanpa menggunakan tanda baca titik (.) dan tidak ditebalkan.</a:t>
            </a:r>
          </a:p>
          <a:p>
            <a:r>
              <a:rPr lang="id-ID" dirty="0"/>
              <a:t>Umumnya judul gambar dan judul tabel ditulis ditengah sebagaimana gambar dan tabel. Perbedaannya adalah judul gambar ditempatkan di bawah gambar sedangkan judul tabel ditempatkan di atas tabel.</a:t>
            </a:r>
          </a:p>
          <a:p>
            <a:endParaRPr lang="id-ID" dirty="0"/>
          </a:p>
        </p:txBody>
      </p:sp>
    </p:spTree>
    <p:extLst>
      <p:ext uri="{BB962C8B-B14F-4D97-AF65-F5344CB8AC3E}">
        <p14:creationId xmlns:p14="http://schemas.microsoft.com/office/powerpoint/2010/main" val="101115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16. Penulisan Kutipan dan Sumber Kutipan</a:t>
            </a:r>
            <a:r>
              <a:rPr lang="id-ID" dirty="0"/>
              <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Penulisan </a:t>
            </a:r>
            <a:r>
              <a:rPr lang="id-ID" dirty="0"/>
              <a:t>kutipan dan sumber kutipan menjadi salah satu aspek terpenting dalam penulisan karya ilmiah. Terdapat beberapa ketentuan dalam menulis kutipan dan sumber kutipan, yaitu :</a:t>
            </a:r>
          </a:p>
          <a:p>
            <a:pPr lvl="0"/>
            <a:r>
              <a:rPr lang="id-ID" dirty="0"/>
              <a:t>Kutipan langsung atau kutipan yang berasal dari penulisnya yang berjumlah kurang dari 40 kata ditulis dengan menggunakan dua tanda petik.</a:t>
            </a:r>
          </a:p>
          <a:p>
            <a:pPr lvl="0"/>
            <a:r>
              <a:rPr lang="id-ID" dirty="0" smtClean="0"/>
              <a:t>Kutipan langsung yang diambil dari kutipan maka penulisannya menggunakan satu tanda petik.</a:t>
            </a:r>
          </a:p>
          <a:p>
            <a:endParaRPr lang="id-ID" dirty="0"/>
          </a:p>
        </p:txBody>
      </p:sp>
    </p:spTree>
    <p:extLst>
      <p:ext uri="{BB962C8B-B14F-4D97-AF65-F5344CB8AC3E}">
        <p14:creationId xmlns:p14="http://schemas.microsoft.com/office/powerpoint/2010/main" val="293363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1. Spasi atau Jarak Baris Penulisan</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Dalam </a:t>
            </a:r>
            <a:r>
              <a:rPr lang="id-ID" dirty="0"/>
              <a:t>menulis karya ilmiah, terdapat beberapa ketentuan mengenai spasi atau jarak baris penulisan, diantaranya adalah :</a:t>
            </a:r>
          </a:p>
          <a:p>
            <a:pPr lvl="0"/>
            <a:r>
              <a:rPr lang="id-ID" dirty="0"/>
              <a:t>Spasi atau jarak baris penulisan karya ilmiah adalah 2 spasi. Beberapa perguruan tinggi menentukan jarak baris penulisan atau spasi adalah 1,5 spasi.</a:t>
            </a:r>
          </a:p>
          <a:p>
            <a:pPr lvl="0"/>
            <a:r>
              <a:rPr lang="id-ID" dirty="0"/>
              <a:t>Spasi atau jarak baris penulisan untuk kutipan langsung, judul gambar, judul tabel, daftar pustaka adalah berjarak 1 spasi ke bawah.</a:t>
            </a:r>
          </a:p>
          <a:p>
            <a:pPr lvl="0"/>
            <a:r>
              <a:rPr lang="id-ID" dirty="0"/>
              <a:t>Spasi atau jarak baris penulisan untuk daftar isi, daftar tabel, daftar gambar, daftar lampiran, serta daftar istilah adalah berjarak 1 spasi dengan jeda satu baris untuk setiap bagiannya.</a:t>
            </a:r>
          </a:p>
          <a:p>
            <a:endParaRPr lang="id-ID" dirty="0"/>
          </a:p>
        </p:txBody>
      </p:sp>
    </p:spTree>
    <p:extLst>
      <p:ext uri="{BB962C8B-B14F-4D97-AF65-F5344CB8AC3E}">
        <p14:creationId xmlns:p14="http://schemas.microsoft.com/office/powerpoint/2010/main" val="3616659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a:r>
              <a:rPr lang="id-ID" dirty="0"/>
              <a:t>Kutipan langsung yang diambil dari bahasa asing maka harus ditulis dengan menggunakan huruf miring atau</a:t>
            </a:r>
            <a:r>
              <a:rPr lang="id-ID" i="1" dirty="0"/>
              <a:t> italic</a:t>
            </a:r>
            <a:r>
              <a:rPr lang="id-ID" dirty="0"/>
              <a:t>.</a:t>
            </a:r>
          </a:p>
          <a:p>
            <a:pPr lvl="0"/>
            <a:r>
              <a:rPr lang="id-ID" dirty="0"/>
              <a:t>Kutipan langsung yang mengandung jumlah kata 40 kata atau lebih maka kutipan tersebut harus ditulis tanpa menggunakan tanda petik dan diketik dengan jarak 1 spasi. Adapun proporsi kutipan langsung dalam satu halaman adalah maksimal ¼ halaman.</a:t>
            </a:r>
          </a:p>
          <a:p>
            <a:pPr lvl="0"/>
            <a:r>
              <a:rPr lang="id-ID" dirty="0"/>
              <a:t>Apabila dalam kutipan langsung ada bagian yang dihilangkan, maka penulisan bagian yang dihilangkan tersebut diganti dengan menggunakan tiga buah titik.</a:t>
            </a:r>
          </a:p>
          <a:p>
            <a:endParaRPr lang="id-ID" dirty="0"/>
          </a:p>
        </p:txBody>
      </p:sp>
    </p:spTree>
    <p:extLst>
      <p:ext uri="{BB962C8B-B14F-4D97-AF65-F5344CB8AC3E}">
        <p14:creationId xmlns:p14="http://schemas.microsoft.com/office/powerpoint/2010/main" val="2421851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a:r>
              <a:rPr lang="id-ID" dirty="0"/>
              <a:t>Apabila sumber kutipan merujuk sumber lain, maka yang ditulis adalah sumber kutipan yang digunakan oleh pengutip dengan menyebut nama yang mengemukakan pendapat tersebut.</a:t>
            </a:r>
          </a:p>
          <a:p>
            <a:pPr lvl="0"/>
            <a:r>
              <a:rPr lang="id-ID" dirty="0"/>
              <a:t>Jika sumber kutipan ditulis mendahului kutipan langsung, maka penulisannya adalah nama penulis diikuti dengan tahun penerbitan dan nomor halaman yang dikutip. Tahun dan nomor halaman ditulis dalam tanda kurung.</a:t>
            </a:r>
          </a:p>
          <a:p>
            <a:pPr lvl="0"/>
            <a:r>
              <a:rPr lang="id-ID" dirty="0"/>
              <a:t>Jika sumber kutipan ditulis setelah kutipan langsung maka penulisan nama, tahun penerbitan, dan nomor halaman diletakkan di dalam kurung.</a:t>
            </a:r>
          </a:p>
          <a:p>
            <a:endParaRPr lang="id-ID" dirty="0"/>
          </a:p>
        </p:txBody>
      </p:sp>
    </p:spTree>
    <p:extLst>
      <p:ext uri="{BB962C8B-B14F-4D97-AF65-F5344CB8AC3E}">
        <p14:creationId xmlns:p14="http://schemas.microsoft.com/office/powerpoint/2010/main" val="1869010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a:r>
              <a:rPr lang="id-ID" dirty="0"/>
              <a:t>Jika kutipan berasal dua orang penulis, maka kedua nama penulis harus disebutkan.</a:t>
            </a:r>
          </a:p>
          <a:p>
            <a:pPr lvl="0"/>
            <a:r>
              <a:rPr lang="id-ID" dirty="0"/>
              <a:t>Jika kutipan berasal lebih dari dua orang maka nama belakang atau nama keluarga dari semua penulis harus ditulis dengan lengkap. Untuk penyebutan kedua dan seterusnya yang ditulis hanyalah nama keluarga penulis pertama dan diikuti oleh dkk disertai titik (.).</a:t>
            </a:r>
          </a:p>
          <a:p>
            <a:pPr lvl="0"/>
            <a:r>
              <a:rPr lang="id-ID" dirty="0"/>
              <a:t>Jika kutipan berasal dari penulis yang berbeda dan sumber berbeda, maka penulisannya adalah diurutkan berdasarkan alphabet dan bukan berdasarkan tahun terbit.</a:t>
            </a:r>
          </a:p>
          <a:p>
            <a:r>
              <a:rPr lang="id-ID" dirty="0"/>
              <a:t> </a:t>
            </a:r>
          </a:p>
          <a:p>
            <a:endParaRPr lang="id-ID" dirty="0"/>
          </a:p>
        </p:txBody>
      </p:sp>
    </p:spTree>
    <p:extLst>
      <p:ext uri="{BB962C8B-B14F-4D97-AF65-F5344CB8AC3E}">
        <p14:creationId xmlns:p14="http://schemas.microsoft.com/office/powerpoint/2010/main" val="2690180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a:r>
              <a:rPr lang="id-ID" dirty="0"/>
              <a:t>Jika kutipan berasal dari penulis yang sama dengan karya yang berbeda, maka cara penulisannya dengan menambahkan huruf a, b, c, dan seterusnya pada tahun penerbitan.</a:t>
            </a:r>
          </a:p>
          <a:p>
            <a:pPr lvl="0"/>
            <a:r>
              <a:rPr lang="id-ID" dirty="0"/>
              <a:t>Jika kutipan berasal dari penulis yang sama dengan sumber yang berbeda maka penulisannya adalah tahun penerbitan ditulis satu kali dan menambahkan huruf a, b, c.</a:t>
            </a:r>
          </a:p>
          <a:p>
            <a:pPr lvl="0"/>
            <a:r>
              <a:rPr lang="id-ID" dirty="0"/>
              <a:t>Jika kutipan berasal dari tulisan tanpa diketahui nama penulisnya, maka penulisannya adalah (Tanpa nama, 2017, hlm. 10</a:t>
            </a:r>
            <a:r>
              <a:rPr lang="id-ID" dirty="0" smtClean="0"/>
              <a:t>).</a:t>
            </a:r>
            <a:endParaRPr lang="id-ID" dirty="0"/>
          </a:p>
        </p:txBody>
      </p:sp>
    </p:spTree>
    <p:extLst>
      <p:ext uri="{BB962C8B-B14F-4D97-AF65-F5344CB8AC3E}">
        <p14:creationId xmlns:p14="http://schemas.microsoft.com/office/powerpoint/2010/main" val="1119682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id-ID" dirty="0"/>
              <a:t>Jika kutipan berasal dari penulis tanpa diketahui tahun penerbitan maka penulisannya adalah (Littlejohn, Tanpa Tahun, hlm. 8).</a:t>
            </a:r>
          </a:p>
          <a:p>
            <a:pPr lvl="0"/>
            <a:r>
              <a:rPr lang="id-ID" dirty="0"/>
              <a:t>Jika yang dikutip adalah pokok pikiran penulis, maka penulisannya tidak menggunakan tanda petik dan cukup dengan menyebutkan sumbernya.</a:t>
            </a:r>
          </a:p>
          <a:p>
            <a:endParaRPr lang="id-ID" dirty="0"/>
          </a:p>
          <a:p>
            <a:endParaRPr lang="id-ID" dirty="0"/>
          </a:p>
        </p:txBody>
      </p:sp>
    </p:spTree>
    <p:extLst>
      <p:ext uri="{BB962C8B-B14F-4D97-AF65-F5344CB8AC3E}">
        <p14:creationId xmlns:p14="http://schemas.microsoft.com/office/powerpoint/2010/main" val="3060973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2. Ukuran </a:t>
            </a:r>
            <a:r>
              <a:rPr lang="id-ID" b="1" i="1" dirty="0"/>
              <a:t>Margin</a:t>
            </a:r>
            <a:r>
              <a:rPr lang="id-ID" b="1" dirty="0"/>
              <a:t> atau Batas Tepi</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Ukuran</a:t>
            </a:r>
            <a:r>
              <a:rPr lang="id-ID" dirty="0"/>
              <a:t> </a:t>
            </a:r>
            <a:r>
              <a:rPr lang="id-ID" i="1" dirty="0"/>
              <a:t>margin</a:t>
            </a:r>
            <a:r>
              <a:rPr lang="id-ID" dirty="0"/>
              <a:t> atau batas tepi pengetikan karya ilmiah secara umum menggunakan formasi 4-4-3-3 atau 4 cm untuk </a:t>
            </a:r>
            <a:r>
              <a:rPr lang="id-ID" i="1" dirty="0"/>
              <a:t>margin</a:t>
            </a:r>
            <a:r>
              <a:rPr lang="id-ID" dirty="0"/>
              <a:t> kiri dan</a:t>
            </a:r>
            <a:r>
              <a:rPr lang="id-ID" i="1" dirty="0"/>
              <a:t>margin</a:t>
            </a:r>
            <a:r>
              <a:rPr lang="id-ID" dirty="0"/>
              <a:t> atas, serta 3 cm untuk </a:t>
            </a:r>
            <a:r>
              <a:rPr lang="id-ID" i="1" dirty="0"/>
              <a:t>margin</a:t>
            </a:r>
            <a:r>
              <a:rPr lang="id-ID" dirty="0"/>
              <a:t> kanan dan </a:t>
            </a:r>
            <a:r>
              <a:rPr lang="id-ID" i="1" dirty="0"/>
              <a:t>margin</a:t>
            </a:r>
            <a:r>
              <a:rPr lang="id-ID" dirty="0"/>
              <a:t> bawah. Beberapa perguruan tinggi menerapkan ketentuan ukuran margin atau batas tepi pengetikan karya ilmiah dengan formasi 4-3-3-3 atau 4 cm untuk </a:t>
            </a:r>
            <a:r>
              <a:rPr lang="id-ID" i="1" dirty="0"/>
              <a:t>margin</a:t>
            </a:r>
            <a:r>
              <a:rPr lang="id-ID" dirty="0"/>
              <a:t> kiri serta 3 cm untuk </a:t>
            </a:r>
            <a:r>
              <a:rPr lang="id-ID" i="1" dirty="0"/>
              <a:t>margin</a:t>
            </a:r>
            <a:r>
              <a:rPr lang="id-ID" dirty="0"/>
              <a:t> atas, </a:t>
            </a:r>
            <a:r>
              <a:rPr lang="id-ID" i="1" dirty="0"/>
              <a:t>margin</a:t>
            </a:r>
            <a:r>
              <a:rPr lang="id-ID" dirty="0"/>
              <a:t>kanan, dan </a:t>
            </a:r>
            <a:r>
              <a:rPr lang="id-ID" i="1" dirty="0"/>
              <a:t>margin</a:t>
            </a:r>
            <a:r>
              <a:rPr lang="id-ID" dirty="0"/>
              <a:t> bawah.</a:t>
            </a:r>
          </a:p>
          <a:p>
            <a:endParaRPr lang="id-ID" dirty="0"/>
          </a:p>
        </p:txBody>
      </p:sp>
    </p:spTree>
    <p:extLst>
      <p:ext uri="{BB962C8B-B14F-4D97-AF65-F5344CB8AC3E}">
        <p14:creationId xmlns:p14="http://schemas.microsoft.com/office/powerpoint/2010/main" val="3810324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3. Penomoran Halaman</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Hal-hal </a:t>
            </a:r>
            <a:r>
              <a:rPr lang="id-ID" dirty="0"/>
              <a:t>lain yang perlu diperhatikan dalam penulisan karya ilmiah adalah terkait dengan ketentuan penomoran halaman dan tata letaknya.</a:t>
            </a:r>
          </a:p>
          <a:p>
            <a:pPr lvl="0"/>
            <a:r>
              <a:rPr lang="id-ID" dirty="0"/>
              <a:t>Angka Romawi kecil (i, ii, iii, dst) digunakan untuk penomoran halaman pada bagian awal karya ilmiah seperti halaman judul hingga abstaksi.</a:t>
            </a:r>
          </a:p>
          <a:p>
            <a:pPr lvl="0"/>
            <a:r>
              <a:rPr lang="id-ID" dirty="0"/>
              <a:t>Angka Arab (1, 2, 3, dst) digunakan untuk penomoran halaman setiap halaman. Pada halaman yang memuat judul bab, penomoran halaman ditulis pada bagian kanan bawah. Sedangkan, pada setiap halaman di setiap bab, penomoran halaman ditulis pada bagian kanan atas.</a:t>
            </a:r>
          </a:p>
          <a:p>
            <a:pPr lvl="0"/>
            <a:r>
              <a:rPr lang="id-ID" dirty="0"/>
              <a:t>Penomoran halaman berjarak 3 cm dari tepi kanan dan 1,5 cm dari tepi atas atau tepi bawah.</a:t>
            </a:r>
          </a:p>
          <a:p>
            <a:endParaRPr lang="id-ID" dirty="0"/>
          </a:p>
        </p:txBody>
      </p:sp>
    </p:spTree>
    <p:extLst>
      <p:ext uri="{BB962C8B-B14F-4D97-AF65-F5344CB8AC3E}">
        <p14:creationId xmlns:p14="http://schemas.microsoft.com/office/powerpoint/2010/main" val="5260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4. Bahasa dan Penggunaan Istilah</a:t>
            </a:r>
            <a:r>
              <a:rPr lang="id-ID" dirty="0"/>
              <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Bahasa yang digunakan dalam penulisan karya ilmiah adalah bahasa Indonesia yang sesuai dengan Ejaan Bahasa Indonesia mengacu pada Permendikbud No. 50 Tahun 2015 tentang Pedoman Umum Ejaan Bahasa Indonesia. Pedoman ini mencakup pedoman dalam pemakaian huruf, penulisan kata, pemakaian tanda baca, dan penulisan unsur serapan.</a:t>
            </a:r>
          </a:p>
          <a:p>
            <a:r>
              <a:rPr lang="id-ID" dirty="0" smtClean="0"/>
              <a:t>Sementara </a:t>
            </a:r>
            <a:r>
              <a:rPr lang="id-ID" dirty="0"/>
              <a:t>itu, Istilah yang digunakan dalam penulisan karya ilmiah adalah istilah dalam bahasa Indonesia atau istilah serapan bahasa asing yang sesuai dengan Kamus Besar Bahasa Indonesia. Jika istilah asing yang digunakan dalam penulisan karya tulis tidak memiliki padanan kata yang sesuai dengan Kamus Besar Bahasa Indonesia, maka istilah asing tersebut harus ditulis dengan menggunakan huruf miring atau </a:t>
            </a:r>
            <a:r>
              <a:rPr lang="id-ID" i="1" dirty="0"/>
              <a:t>italic</a:t>
            </a:r>
            <a:r>
              <a:rPr lang="id-ID" dirty="0"/>
              <a:t> dan dijelaskan makna dari istilah yang dimaksud.</a:t>
            </a:r>
          </a:p>
          <a:p>
            <a:endParaRPr lang="id-ID" dirty="0"/>
          </a:p>
        </p:txBody>
      </p:sp>
    </p:spTree>
    <p:extLst>
      <p:ext uri="{BB962C8B-B14F-4D97-AF65-F5344CB8AC3E}">
        <p14:creationId xmlns:p14="http://schemas.microsoft.com/office/powerpoint/2010/main" val="3122722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5. Bentuk Kalimat</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Kalimat </a:t>
            </a:r>
            <a:r>
              <a:rPr lang="id-ID" dirty="0"/>
              <a:t>dalam penulisan karya ilmiah hendaknya disajikan dalam bentuk pasif dalam artian kalimat dalam karya ilmiah tidak boleh disajikan dalam perspektif orang pertama seperti saya, aku, dan lain-lain. Pada bagian ucapan terima kasih atau kata pengantar atau prakata, kata </a:t>
            </a:r>
            <a:r>
              <a:rPr lang="id-ID" i="1" dirty="0"/>
              <a:t>saya </a:t>
            </a:r>
            <a:r>
              <a:rPr lang="id-ID" dirty="0"/>
              <a:t>diganti dengan kata </a:t>
            </a:r>
            <a:r>
              <a:rPr lang="id-ID" i="1" dirty="0"/>
              <a:t>penulis.</a:t>
            </a:r>
            <a:endParaRPr lang="id-ID" dirty="0"/>
          </a:p>
          <a:p>
            <a:endParaRPr lang="id-ID" dirty="0"/>
          </a:p>
        </p:txBody>
      </p:sp>
    </p:spTree>
    <p:extLst>
      <p:ext uri="{BB962C8B-B14F-4D97-AF65-F5344CB8AC3E}">
        <p14:creationId xmlns:p14="http://schemas.microsoft.com/office/powerpoint/2010/main" val="3404597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6. Penulisan Kata Pengantar</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Setiap </a:t>
            </a:r>
            <a:r>
              <a:rPr lang="id-ID" dirty="0"/>
              <a:t>karya ilmiah selalu didahului dengan Kata Pengantar atau Prakata atau Ucapan Terima Kasih. Dalam penulisan karya ilmiah,</a:t>
            </a:r>
          </a:p>
          <a:p>
            <a:pPr lvl="0"/>
            <a:r>
              <a:rPr lang="id-ID" dirty="0"/>
              <a:t>Kata Pengantar ditulis dengan menggunakan spasi 1,5.</a:t>
            </a:r>
          </a:p>
          <a:p>
            <a:pPr lvl="0"/>
            <a:r>
              <a:rPr lang="id-ID" dirty="0"/>
              <a:t>Judul Kata Pengantar ditulis dengan menggunakan huruf besar atau huruf kapital, ditebalkan, dan ditempatkan di tengah.</a:t>
            </a:r>
          </a:p>
          <a:p>
            <a:pPr lvl="0"/>
            <a:r>
              <a:rPr lang="id-ID" dirty="0"/>
              <a:t>Adapun jarak antara judul dan isi Kata Pengantar adalah 2×2 spasi.</a:t>
            </a:r>
          </a:p>
          <a:p>
            <a:pPr lvl="0"/>
            <a:r>
              <a:rPr lang="id-ID" dirty="0"/>
              <a:t>Ucapan terima kasih ditulis secara berurutan dimulai dengan pihak luar, keluarga, atau teman.</a:t>
            </a:r>
          </a:p>
          <a:p>
            <a:endParaRPr lang="id-ID" dirty="0"/>
          </a:p>
        </p:txBody>
      </p:sp>
    </p:spTree>
    <p:extLst>
      <p:ext uri="{BB962C8B-B14F-4D97-AF65-F5344CB8AC3E}">
        <p14:creationId xmlns:p14="http://schemas.microsoft.com/office/powerpoint/2010/main" val="2888091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7. Penulisan Abstrak</a:t>
            </a:r>
            <a:r>
              <a:rPr lang="id-ID" dirty="0"/>
              <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Abstrak </a:t>
            </a:r>
            <a:r>
              <a:rPr lang="id-ID" dirty="0"/>
              <a:t>dalam penulisan karya ilmiah sangat penting karena merupakan intisari dari karya ilmiah yang dibuat. Beberapa ketentuan terkait dengan penulisan Abstrak adalah sebagai berikut :</a:t>
            </a:r>
          </a:p>
          <a:p>
            <a:pPr lvl="0"/>
            <a:r>
              <a:rPr lang="id-ID" dirty="0"/>
              <a:t>Judul Abstrak ditulis dengan menggunakan huruf besar atau kapital, ditebalkan, dan ditempatkan di tengah.</a:t>
            </a:r>
          </a:p>
          <a:p>
            <a:pPr lvl="0"/>
            <a:r>
              <a:rPr lang="id-ID" dirty="0"/>
              <a:t>Isi Abstrak pada umumnya ditulis dengan spasi tunggal dengan jumlah kata minimal 75 kata dan maksimal 100 kata dan ditulis dalam satu paragraf.</a:t>
            </a:r>
          </a:p>
          <a:p>
            <a:pPr lvl="0"/>
            <a:r>
              <a:rPr lang="id-ID" dirty="0"/>
              <a:t>Abstrak ditulis dalam dua bahasa yaitu bahasa Indonesia dan bahasa Inggris dengan ketentuan penulisan yang sama</a:t>
            </a:r>
            <a:r>
              <a:rPr lang="id-ID" dirty="0" smtClean="0"/>
              <a:t>.</a:t>
            </a:r>
            <a:endParaRPr lang="id-ID" dirty="0"/>
          </a:p>
        </p:txBody>
      </p:sp>
    </p:spTree>
    <p:extLst>
      <p:ext uri="{BB962C8B-B14F-4D97-AF65-F5344CB8AC3E}">
        <p14:creationId xmlns:p14="http://schemas.microsoft.com/office/powerpoint/2010/main" val="4217006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id-ID" dirty="0"/>
              <a:t>Jika memungkinkan, penulisan abstrak bahasa Indonesia maupun bahasa Inggris diletakkan dalam satu halaman.</a:t>
            </a:r>
          </a:p>
          <a:p>
            <a:pPr lvl="0"/>
            <a:r>
              <a:rPr lang="id-ID" dirty="0"/>
              <a:t>Pada bagian bawah abstrak ditulis beberapa kata kunci yang penulisannya disesuaikan dengan bahasa yang digunakan. Dalam artian, pada Abstrak dalam bahasa Indonesia maka kata kunci ditulis dalam bahasa Indonesia. Begitu pula dengan Abstrak dalam bahasa Inggris maka kata kunci ditulis dalam bahasa Inggris.</a:t>
            </a:r>
          </a:p>
          <a:p>
            <a:pPr lvl="0"/>
            <a:r>
              <a:rPr lang="id-ID" dirty="0"/>
              <a:t>Istilah asing yang digunakan dalam Abstrak harus ditulis dengan huruf miring atau dicetak miring.</a:t>
            </a:r>
          </a:p>
          <a:p>
            <a:endParaRPr lang="id-ID" dirty="0"/>
          </a:p>
        </p:txBody>
      </p:sp>
    </p:spTree>
    <p:extLst>
      <p:ext uri="{BB962C8B-B14F-4D97-AF65-F5344CB8AC3E}">
        <p14:creationId xmlns:p14="http://schemas.microsoft.com/office/powerpoint/2010/main" val="29019158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TotalTime>
  <Words>1562</Words>
  <Application>Microsoft Office PowerPoint</Application>
  <PresentationFormat>Widescreen</PresentationFormat>
  <Paragraphs>74</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Trebuchet MS</vt:lpstr>
      <vt:lpstr>Wingdings 3</vt:lpstr>
      <vt:lpstr>Facet</vt:lpstr>
      <vt:lpstr>Cara Menulis</vt:lpstr>
      <vt:lpstr>1. Spasi atau Jarak Baris Penulisan </vt:lpstr>
      <vt:lpstr>2. Ukuran Margin atau Batas Tepi </vt:lpstr>
      <vt:lpstr>3. Penomoran Halaman </vt:lpstr>
      <vt:lpstr>4. Bahasa dan Penggunaan Istilah </vt:lpstr>
      <vt:lpstr>5. Bentuk Kalimat </vt:lpstr>
      <vt:lpstr>6. Penulisan Kata Pengantar </vt:lpstr>
      <vt:lpstr>7. Penulisan Abstrak </vt:lpstr>
      <vt:lpstr>PowerPoint Presentation</vt:lpstr>
      <vt:lpstr>8. Penulisan Daftar Isi </vt:lpstr>
      <vt:lpstr>9. Penulisan Daftar Gambar, Daftar Tabel, dan Daftar Lampiran </vt:lpstr>
      <vt:lpstr>10. Penulisan Judul Bab, Judul Subbab, dan Judul Anak Subbab </vt:lpstr>
      <vt:lpstr>PowerPoint Presentation</vt:lpstr>
      <vt:lpstr>11. Penulisan Paragraf </vt:lpstr>
      <vt:lpstr>12. Penulisan Naskah atau Teks </vt:lpstr>
      <vt:lpstr>13. Penulisan Permulaan Kalimat </vt:lpstr>
      <vt:lpstr>14. Penulisan Bilangan </vt:lpstr>
      <vt:lpstr>15. Penulisan Nama Gambar dan Nama Tabel </vt:lpstr>
      <vt:lpstr>16. Penulisan Kutipan dan Sumber Kutipan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Cara Menulis</dc:title>
  <dc:creator>User</dc:creator>
  <cp:lastModifiedBy>User</cp:lastModifiedBy>
  <cp:revision>4</cp:revision>
  <dcterms:created xsi:type="dcterms:W3CDTF">2018-03-27T16:03:16Z</dcterms:created>
  <dcterms:modified xsi:type="dcterms:W3CDTF">2018-03-27T16:21:00Z</dcterms:modified>
</cp:coreProperties>
</file>