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1328738"/>
            <a:ext cx="85725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PENUNDAAN PELAKSANAAN KEPUTUSAN TATA USAHA NEGARA (KTUN)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1386446" y="2500313"/>
            <a:ext cx="637110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Mekanisme dan Pertimbangan Hakim dalam Sengketa TUN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2318621" y="3557588"/>
            <a:ext cx="450675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Mata Kuliah: Hukum Acara Peradilan Tata Usaha Negara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006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KESIMPULAN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57263"/>
            <a:ext cx="171450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4356" y="885825"/>
            <a:ext cx="3936206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Penundaan KTUN adalah mekanisme penting untuk melindungi kepentingan penggugat dari kerugian yang tidak dapat dipulihkan. </a:t>
            </a:r>
            <a:endParaRPr lang="en-US" sz="13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871663"/>
            <a:ext cx="171450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64356" y="1800225"/>
            <a:ext cx="3936206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Pertimbangan hakim bersifat kasuistis, dengan fokus pada "keadaan mendesak" dan perbandingan antara kepentingan penggugat dengan kepentingan umum. </a:t>
            </a:r>
            <a:endParaRPr lang="en-US" sz="13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3043238"/>
            <a:ext cx="171450" cy="17145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64356" y="2971800"/>
            <a:ext cx="3936206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UU Administrasi Pemerintahan memperluas dasar penundaan untuk mencakup kepentingan negara, lingkungan, dan sosial yang lebih luas. </a:t>
            </a:r>
            <a:endParaRPr lang="en-US" sz="135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957638"/>
            <a:ext cx="171450" cy="17145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64356" y="3886200"/>
            <a:ext cx="3936206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Dalam praktik, hakim tetap menggunakan UU PERATUN sebagai dasar hukum acara dalam memutus permohonan penundaan KTUN. </a:t>
            </a:r>
            <a:endParaRPr lang="en-US" sz="1350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285" y="1414463"/>
            <a:ext cx="2883117" cy="285747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285750" y="4943475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10</a:t>
            </a:r>
            <a:endParaRPr lang="en-US" sz="8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DAFTAR PUSTAKA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94755"/>
            <a:ext cx="163137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Abdullah, Rozali. (1991). 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1917120" y="894755"/>
            <a:ext cx="27579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4675054" y="894755"/>
            <a:ext cx="153933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Jakarta: Rajawali Pers.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285750" y="1216223"/>
            <a:ext cx="8572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Adikancana, Santi Hapsari Dewi, et al. (2022). "Penundaan Pelaksanaan (Schorsing) Keputusan Tata Usaha Negara Pada Putusan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285750" y="1430536"/>
            <a:ext cx="212484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Nomor 74/G/2014/PTUN-BDG". 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2410597" y="1430536"/>
            <a:ext cx="14123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Jurnal Hukum Peratun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3822939" y="1430536"/>
            <a:ext cx="18123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Vol. 5 No. 2, hlm. 137-158. 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285750" y="1752005"/>
            <a:ext cx="169011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Basah, Sjachran. (2010). </a:t>
            </a:r>
            <a:endParaRPr lang="en-US" sz="1046" dirty="0"/>
          </a:p>
        </p:txBody>
      </p:sp>
      <p:sp>
        <p:nvSpPr>
          <p:cNvPr id="12" name="Text 9"/>
          <p:cNvSpPr/>
          <p:nvPr/>
        </p:nvSpPr>
        <p:spPr>
          <a:xfrm>
            <a:off x="1975861" y="1752005"/>
            <a:ext cx="61335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Eksistensi dan Tolok Ukur Badan Peradilan Peradilan Administrasi Negara Republik Indonesia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8109440" y="1752005"/>
            <a:ext cx="74883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Bandung: 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285750" y="1966317"/>
            <a:ext cx="11642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Alumni Bandung. 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285750" y="2287786"/>
            <a:ext cx="8572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Caniago Sa'ad, Miftah. (2019). "Penundaan Pelaksanaan Keputusan Pejabat Tata Usaha Negara (Schorsing) yang Berpotensi 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285750" y="2502098"/>
            <a:ext cx="155036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Merusak Lingkungan." </a:t>
            </a:r>
            <a:endParaRPr lang="en-US" sz="1046" dirty="0"/>
          </a:p>
        </p:txBody>
      </p:sp>
      <p:sp>
        <p:nvSpPr>
          <p:cNvPr id="17" name="Text 14"/>
          <p:cNvSpPr/>
          <p:nvPr/>
        </p:nvSpPr>
        <p:spPr>
          <a:xfrm>
            <a:off x="1836111" y="2502098"/>
            <a:ext cx="93270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Media Syari'ah</a:t>
            </a:r>
            <a:endParaRPr lang="en-US" sz="1046" dirty="0"/>
          </a:p>
        </p:txBody>
      </p:sp>
      <p:sp>
        <p:nvSpPr>
          <p:cNvPr id="18" name="Text 15"/>
          <p:cNvSpPr/>
          <p:nvPr/>
        </p:nvSpPr>
        <p:spPr>
          <a:xfrm>
            <a:off x="2768817" y="2502098"/>
            <a:ext cx="193238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Vol. 21, No. 2, hlm. 164-172. </a:t>
            </a:r>
            <a:endParaRPr lang="en-US" sz="1046" dirty="0"/>
          </a:p>
        </p:txBody>
      </p:sp>
      <p:sp>
        <p:nvSpPr>
          <p:cNvPr id="19" name="Text 16"/>
          <p:cNvSpPr/>
          <p:nvPr/>
        </p:nvSpPr>
        <p:spPr>
          <a:xfrm>
            <a:off x="285750" y="2823567"/>
            <a:ext cx="13161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Marbun, SF. (1997). </a:t>
            </a:r>
            <a:endParaRPr lang="en-US" sz="1046" dirty="0"/>
          </a:p>
        </p:txBody>
      </p:sp>
      <p:sp>
        <p:nvSpPr>
          <p:cNvPr id="20" name="Text 17"/>
          <p:cNvSpPr/>
          <p:nvPr/>
        </p:nvSpPr>
        <p:spPr>
          <a:xfrm>
            <a:off x="1601930" y="2823567"/>
            <a:ext cx="43145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Peradilan Administrasi Negara dan Upaya Administrasi di Indonesia</a:t>
            </a:r>
            <a:endParaRPr lang="en-US" sz="1046" dirty="0"/>
          </a:p>
        </p:txBody>
      </p:sp>
      <p:sp>
        <p:nvSpPr>
          <p:cNvPr id="21" name="Text 18"/>
          <p:cNvSpPr/>
          <p:nvPr/>
        </p:nvSpPr>
        <p:spPr>
          <a:xfrm>
            <a:off x="5916476" y="2823567"/>
            <a:ext cx="13953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Yogyakarta: Liberty. </a:t>
            </a:r>
            <a:endParaRPr lang="en-US" sz="1046" dirty="0"/>
          </a:p>
        </p:txBody>
      </p:sp>
      <p:sp>
        <p:nvSpPr>
          <p:cNvPr id="22" name="Text 19"/>
          <p:cNvSpPr/>
          <p:nvPr/>
        </p:nvSpPr>
        <p:spPr>
          <a:xfrm>
            <a:off x="285750" y="3145036"/>
            <a:ext cx="182852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Siahaan, Lintong O. (2006). </a:t>
            </a:r>
            <a:endParaRPr lang="en-US" sz="1046" dirty="0"/>
          </a:p>
        </p:txBody>
      </p:sp>
      <p:sp>
        <p:nvSpPr>
          <p:cNvPr id="23" name="Text 20"/>
          <p:cNvSpPr/>
          <p:nvPr/>
        </p:nvSpPr>
        <p:spPr>
          <a:xfrm>
            <a:off x="2114271" y="3145036"/>
            <a:ext cx="395649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Wewenang PTUN Menunda Berlakunya Keputusan Pemerintah</a:t>
            </a:r>
            <a:endParaRPr lang="en-US" sz="1046" dirty="0"/>
          </a:p>
        </p:txBody>
      </p:sp>
      <p:sp>
        <p:nvSpPr>
          <p:cNvPr id="24" name="Text 21"/>
          <p:cNvSpPr/>
          <p:nvPr/>
        </p:nvSpPr>
        <p:spPr>
          <a:xfrm>
            <a:off x="6070764" y="3145036"/>
            <a:ext cx="259446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Jakarta: Perum Percetakan Negara RI. </a:t>
            </a:r>
            <a:endParaRPr lang="en-US" sz="1046" dirty="0"/>
          </a:p>
        </p:txBody>
      </p:sp>
      <p:sp>
        <p:nvSpPr>
          <p:cNvPr id="25" name="Text 22"/>
          <p:cNvSpPr/>
          <p:nvPr/>
        </p:nvSpPr>
        <p:spPr>
          <a:xfrm>
            <a:off x="285750" y="3466505"/>
            <a:ext cx="16344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Tjandra, Riawan. (2005). </a:t>
            </a:r>
            <a:endParaRPr lang="en-US" sz="1046" dirty="0"/>
          </a:p>
        </p:txBody>
      </p:sp>
      <p:sp>
        <p:nvSpPr>
          <p:cNvPr id="26" name="Text 23"/>
          <p:cNvSpPr/>
          <p:nvPr/>
        </p:nvSpPr>
        <p:spPr>
          <a:xfrm>
            <a:off x="1920246" y="3466505"/>
            <a:ext cx="347629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Edisi Revisi</a:t>
            </a:r>
            <a:endParaRPr lang="en-US" sz="1046" dirty="0"/>
          </a:p>
        </p:txBody>
      </p:sp>
      <p:sp>
        <p:nvSpPr>
          <p:cNvPr id="27" name="Text 24"/>
          <p:cNvSpPr/>
          <p:nvPr/>
        </p:nvSpPr>
        <p:spPr>
          <a:xfrm>
            <a:off x="5396545" y="3466505"/>
            <a:ext cx="23877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Yogyakarta: Universitas Atma Jaya. </a:t>
            </a:r>
            <a:endParaRPr lang="en-US" sz="1046" dirty="0"/>
          </a:p>
        </p:txBody>
      </p:sp>
      <p:sp>
        <p:nvSpPr>
          <p:cNvPr id="28" name="Text 25"/>
          <p:cNvSpPr/>
          <p:nvPr/>
        </p:nvSpPr>
        <p:spPr>
          <a:xfrm>
            <a:off x="285750" y="3779044"/>
            <a:ext cx="8572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Undang-Undang Nomor 5 Tahun 1986 tentang Peradilan Tata Usaha Negara. </a:t>
            </a:r>
            <a:endParaRPr lang="en-US" sz="1046" dirty="0"/>
          </a:p>
        </p:txBody>
      </p:sp>
      <p:sp>
        <p:nvSpPr>
          <p:cNvPr id="29" name="Text 26"/>
          <p:cNvSpPr/>
          <p:nvPr/>
        </p:nvSpPr>
        <p:spPr>
          <a:xfrm>
            <a:off x="285750" y="4100513"/>
            <a:ext cx="8572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just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Undang-Undang Nomor 30 Tahun 2014 tentang Administrasi Pemerintahan. </a:t>
            </a:r>
            <a:endParaRPr lang="en-US" sz="1046" dirty="0"/>
          </a:p>
        </p:txBody>
      </p:sp>
      <p:sp>
        <p:nvSpPr>
          <p:cNvPr id="30" name="Text 27"/>
          <p:cNvSpPr/>
          <p:nvPr/>
        </p:nvSpPr>
        <p:spPr>
          <a:xfrm>
            <a:off x="285750" y="4686300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11</a:t>
            </a:r>
            <a:endParaRPr lang="en-US" sz="8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1786" y="1150144"/>
            <a:ext cx="3060399" cy="6429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37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TERIMA KASIH</a:t>
            </a:r>
            <a:endParaRPr lang="en-US" sz="3375" dirty="0"/>
          </a:p>
        </p:txBody>
      </p:sp>
      <p:sp>
        <p:nvSpPr>
          <p:cNvPr id="4" name="Text 1"/>
          <p:cNvSpPr/>
          <p:nvPr/>
        </p:nvSpPr>
        <p:spPr>
          <a:xfrm>
            <a:off x="1598581" y="2078831"/>
            <a:ext cx="594680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Penundaan Pelaksanaan Keputusan Tata Usaha Negara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2318621" y="3136106"/>
            <a:ext cx="450675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Mata Kuliah: Hukum Acara Peradilan Tata Usaha Negara 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298946" y="3821906"/>
            <a:ext cx="255930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12</a:t>
            </a:r>
            <a:endParaRPr lang="en-US" sz="8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PENDAHULUAN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96541"/>
            <a:ext cx="135309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Latar Belakang: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638849" y="896541"/>
            <a:ext cx="281555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Gugatan terhadap Keputusan Tata 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285750" y="1153716"/>
            <a:ext cx="367677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Usaha Negara (KTUN) di Peradilan Tata Usaha 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285750" y="1410891"/>
            <a:ext cx="383398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Negara (PTUN) merupakan upaya hukum untuk 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285750" y="1668066"/>
            <a:ext cx="357218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menguji keabsahan keputusan pejabat TUN. 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285750" y="2068116"/>
            <a:ext cx="272743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Asas Praesumptio Iustae Causa: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013184" y="2068116"/>
            <a:ext cx="143952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Setiap keputusan 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285750" y="2325291"/>
            <a:ext cx="381889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pejabat TUN dianggap sah sampai ada putusan 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285750" y="2582466"/>
            <a:ext cx="284042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pengadilan yang membatalkannya. 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285750" y="2982516"/>
            <a:ext cx="157530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Konsekuensi Asas: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861058" y="2982516"/>
            <a:ext cx="250901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Gugatan tidak secara otomatis 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285750" y="3239691"/>
            <a:ext cx="349415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menunda pelaksanaan KTUN yang digugat. 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285750" y="3639741"/>
            <a:ext cx="65356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Dilema: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939319" y="3639741"/>
            <a:ext cx="298033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Bagaimana melindungi kepentingan 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285750" y="3896916"/>
            <a:ext cx="340433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penggugat dari kerugian yang tidak dapat 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285750" y="4154091"/>
            <a:ext cx="400114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dipulihkan selama proses peradilan berlangsung? </a:t>
            </a:r>
            <a:endParaRPr lang="en-US" sz="1350" dirty="0"/>
          </a:p>
        </p:txBody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6" y="1519247"/>
            <a:ext cx="3571875" cy="2390756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285750" y="4686300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2</a:t>
            </a:r>
            <a:endParaRPr lang="en-US" sz="8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5292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DASAR HUKUM PENUNDAAN (UU PERATUN)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96541"/>
            <a:ext cx="248689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Pasal 67 UU No. 5 Tahun 1986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772640" y="896541"/>
            <a:ext cx="148322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tentang Peradilan 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285750" y="1153716"/>
            <a:ext cx="156894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Tata Usaha Negara: 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285750" y="1543050"/>
            <a:ext cx="4214813" cy="1157288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8" name="Shape 5"/>
          <p:cNvSpPr/>
          <p:nvPr/>
        </p:nvSpPr>
        <p:spPr>
          <a:xfrm>
            <a:off x="285750" y="1543050"/>
            <a:ext cx="28575" cy="1157288"/>
          </a:xfrm>
          <a:prstGeom prst="rect">
            <a:avLst/>
          </a:prstGeom>
          <a:solidFill>
            <a:srgbClr val="8B0000"/>
          </a:solidFill>
          <a:ln/>
        </p:spPr>
      </p:sp>
      <p:sp>
        <p:nvSpPr>
          <p:cNvPr id="9" name="Text 6"/>
          <p:cNvSpPr/>
          <p:nvPr/>
        </p:nvSpPr>
        <p:spPr>
          <a:xfrm>
            <a:off x="285750" y="1543050"/>
            <a:ext cx="4214813" cy="115728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indent="0" marL="0">
              <a:buNone/>
            </a:pPr>
            <a:r>
              <a:rPr lang="en-US" sz="1238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"Gugatan tidak menunda atau menghalangi dilaksanakannya Keputusan Badan atau Pejabat Tata Usaha Negara serta tindakan Badan atau Pejabat Tata usaha Negara yang digugat." </a:t>
            </a:r>
            <a:endParaRPr lang="en-US" sz="1238" dirty="0"/>
          </a:p>
        </p:txBody>
      </p:sp>
      <p:sp>
        <p:nvSpPr>
          <p:cNvPr id="10" name="Text 7"/>
          <p:cNvSpPr/>
          <p:nvPr/>
        </p:nvSpPr>
        <p:spPr>
          <a:xfrm>
            <a:off x="285750" y="2853928"/>
            <a:ext cx="142442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Pasal 67 ayat (2):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1710175" y="2853928"/>
            <a:ext cx="249409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Penggugat dapat mengajukan 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285750" y="3111103"/>
            <a:ext cx="370060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permohonan agar pelaksanaan KTUN ditunda 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285750" y="3368278"/>
            <a:ext cx="347959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selama pemeriksaan sengketa TUN sedang 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285750" y="3625453"/>
            <a:ext cx="70569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berjalan. 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285750" y="4025503"/>
            <a:ext cx="142442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Pasal 67 ayat (3):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1710175" y="4025503"/>
            <a:ext cx="234167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Permohonan dapat diajukan 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285750" y="4282678"/>
            <a:ext cx="420515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sekaligus dalam gugatan dan dapat diputus terlebih 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285750" y="4539853"/>
            <a:ext cx="258221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dahulu dari pokok sengketanya. </a:t>
            </a:r>
            <a:endParaRPr lang="en-US" sz="1350" dirty="0"/>
          </a:p>
        </p:txBody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6" y="1712128"/>
            <a:ext cx="3571875" cy="2390756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285750" y="5072063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3</a:t>
            </a:r>
            <a:endParaRPr lang="en-US" sz="8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650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SYARAT PERMOHONAN PENUNDAAN (UU PERATUN)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1028700"/>
            <a:ext cx="4214813" cy="1393031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1028700"/>
            <a:ext cx="28575" cy="1393031"/>
          </a:xfrm>
          <a:prstGeom prst="rect">
            <a:avLst/>
          </a:prstGeom>
          <a:solidFill>
            <a:srgbClr val="8B0000"/>
          </a:solidFill>
          <a:ln/>
        </p:spPr>
      </p:sp>
      <p:sp>
        <p:nvSpPr>
          <p:cNvPr id="6" name="Text 3"/>
          <p:cNvSpPr/>
          <p:nvPr/>
        </p:nvSpPr>
        <p:spPr>
          <a:xfrm>
            <a:off x="285750" y="1028700"/>
            <a:ext cx="4214813" cy="139303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indent="0" marL="0">
              <a:buNone/>
            </a:pPr>
            <a:r>
              <a:rPr lang="en-US" sz="1238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"Permohonan penundaan dapat dikabulkan hanya apabila terdapat keadaan yang sangat mendesak yang mengakibatkan kepentingan penggugat sangat dirugikan jika KTUN yang digugat itu tetap dilaksanakan." (Pasal 67 ayat (4) huruf a) </a:t>
            </a:r>
            <a:endParaRPr lang="en-US" sz="1238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636044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8638" y="2575322"/>
            <a:ext cx="282962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Keadaan yang Sangat Mendesak: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3358260" y="2575322"/>
            <a:ext cx="77599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Kerugian 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528638" y="2832497"/>
            <a:ext cx="371687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yang akan diderita penggugat tidak seimbang 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528638" y="3089672"/>
            <a:ext cx="330607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dengan manfaat dari pelaksanaan KTUN. </a:t>
            </a:r>
            <a:endParaRPr lang="en-US" sz="13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550444"/>
            <a:ext cx="214313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71500" y="3489722"/>
            <a:ext cx="367230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Kepentingan Penggugat Sangat Dirugikan:</a:t>
            </a:r>
            <a:endParaRPr lang="en-US" sz="1350" dirty="0"/>
          </a:p>
        </p:txBody>
      </p:sp>
      <p:sp>
        <p:nvSpPr>
          <p:cNvPr id="14" name="Text 9"/>
          <p:cNvSpPr/>
          <p:nvPr/>
        </p:nvSpPr>
        <p:spPr>
          <a:xfrm>
            <a:off x="571500" y="3746897"/>
            <a:ext cx="366253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Kerugian besar yang sulit atau tidak mungkin </a:t>
            </a:r>
            <a:endParaRPr lang="en-US" sz="1350" dirty="0"/>
          </a:p>
        </p:txBody>
      </p:sp>
      <p:sp>
        <p:nvSpPr>
          <p:cNvPr id="15" name="Text 10"/>
          <p:cNvSpPr/>
          <p:nvPr/>
        </p:nvSpPr>
        <p:spPr>
          <a:xfrm>
            <a:off x="571500" y="4004072"/>
            <a:ext cx="89514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dipulihkan. </a:t>
            </a:r>
            <a:endParaRPr lang="en-US" sz="135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4464844"/>
            <a:ext cx="171450" cy="1714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28638" y="4404122"/>
            <a:ext cx="74702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Batasan:</a:t>
            </a:r>
            <a:endParaRPr lang="en-US" sz="1350" dirty="0"/>
          </a:p>
        </p:txBody>
      </p:sp>
      <p:sp>
        <p:nvSpPr>
          <p:cNvPr id="18" name="Text 12"/>
          <p:cNvSpPr/>
          <p:nvPr/>
        </p:nvSpPr>
        <p:spPr>
          <a:xfrm>
            <a:off x="1275662" y="4404122"/>
            <a:ext cx="262424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"Tidak dapat dikabulkan apabila </a:t>
            </a:r>
            <a:endParaRPr lang="en-US" sz="1350" dirty="0"/>
          </a:p>
        </p:txBody>
      </p:sp>
      <p:sp>
        <p:nvSpPr>
          <p:cNvPr id="19" name="Text 13"/>
          <p:cNvSpPr/>
          <p:nvPr/>
        </p:nvSpPr>
        <p:spPr>
          <a:xfrm>
            <a:off x="528638" y="4661297"/>
            <a:ext cx="274733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kepentingan umum dalam rangka </a:t>
            </a:r>
            <a:endParaRPr lang="en-US" sz="1350" dirty="0"/>
          </a:p>
        </p:txBody>
      </p:sp>
      <p:sp>
        <p:nvSpPr>
          <p:cNvPr id="20" name="Text 14"/>
          <p:cNvSpPr/>
          <p:nvPr/>
        </p:nvSpPr>
        <p:spPr>
          <a:xfrm>
            <a:off x="528638" y="4918472"/>
            <a:ext cx="38471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pembangunan mengharuskan dilaksanakannya </a:t>
            </a:r>
            <a:endParaRPr lang="en-US" sz="1350" dirty="0"/>
          </a:p>
        </p:txBody>
      </p:sp>
      <p:sp>
        <p:nvSpPr>
          <p:cNvPr id="21" name="Text 15"/>
          <p:cNvSpPr/>
          <p:nvPr/>
        </p:nvSpPr>
        <p:spPr>
          <a:xfrm>
            <a:off x="528638" y="5175647"/>
            <a:ext cx="377843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keputusan tersebut." (Pasal 67 ayat (4) huruf b) </a:t>
            </a:r>
            <a:endParaRPr lang="en-US" sz="1350" dirty="0"/>
          </a:p>
        </p:txBody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94" y="1796653"/>
            <a:ext cx="2857500" cy="285750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85750" y="5707856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4</a:t>
            </a:r>
            <a:endParaRPr lang="en-US" sz="8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PERKEMBANGAN REGULASI (UU ADMINISTRASI PEMERINTAHAN)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7143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1986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1000125" y="896541"/>
            <a:ext cx="160354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No. 5 Tahun 1986</a:t>
            </a:r>
            <a:endParaRPr lang="en-US" sz="1238" dirty="0"/>
          </a:p>
        </p:txBody>
      </p:sp>
      <p:sp>
        <p:nvSpPr>
          <p:cNvPr id="6" name="Text 3"/>
          <p:cNvSpPr/>
          <p:nvPr/>
        </p:nvSpPr>
        <p:spPr>
          <a:xfrm>
            <a:off x="2603674" y="896541"/>
            <a:ext cx="170836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tentang Peradilan Tata </a:t>
            </a:r>
            <a:endParaRPr lang="en-US" sz="1238" dirty="0"/>
          </a:p>
        </p:txBody>
      </p:sp>
      <p:sp>
        <p:nvSpPr>
          <p:cNvPr id="7" name="Text 4"/>
          <p:cNvSpPr/>
          <p:nvPr/>
        </p:nvSpPr>
        <p:spPr>
          <a:xfrm>
            <a:off x="1000125" y="1132284"/>
            <a:ext cx="325908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Usaha Negara - Mengatur penundaan KTUN </a:t>
            </a:r>
            <a:endParaRPr lang="en-US" sz="1238" dirty="0"/>
          </a:p>
        </p:txBody>
      </p:sp>
      <p:sp>
        <p:nvSpPr>
          <p:cNvPr id="8" name="Text 5"/>
          <p:cNvSpPr/>
          <p:nvPr/>
        </p:nvSpPr>
        <p:spPr>
          <a:xfrm>
            <a:off x="1000125" y="1368028"/>
            <a:ext cx="285847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berdasarkan "keadaan mendesak" dan </a:t>
            </a:r>
            <a:endParaRPr lang="en-US" sz="1238" dirty="0"/>
          </a:p>
        </p:txBody>
      </p:sp>
      <p:sp>
        <p:nvSpPr>
          <p:cNvPr id="9" name="Text 6"/>
          <p:cNvSpPr/>
          <p:nvPr/>
        </p:nvSpPr>
        <p:spPr>
          <a:xfrm>
            <a:off x="1000125" y="1603772"/>
            <a:ext cx="19180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"kepentingan penggugat" </a:t>
            </a:r>
            <a:endParaRPr lang="en-US" sz="1238" dirty="0"/>
          </a:p>
        </p:txBody>
      </p:sp>
      <p:sp>
        <p:nvSpPr>
          <p:cNvPr id="10" name="Text 7"/>
          <p:cNvSpPr/>
          <p:nvPr/>
        </p:nvSpPr>
        <p:spPr>
          <a:xfrm>
            <a:off x="285750" y="1971675"/>
            <a:ext cx="714375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2004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1000125" y="1982391"/>
            <a:ext cx="160354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No. 9 Tahun 2004</a:t>
            </a:r>
            <a:endParaRPr lang="en-US" sz="1238" dirty="0"/>
          </a:p>
        </p:txBody>
      </p:sp>
      <p:sp>
        <p:nvSpPr>
          <p:cNvPr id="12" name="Text 9"/>
          <p:cNvSpPr/>
          <p:nvPr/>
        </p:nvSpPr>
        <p:spPr>
          <a:xfrm>
            <a:off x="2603674" y="1982391"/>
            <a:ext cx="188550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Perubahan Pertama UU </a:t>
            </a:r>
            <a:endParaRPr lang="en-US" sz="1238" dirty="0"/>
          </a:p>
        </p:txBody>
      </p:sp>
      <p:sp>
        <p:nvSpPr>
          <p:cNvPr id="13" name="Text 10"/>
          <p:cNvSpPr/>
          <p:nvPr/>
        </p:nvSpPr>
        <p:spPr>
          <a:xfrm>
            <a:off x="1000125" y="2218134"/>
            <a:ext cx="278980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PERATUN (tidak mengubah ketentuan </a:t>
            </a:r>
            <a:endParaRPr lang="en-US" sz="1238" dirty="0"/>
          </a:p>
        </p:txBody>
      </p:sp>
      <p:sp>
        <p:nvSpPr>
          <p:cNvPr id="14" name="Text 11"/>
          <p:cNvSpPr/>
          <p:nvPr/>
        </p:nvSpPr>
        <p:spPr>
          <a:xfrm>
            <a:off x="1000125" y="2453878"/>
            <a:ext cx="89394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penundaan) </a:t>
            </a:r>
            <a:endParaRPr lang="en-US" sz="1238" dirty="0"/>
          </a:p>
        </p:txBody>
      </p:sp>
      <p:sp>
        <p:nvSpPr>
          <p:cNvPr id="15" name="Text 12"/>
          <p:cNvSpPr/>
          <p:nvPr/>
        </p:nvSpPr>
        <p:spPr>
          <a:xfrm>
            <a:off x="285750" y="2821781"/>
            <a:ext cx="714375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2009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1000125" y="2832497"/>
            <a:ext cx="169343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No. 51 Tahun 2009</a:t>
            </a:r>
            <a:endParaRPr lang="en-US" sz="1238" dirty="0"/>
          </a:p>
        </p:txBody>
      </p:sp>
      <p:sp>
        <p:nvSpPr>
          <p:cNvPr id="17" name="Text 14"/>
          <p:cNvSpPr/>
          <p:nvPr/>
        </p:nvSpPr>
        <p:spPr>
          <a:xfrm>
            <a:off x="2693557" y="2832497"/>
            <a:ext cx="17247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Perubahan Kedua UU </a:t>
            </a:r>
            <a:endParaRPr lang="en-US" sz="1238" dirty="0"/>
          </a:p>
        </p:txBody>
      </p:sp>
      <p:sp>
        <p:nvSpPr>
          <p:cNvPr id="18" name="Text 15"/>
          <p:cNvSpPr/>
          <p:nvPr/>
        </p:nvSpPr>
        <p:spPr>
          <a:xfrm>
            <a:off x="1000125" y="3068241"/>
            <a:ext cx="278980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PERATUN (tidak mengubah ketentuan </a:t>
            </a:r>
            <a:endParaRPr lang="en-US" sz="1238" dirty="0"/>
          </a:p>
        </p:txBody>
      </p:sp>
      <p:sp>
        <p:nvSpPr>
          <p:cNvPr id="19" name="Text 16"/>
          <p:cNvSpPr/>
          <p:nvPr/>
        </p:nvSpPr>
        <p:spPr>
          <a:xfrm>
            <a:off x="1000125" y="3303984"/>
            <a:ext cx="89394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penundaan) </a:t>
            </a:r>
            <a:endParaRPr lang="en-US" sz="1238" dirty="0"/>
          </a:p>
        </p:txBody>
      </p:sp>
      <p:sp>
        <p:nvSpPr>
          <p:cNvPr id="20" name="Text 17"/>
          <p:cNvSpPr/>
          <p:nvPr/>
        </p:nvSpPr>
        <p:spPr>
          <a:xfrm>
            <a:off x="285750" y="3671888"/>
            <a:ext cx="7143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2014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1000125" y="3682603"/>
            <a:ext cx="169343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No. 30 Tahun 2014</a:t>
            </a:r>
            <a:endParaRPr lang="en-US" sz="1238" dirty="0"/>
          </a:p>
        </p:txBody>
      </p:sp>
      <p:sp>
        <p:nvSpPr>
          <p:cNvPr id="22" name="Text 19"/>
          <p:cNvSpPr/>
          <p:nvPr/>
        </p:nvSpPr>
        <p:spPr>
          <a:xfrm>
            <a:off x="2693557" y="3682603"/>
            <a:ext cx="158295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tentang Administrasi </a:t>
            </a:r>
            <a:endParaRPr lang="en-US" sz="1238" dirty="0"/>
          </a:p>
        </p:txBody>
      </p:sp>
      <p:sp>
        <p:nvSpPr>
          <p:cNvPr id="23" name="Text 20"/>
          <p:cNvSpPr/>
          <p:nvPr/>
        </p:nvSpPr>
        <p:spPr>
          <a:xfrm>
            <a:off x="1000125" y="3918347"/>
            <a:ext cx="262934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Pemerintahan - Memperluas alasan </a:t>
            </a:r>
            <a:endParaRPr lang="en-US" sz="1238" dirty="0"/>
          </a:p>
        </p:txBody>
      </p:sp>
      <p:sp>
        <p:nvSpPr>
          <p:cNvPr id="24" name="Text 21"/>
          <p:cNvSpPr/>
          <p:nvPr/>
        </p:nvSpPr>
        <p:spPr>
          <a:xfrm>
            <a:off x="1000125" y="4154091"/>
            <a:ext cx="278854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penundaan KTUN di luar kepentingan </a:t>
            </a:r>
            <a:endParaRPr lang="en-US" sz="1238" dirty="0"/>
          </a:p>
        </p:txBody>
      </p:sp>
      <p:sp>
        <p:nvSpPr>
          <p:cNvPr id="25" name="Text 22"/>
          <p:cNvSpPr/>
          <p:nvPr/>
        </p:nvSpPr>
        <p:spPr>
          <a:xfrm>
            <a:off x="1000125" y="4389834"/>
            <a:ext cx="81444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penggugat </a:t>
            </a:r>
            <a:endParaRPr lang="en-US" sz="1238" dirty="0"/>
          </a:p>
        </p:txBody>
      </p:sp>
      <p:pic>
        <p:nvPicPr>
          <p:cNvPr id="2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25" y="1428750"/>
            <a:ext cx="2213809" cy="2857500"/>
          </a:xfrm>
          <a:prstGeom prst="rect">
            <a:avLst/>
          </a:prstGeom>
        </p:spPr>
      </p:pic>
      <p:sp>
        <p:nvSpPr>
          <p:cNvPr id="27" name="Text 23"/>
          <p:cNvSpPr/>
          <p:nvPr/>
        </p:nvSpPr>
        <p:spPr>
          <a:xfrm>
            <a:off x="285750" y="4972050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5</a:t>
            </a:r>
            <a:endParaRPr lang="en-US" sz="8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650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ALASAN PENUNDAAN (UU ADMINISTRASI PEMERINTAHAN)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1028700"/>
            <a:ext cx="4214813" cy="1393031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1028700"/>
            <a:ext cx="28575" cy="1393031"/>
          </a:xfrm>
          <a:prstGeom prst="rect">
            <a:avLst/>
          </a:prstGeom>
          <a:solidFill>
            <a:srgbClr val="8B0000"/>
          </a:solidFill>
          <a:ln/>
        </p:spPr>
      </p:sp>
      <p:sp>
        <p:nvSpPr>
          <p:cNvPr id="6" name="Text 3"/>
          <p:cNvSpPr/>
          <p:nvPr/>
        </p:nvSpPr>
        <p:spPr>
          <a:xfrm>
            <a:off x="285750" y="1028700"/>
            <a:ext cx="4214813" cy="1393031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indent="0" marL="0">
              <a:buNone/>
            </a:pPr>
            <a:r>
              <a:rPr lang="en-US" sz="1238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"Keputusan yang sudah ditetapkan tidak dapat ditunda pelaksanaannya, kecuali jika berpotensi menimbulkan: a. Kerugian negara; b. Kerusakan lingkungan hidup; dan/atau c. Konflik sosial." (Pasal 65 ayat (1) UU No. 30 Tahun 2014) </a:t>
            </a:r>
            <a:endParaRPr lang="en-US" sz="1238" dirty="0"/>
          </a:p>
        </p:txBody>
      </p:sp>
      <p:sp>
        <p:nvSpPr>
          <p:cNvPr id="7" name="Shape 4"/>
          <p:cNvSpPr/>
          <p:nvPr/>
        </p:nvSpPr>
        <p:spPr>
          <a:xfrm>
            <a:off x="285750" y="2564606"/>
            <a:ext cx="4214813" cy="757238"/>
          </a:xfrm>
          <a:prstGeom prst="rect">
            <a:avLst/>
          </a:prstGeom>
          <a:solidFill>
            <a:srgbClr val="FFFFFF"/>
          </a:solidFill>
          <a:ln w="198">
            <a:solidFill>
              <a:srgbClr val="003366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" y="2802136"/>
            <a:ext cx="257175" cy="2571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57238" y="2682478"/>
            <a:ext cx="145802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Kerugian Negara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2215260" y="2682478"/>
            <a:ext cx="15041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Potensi kerugian 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57238" y="2939653"/>
            <a:ext cx="207679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finansial atau aset negara 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285750" y="3436144"/>
            <a:ext cx="4214813" cy="757238"/>
          </a:xfrm>
          <a:prstGeom prst="rect">
            <a:avLst/>
          </a:prstGeom>
          <a:solidFill>
            <a:srgbClr val="FFFFFF"/>
          </a:solidFill>
          <a:ln w="198">
            <a:solidFill>
              <a:srgbClr val="003366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3673673"/>
            <a:ext cx="225028" cy="2571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25091" y="3554016"/>
            <a:ext cx="254588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Kerusakan Lingkungan Hidup</a:t>
            </a:r>
            <a:endParaRPr lang="en-US" sz="1350" dirty="0"/>
          </a:p>
        </p:txBody>
      </p:sp>
      <p:sp>
        <p:nvSpPr>
          <p:cNvPr id="15" name="Text 10"/>
          <p:cNvSpPr/>
          <p:nvPr/>
        </p:nvSpPr>
        <p:spPr>
          <a:xfrm>
            <a:off x="3270972" y="3554016"/>
            <a:ext cx="81921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Dampak </a:t>
            </a:r>
            <a:endParaRPr lang="en-US" sz="1350" dirty="0"/>
          </a:p>
        </p:txBody>
      </p:sp>
      <p:sp>
        <p:nvSpPr>
          <p:cNvPr id="16" name="Text 11"/>
          <p:cNvSpPr/>
          <p:nvPr/>
        </p:nvSpPr>
        <p:spPr>
          <a:xfrm>
            <a:off x="725091" y="3811191"/>
            <a:ext cx="221651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negatif terhadap ekosistem </a:t>
            </a:r>
            <a:endParaRPr lang="en-US" sz="1350" dirty="0"/>
          </a:p>
        </p:txBody>
      </p:sp>
      <p:sp>
        <p:nvSpPr>
          <p:cNvPr id="17" name="Shape 12"/>
          <p:cNvSpPr/>
          <p:nvPr/>
        </p:nvSpPr>
        <p:spPr>
          <a:xfrm>
            <a:off x="285750" y="4307681"/>
            <a:ext cx="4214813" cy="757238"/>
          </a:xfrm>
          <a:prstGeom prst="rect">
            <a:avLst/>
          </a:prstGeom>
          <a:solidFill>
            <a:srgbClr val="FFFFFF"/>
          </a:solidFill>
          <a:ln w="198">
            <a:solidFill>
              <a:srgbClr val="003366"/>
            </a:solidFill>
            <a:prstDash val="solid"/>
          </a:ln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4545211"/>
            <a:ext cx="321469" cy="25717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21531" y="4425553"/>
            <a:ext cx="114838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Konflik Sosial</a:t>
            </a:r>
            <a:endParaRPr lang="en-US" sz="1350" dirty="0"/>
          </a:p>
        </p:txBody>
      </p:sp>
      <p:sp>
        <p:nvSpPr>
          <p:cNvPr id="20" name="Text 14"/>
          <p:cNvSpPr/>
          <p:nvPr/>
        </p:nvSpPr>
        <p:spPr>
          <a:xfrm>
            <a:off x="1969917" y="4425553"/>
            <a:ext cx="161387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Potensi gangguan </a:t>
            </a:r>
            <a:endParaRPr lang="en-US" sz="1350" dirty="0"/>
          </a:p>
        </p:txBody>
      </p:sp>
      <p:sp>
        <p:nvSpPr>
          <p:cNvPr id="21" name="Text 15"/>
          <p:cNvSpPr/>
          <p:nvPr/>
        </p:nvSpPr>
        <p:spPr>
          <a:xfrm>
            <a:off x="821531" y="4682728"/>
            <a:ext cx="181138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ketertiban masyarakat </a:t>
            </a:r>
            <a:endParaRPr lang="en-US" sz="1350" dirty="0"/>
          </a:p>
        </p:txBody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285" y="1603772"/>
            <a:ext cx="2883117" cy="285747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85750" y="5322094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6</a:t>
            </a:r>
            <a:endParaRPr lang="en-US" sz="83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149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STUDI KASUS: PUTUSAN NO. 74/G/2014/PTUN-BDG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85825"/>
            <a:ext cx="4214813" cy="21717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5" name="Text 2"/>
          <p:cNvSpPr/>
          <p:nvPr/>
        </p:nvSpPr>
        <p:spPr>
          <a:xfrm>
            <a:off x="392906" y="992981"/>
            <a:ext cx="4000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Identitas Perkara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392906" y="1321594"/>
            <a:ext cx="85725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Penggugat:</a:t>
            </a:r>
            <a:endParaRPr lang="en-US" sz="1238" dirty="0"/>
          </a:p>
        </p:txBody>
      </p:sp>
      <p:sp>
        <p:nvSpPr>
          <p:cNvPr id="7" name="Text 4"/>
          <p:cNvSpPr/>
          <p:nvPr/>
        </p:nvSpPr>
        <p:spPr>
          <a:xfrm>
            <a:off x="1250156" y="1321594"/>
            <a:ext cx="314325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PT. Bajatra</a:t>
            </a:r>
            <a:endParaRPr lang="en-US" sz="1238" dirty="0"/>
          </a:p>
        </p:txBody>
      </p:sp>
      <p:sp>
        <p:nvSpPr>
          <p:cNvPr id="8" name="Text 5"/>
          <p:cNvSpPr/>
          <p:nvPr/>
        </p:nvSpPr>
        <p:spPr>
          <a:xfrm>
            <a:off x="392906" y="1628775"/>
            <a:ext cx="85725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Tergugat:</a:t>
            </a:r>
            <a:endParaRPr lang="en-US" sz="1238" dirty="0"/>
          </a:p>
        </p:txBody>
      </p:sp>
      <p:sp>
        <p:nvSpPr>
          <p:cNvPr id="9" name="Text 6"/>
          <p:cNvSpPr/>
          <p:nvPr/>
        </p:nvSpPr>
        <p:spPr>
          <a:xfrm>
            <a:off x="1250156" y="1628775"/>
            <a:ext cx="314325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Executive Vice President Logistik PT. Kereta Api Indonesia (Persero)</a:t>
            </a:r>
            <a:endParaRPr lang="en-US" sz="1238" dirty="0"/>
          </a:p>
        </p:txBody>
      </p:sp>
      <p:sp>
        <p:nvSpPr>
          <p:cNvPr id="10" name="Text 7"/>
          <p:cNvSpPr/>
          <p:nvPr/>
        </p:nvSpPr>
        <p:spPr>
          <a:xfrm>
            <a:off x="392906" y="2171700"/>
            <a:ext cx="857250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Objek Sengketa:</a:t>
            </a:r>
            <a:endParaRPr lang="en-US" sz="1238" dirty="0"/>
          </a:p>
        </p:txBody>
      </p:sp>
      <p:sp>
        <p:nvSpPr>
          <p:cNvPr id="11" name="Text 8"/>
          <p:cNvSpPr/>
          <p:nvPr/>
        </p:nvSpPr>
        <p:spPr>
          <a:xfrm>
            <a:off x="1250156" y="2171700"/>
            <a:ext cx="3143250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Surat No. PL.105/V/6/KA-2014 tentang Blacklist PT. Bajatra selaku Rekanan PT. KAI</a:t>
            </a:r>
            <a:endParaRPr lang="en-US" sz="1238" dirty="0"/>
          </a:p>
        </p:txBody>
      </p:sp>
      <p:sp>
        <p:nvSpPr>
          <p:cNvPr id="12" name="Text 9"/>
          <p:cNvSpPr/>
          <p:nvPr/>
        </p:nvSpPr>
        <p:spPr>
          <a:xfrm>
            <a:off x="285750" y="3200400"/>
            <a:ext cx="4214813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PT. Bajatra adalah peserta lelang di PT. KAI Regional I Sumatera Utara yang lolos tahap administrasi dan teknis, namun bukan pemenang lelang.</a:t>
            </a:r>
            <a:endParaRPr lang="en-US" sz="1238" dirty="0"/>
          </a:p>
        </p:txBody>
      </p:sp>
      <p:sp>
        <p:nvSpPr>
          <p:cNvPr id="13" name="Text 10"/>
          <p:cNvSpPr/>
          <p:nvPr/>
        </p:nvSpPr>
        <p:spPr>
          <a:xfrm>
            <a:off x="285750" y="3907631"/>
            <a:ext cx="4214813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Setelah 2 tahun, PT. KAI menerbitkan surat blacklist yang melarang PT. Bajatra mengikuti pengadaan barang/jasa di lingkungan PT. KAI untuk selamanya.</a:t>
            </a:r>
            <a:endParaRPr lang="en-US" sz="1238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6" y="1743159"/>
            <a:ext cx="3571875" cy="201437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85750" y="4757738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7</a:t>
            </a:r>
            <a:endParaRPr lang="en-US" sz="8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864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PERTIMBANGAN HAKIM DALAM STUDI KASUS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57263"/>
            <a:ext cx="214313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7219" y="896541"/>
            <a:ext cx="15776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Keadaan Mendesak:</a:t>
            </a:r>
            <a:endParaRPr lang="en-US" sz="1238" dirty="0"/>
          </a:p>
        </p:txBody>
      </p:sp>
      <p:sp>
        <p:nvSpPr>
          <p:cNvPr id="6" name="Text 2"/>
          <p:cNvSpPr/>
          <p:nvPr/>
        </p:nvSpPr>
        <p:spPr>
          <a:xfrm>
            <a:off x="2184843" y="896541"/>
            <a:ext cx="212627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Kerugian yang akan diderita </a:t>
            </a:r>
            <a:endParaRPr lang="en-US" sz="1238" dirty="0"/>
          </a:p>
        </p:txBody>
      </p:sp>
      <p:sp>
        <p:nvSpPr>
          <p:cNvPr id="7" name="Text 3"/>
          <p:cNvSpPr/>
          <p:nvPr/>
        </p:nvSpPr>
        <p:spPr>
          <a:xfrm>
            <a:off x="607219" y="1132284"/>
            <a:ext cx="336110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PT. Bajatra lebih besar dibandingkan manfaat </a:t>
            </a:r>
            <a:endParaRPr lang="en-US" sz="1238" dirty="0"/>
          </a:p>
        </p:txBody>
      </p:sp>
      <p:sp>
        <p:nvSpPr>
          <p:cNvPr id="8" name="Text 4"/>
          <p:cNvSpPr/>
          <p:nvPr/>
        </p:nvSpPr>
        <p:spPr>
          <a:xfrm>
            <a:off x="607219" y="1368028"/>
            <a:ext cx="143396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pelaksanaan KTUN. </a:t>
            </a:r>
            <a:endParaRPr lang="en-US" sz="1238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807369"/>
            <a:ext cx="171450" cy="1714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4356" y="1746647"/>
            <a:ext cx="166279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Kerugian Penggugat:</a:t>
            </a:r>
            <a:endParaRPr lang="en-US" sz="1238" dirty="0"/>
          </a:p>
        </p:txBody>
      </p:sp>
      <p:sp>
        <p:nvSpPr>
          <p:cNvPr id="11" name="Text 6"/>
          <p:cNvSpPr/>
          <p:nvPr/>
        </p:nvSpPr>
        <p:spPr>
          <a:xfrm>
            <a:off x="2227148" y="1746647"/>
            <a:ext cx="169675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PT. Bajatra tidak dapat </a:t>
            </a:r>
            <a:endParaRPr lang="en-US" sz="1238" dirty="0"/>
          </a:p>
        </p:txBody>
      </p:sp>
      <p:sp>
        <p:nvSpPr>
          <p:cNvPr id="12" name="Text 7"/>
          <p:cNvSpPr/>
          <p:nvPr/>
        </p:nvSpPr>
        <p:spPr>
          <a:xfrm>
            <a:off x="564356" y="1982391"/>
            <a:ext cx="332619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mengikuti pengadaan barang/jasa di seluruh </a:t>
            </a:r>
            <a:endParaRPr lang="en-US" sz="1238" dirty="0"/>
          </a:p>
        </p:txBody>
      </p:sp>
      <p:sp>
        <p:nvSpPr>
          <p:cNvPr id="13" name="Text 8"/>
          <p:cNvSpPr/>
          <p:nvPr/>
        </p:nvSpPr>
        <p:spPr>
          <a:xfrm>
            <a:off x="564356" y="2218134"/>
            <a:ext cx="375367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kementerian/lembaga/SKPD/institusi lainnya, yang </a:t>
            </a:r>
            <a:endParaRPr lang="en-US" sz="1238" dirty="0"/>
          </a:p>
        </p:txBody>
      </p:sp>
      <p:sp>
        <p:nvSpPr>
          <p:cNvPr id="14" name="Text 9"/>
          <p:cNvSpPr/>
          <p:nvPr/>
        </p:nvSpPr>
        <p:spPr>
          <a:xfrm>
            <a:off x="564356" y="2453878"/>
            <a:ext cx="287781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mengakibatkan "matinya" perusahaan. </a:t>
            </a:r>
            <a:endParaRPr lang="en-US" sz="1238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893219"/>
            <a:ext cx="171450" cy="17145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64356" y="2832497"/>
            <a:ext cx="144825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Kepastian Hukum:</a:t>
            </a:r>
            <a:endParaRPr lang="en-US" sz="1238" dirty="0"/>
          </a:p>
        </p:txBody>
      </p:sp>
      <p:sp>
        <p:nvSpPr>
          <p:cNvPr id="17" name="Text 11"/>
          <p:cNvSpPr/>
          <p:nvPr/>
        </p:nvSpPr>
        <p:spPr>
          <a:xfrm>
            <a:off x="2012612" y="2832497"/>
            <a:ext cx="219416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Penundaan diperlukan untuk </a:t>
            </a:r>
            <a:endParaRPr lang="en-US" sz="1238" dirty="0"/>
          </a:p>
        </p:txBody>
      </p:sp>
      <p:sp>
        <p:nvSpPr>
          <p:cNvPr id="18" name="Text 12"/>
          <p:cNvSpPr/>
          <p:nvPr/>
        </p:nvSpPr>
        <p:spPr>
          <a:xfrm>
            <a:off x="564356" y="3068241"/>
            <a:ext cx="304362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menjamin gugatan tidak sia-sia dan tidak </a:t>
            </a:r>
            <a:endParaRPr lang="en-US" sz="1238" dirty="0"/>
          </a:p>
        </p:txBody>
      </p:sp>
      <p:sp>
        <p:nvSpPr>
          <p:cNvPr id="19" name="Text 13"/>
          <p:cNvSpPr/>
          <p:nvPr/>
        </p:nvSpPr>
        <p:spPr>
          <a:xfrm>
            <a:off x="564356" y="3303984"/>
            <a:ext cx="311749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menimbulkan permasalahan hukum baru. </a:t>
            </a:r>
            <a:endParaRPr lang="en-US" sz="1238" dirty="0"/>
          </a:p>
        </p:txBody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743325"/>
            <a:ext cx="214313" cy="17145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07219" y="3682603"/>
            <a:ext cx="162631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Kepentingan Umum:</a:t>
            </a:r>
            <a:endParaRPr lang="en-US" sz="1238" dirty="0"/>
          </a:p>
        </p:txBody>
      </p:sp>
      <p:sp>
        <p:nvSpPr>
          <p:cNvPr id="22" name="Text 15"/>
          <p:cNvSpPr/>
          <p:nvPr/>
        </p:nvSpPr>
        <p:spPr>
          <a:xfrm>
            <a:off x="2233538" y="3682603"/>
            <a:ext cx="183803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Pelaksanaan KTUN tidak </a:t>
            </a:r>
            <a:endParaRPr lang="en-US" sz="1238" dirty="0"/>
          </a:p>
        </p:txBody>
      </p:sp>
      <p:sp>
        <p:nvSpPr>
          <p:cNvPr id="23" name="Text 16"/>
          <p:cNvSpPr/>
          <p:nvPr/>
        </p:nvSpPr>
        <p:spPr>
          <a:xfrm>
            <a:off x="607219" y="3918347"/>
            <a:ext cx="386934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berkaitan dengan kepentingan umum dalam rangka </a:t>
            </a:r>
            <a:endParaRPr lang="en-US" sz="1238" dirty="0"/>
          </a:p>
        </p:txBody>
      </p:sp>
      <p:sp>
        <p:nvSpPr>
          <p:cNvPr id="24" name="Text 17"/>
          <p:cNvSpPr/>
          <p:nvPr/>
        </p:nvSpPr>
        <p:spPr>
          <a:xfrm>
            <a:off x="607219" y="4154091"/>
            <a:ext cx="113253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pembangunan. </a:t>
            </a:r>
            <a:endParaRPr lang="en-US" sz="1238" dirty="0"/>
          </a:p>
        </p:txBody>
      </p:sp>
      <p:sp>
        <p:nvSpPr>
          <p:cNvPr id="25" name="Shape 18"/>
          <p:cNvSpPr/>
          <p:nvPr/>
        </p:nvSpPr>
        <p:spPr>
          <a:xfrm>
            <a:off x="285750" y="4521994"/>
            <a:ext cx="4214813" cy="921544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26" name="Shape 19"/>
          <p:cNvSpPr/>
          <p:nvPr/>
        </p:nvSpPr>
        <p:spPr>
          <a:xfrm>
            <a:off x="285750" y="4521994"/>
            <a:ext cx="28575" cy="921544"/>
          </a:xfrm>
          <a:prstGeom prst="rect">
            <a:avLst/>
          </a:prstGeom>
          <a:solidFill>
            <a:srgbClr val="8B0000"/>
          </a:solidFill>
          <a:ln/>
        </p:spPr>
      </p:sp>
      <p:sp>
        <p:nvSpPr>
          <p:cNvPr id="27" name="Text 20"/>
          <p:cNvSpPr/>
          <p:nvPr/>
        </p:nvSpPr>
        <p:spPr>
          <a:xfrm>
            <a:off x="285750" y="4521994"/>
            <a:ext cx="4214813" cy="921544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indent="0" marL="0">
              <a:buNone/>
            </a:pPr>
            <a:r>
              <a:rPr lang="en-US" sz="1238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"Permohonan penundaan Penggugat tersebut harus dikabulkan demi melindungi kepentingan hukum Penggugat." </a:t>
            </a:r>
            <a:endParaRPr lang="en-US" sz="1238" dirty="0"/>
          </a:p>
        </p:txBody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906" y="2040741"/>
            <a:ext cx="3571875" cy="2390756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285750" y="5729288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8</a:t>
            </a:r>
            <a:endParaRPr lang="en-US" sz="8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5725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00336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HUBUNGAN UU PERATUN DAN UU AP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9322" y="814388"/>
            <a:ext cx="1951109" cy="617934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5" name="Text 2"/>
          <p:cNvSpPr/>
          <p:nvPr/>
        </p:nvSpPr>
        <p:spPr>
          <a:xfrm>
            <a:off x="289322" y="814388"/>
            <a:ext cx="1951109" cy="617934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algn="ctr"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No. 5 Tahun 1986 (PERATUN)</a:t>
            </a:r>
            <a:endParaRPr lang="en-US" sz="1238" dirty="0"/>
          </a:p>
        </p:txBody>
      </p:sp>
      <p:sp>
        <p:nvSpPr>
          <p:cNvPr id="6" name="Shape 3"/>
          <p:cNvSpPr/>
          <p:nvPr/>
        </p:nvSpPr>
        <p:spPr>
          <a:xfrm>
            <a:off x="2240431" y="814388"/>
            <a:ext cx="2256560" cy="617934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7" name="Text 4"/>
          <p:cNvSpPr/>
          <p:nvPr/>
        </p:nvSpPr>
        <p:spPr>
          <a:xfrm>
            <a:off x="2240431" y="814388"/>
            <a:ext cx="2256560" cy="617934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algn="ctr"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No. 30 Tahun 2014 (AP)</a:t>
            </a:r>
            <a:endParaRPr lang="en-US" sz="1238" dirty="0"/>
          </a:p>
        </p:txBody>
      </p:sp>
      <p:sp>
        <p:nvSpPr>
          <p:cNvPr id="8" name="Text 5"/>
          <p:cNvSpPr/>
          <p:nvPr/>
        </p:nvSpPr>
        <p:spPr>
          <a:xfrm>
            <a:off x="364331" y="1507331"/>
            <a:ext cx="180109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(Formil)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364331" y="1721644"/>
            <a:ext cx="180109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Fokus pada kepentingan penggugat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364331" y="2150269"/>
            <a:ext cx="180109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Alasan: keadaan mendesak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2315440" y="1507331"/>
            <a:ext cx="210654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Materiil</a:t>
            </a:r>
            <a:endParaRPr lang="en-US" sz="1046" dirty="0"/>
          </a:p>
        </p:txBody>
      </p:sp>
      <p:sp>
        <p:nvSpPr>
          <p:cNvPr id="12" name="Text 9"/>
          <p:cNvSpPr/>
          <p:nvPr/>
        </p:nvSpPr>
        <p:spPr>
          <a:xfrm>
            <a:off x="2315440" y="1721644"/>
            <a:ext cx="210654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Fokus pada kepentingan yang lebih luas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2315440" y="2150269"/>
            <a:ext cx="210654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Alasan: kerugian negara, lingkungan, konflik</a:t>
            </a:r>
            <a:endParaRPr lang="en-US" sz="1046" dirty="0"/>
          </a:p>
        </p:txBody>
      </p:sp>
      <p:sp>
        <p:nvSpPr>
          <p:cNvPr id="14" name="Shape 11"/>
          <p:cNvSpPr/>
          <p:nvPr/>
        </p:nvSpPr>
        <p:spPr>
          <a:xfrm>
            <a:off x="285750" y="2800350"/>
            <a:ext cx="4214813" cy="878681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15" name="Shape 12"/>
          <p:cNvSpPr/>
          <p:nvPr/>
        </p:nvSpPr>
        <p:spPr>
          <a:xfrm>
            <a:off x="285750" y="2800350"/>
            <a:ext cx="28575" cy="878681"/>
          </a:xfrm>
          <a:prstGeom prst="rect">
            <a:avLst/>
          </a:prstGeom>
          <a:solidFill>
            <a:srgbClr val="8B0000"/>
          </a:solidFill>
          <a:ln/>
        </p:spPr>
      </p:sp>
      <p:sp>
        <p:nvSpPr>
          <p:cNvPr id="16" name="Text 13"/>
          <p:cNvSpPr/>
          <p:nvPr/>
        </p:nvSpPr>
        <p:spPr>
          <a:xfrm>
            <a:off x="371475" y="2886075"/>
            <a:ext cx="40433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8B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Lex Specialis Derogat Legi Generali</a:t>
            </a:r>
            <a:endParaRPr lang="en-US" sz="1238" dirty="0"/>
          </a:p>
        </p:txBody>
      </p:sp>
      <p:sp>
        <p:nvSpPr>
          <p:cNvPr id="17" name="Text 14"/>
          <p:cNvSpPr/>
          <p:nvPr/>
        </p:nvSpPr>
        <p:spPr>
          <a:xfrm>
            <a:off x="371475" y="3121819"/>
            <a:ext cx="40433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UU PERATUN sebagai hukum acara (lex specialis) diutamakan dalam mekanisme persidangan di PTUN.</a:t>
            </a:r>
            <a:endParaRPr lang="en-US" sz="1238" dirty="0"/>
          </a:p>
        </p:txBody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6" y="1519247"/>
            <a:ext cx="3571875" cy="2390756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285750" y="4686300"/>
            <a:ext cx="8572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837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Hukum Acara Peradilan Tata Usaha Negara | 9</a:t>
            </a:r>
            <a:endParaRPr lang="en-US" sz="8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2025-09-17T01:58:39Z</dcterms:created>
  <dcterms:modified xsi:type="dcterms:W3CDTF">2025-09-17T01:58:39Z</dcterms:modified>
</cp:coreProperties>
</file>