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27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845B9C8-935E-4417-A024-9BF9A425ED2F}" type="slidenum">
              <a:rPr lang="id-ID" smtClean="0"/>
              <a:pPr/>
              <a:t>‹#›</a:t>
            </a:fld>
            <a:endParaRPr lang="id-ID"/>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845B9C8-935E-4417-A024-9BF9A425ED2F}" type="slidenum">
              <a:rPr lang="id-ID" smtClean="0"/>
              <a:pPr/>
              <a:t>‹#›</a:t>
            </a:fld>
            <a:endParaRPr lang="id-ID"/>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845B9C8-935E-4417-A024-9BF9A425ED2F}" type="slidenum">
              <a:rPr lang="id-ID" smtClean="0"/>
              <a:pPr/>
              <a:t>‹#›</a:t>
            </a:fld>
            <a:endParaRPr lang="id-ID"/>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845B9C8-935E-4417-A024-9BF9A425ED2F}" type="slidenum">
              <a:rPr lang="id-ID" smtClean="0"/>
              <a:pPr/>
              <a:t>‹#›</a:t>
            </a:fld>
            <a:endParaRPr lang="id-ID"/>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C912C-A116-4FF6-BF27-3C7F15147683}" type="datetimeFigureOut">
              <a:rPr lang="id-ID" smtClean="0"/>
              <a:pPr/>
              <a:t>18/03/2020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845B9C8-935E-4417-A024-9BF9A425ED2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571C912C-A116-4FF6-BF27-3C7F15147683}" type="datetimeFigureOut">
              <a:rPr lang="id-ID" smtClean="0"/>
              <a:pPr/>
              <a:t>18/03/2020</a:t>
            </a:fld>
            <a:endParaRPr lang="id-ID"/>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d-ID"/>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845B9C8-935E-4417-A024-9BF9A425ED2F}" type="slidenum">
              <a:rPr lang="id-ID" smtClean="0"/>
              <a:pPr/>
              <a:t>‹#›</a:t>
            </a:fld>
            <a:endParaRPr lang="id-ID"/>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kebudayaan.kemdikbud.go.id/bpnbjabar/kaidah-pengutipan-dalam-karya-tulis-ilmiah/" TargetMode="External"/><Relationship Id="rId2" Type="http://schemas.openxmlformats.org/officeDocument/2006/relationships/hyperlink" Target="https://blog.typoonline.com/cara-menulis-kutipan-dalam-sebuah-karya-ilmia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71744"/>
            <a:ext cx="7543800" cy="1524000"/>
          </a:xfrm>
        </p:spPr>
        <p:txBody>
          <a:bodyPr/>
          <a:lstStyle/>
          <a:p>
            <a:pPr algn="ctr"/>
            <a:r>
              <a:rPr lang="id-ID" sz="2400" dirty="0" smtClean="0">
                <a:latin typeface="Imprint MT Shadow" pitchFamily="82" charset="0"/>
              </a:rPr>
              <a:t>Oleh</a:t>
            </a:r>
            <a:br>
              <a:rPr lang="id-ID" sz="2400" dirty="0" smtClean="0">
                <a:latin typeface="Imprint MT Shadow" pitchFamily="82" charset="0"/>
              </a:rPr>
            </a:br>
            <a:r>
              <a:rPr lang="id-ID" sz="2400" dirty="0" smtClean="0">
                <a:latin typeface="Imprint MT Shadow" pitchFamily="82" charset="0"/>
              </a:rPr>
              <a:t>Ayu Setiyo Putri</a:t>
            </a:r>
            <a:endParaRPr lang="id-ID" sz="2400" dirty="0">
              <a:latin typeface="Imprint MT Shadow" pitchFamily="82" charset="0"/>
            </a:endParaRPr>
          </a:p>
        </p:txBody>
      </p:sp>
      <p:sp>
        <p:nvSpPr>
          <p:cNvPr id="4" name="Title 1"/>
          <p:cNvSpPr txBox="1">
            <a:spLocks/>
          </p:cNvSpPr>
          <p:nvPr/>
        </p:nvSpPr>
        <p:spPr>
          <a:xfrm>
            <a:off x="755576" y="620688"/>
            <a:ext cx="7543800" cy="2022494"/>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d-ID" sz="6000" dirty="0" smtClean="0">
                <a:latin typeface="Fiddums Family" pitchFamily="2" charset="0"/>
              </a:rPr>
              <a:t>PENGUTIPAN DALAM KARYA TULIS ILMIAH</a:t>
            </a:r>
            <a:endParaRPr lang="id-ID" sz="6000" dirty="0">
              <a:latin typeface="Fiddums Family" pitchFamily="2" charset="0"/>
            </a:endParaRPr>
          </a:p>
        </p:txBody>
      </p:sp>
      <p:sp>
        <p:nvSpPr>
          <p:cNvPr id="5" name="Subtitle 4"/>
          <p:cNvSpPr>
            <a:spLocks noGrp="1"/>
          </p:cNvSpPr>
          <p:nvPr>
            <p:ph type="subTitle" idx="1"/>
          </p:nvPr>
        </p:nvSpPr>
        <p:spPr>
          <a:xfrm>
            <a:off x="762000" y="5153044"/>
            <a:ext cx="7667652" cy="990600"/>
          </a:xfrm>
        </p:spPr>
        <p:txBody>
          <a:bodyPr>
            <a:normAutofit fontScale="70000" lnSpcReduction="20000"/>
          </a:bodyPr>
          <a:lstStyle/>
          <a:p>
            <a:pPr algn="ctr"/>
            <a:r>
              <a:rPr lang="id-ID" b="1" dirty="0" smtClean="0"/>
              <a:t>BP-MKU</a:t>
            </a:r>
          </a:p>
          <a:p>
            <a:pPr algn="ctr"/>
            <a:r>
              <a:rPr lang="id-ID" b="1" dirty="0" smtClean="0"/>
              <a:t>UNIVERSITAS LAMPUNG</a:t>
            </a:r>
          </a:p>
          <a:p>
            <a:pPr algn="ctr"/>
            <a:r>
              <a:rPr lang="id-ID" b="1" dirty="0" smtClean="0"/>
              <a:t>2020</a:t>
            </a:r>
            <a:endParaRPr lang="id-ID" b="1" dirty="0"/>
          </a:p>
        </p:txBody>
      </p:sp>
    </p:spTree>
    <p:extLst>
      <p:ext uri="{BB962C8B-B14F-4D97-AF65-F5344CB8AC3E}">
        <p14:creationId xmlns:p14="http://schemas.microsoft.com/office/powerpoint/2010/main" xmlns="" val="111171029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44824"/>
            <a:ext cx="6781800" cy="1600200"/>
          </a:xfrm>
        </p:spPr>
        <p:txBody>
          <a:bodyPr anchor="ctr"/>
          <a:lstStyle/>
          <a:p>
            <a:pPr algn="ctr"/>
            <a:r>
              <a:rPr lang="id-ID" dirty="0" smtClean="0"/>
              <a:t>TERIMA KASIH</a:t>
            </a:r>
            <a:endParaRPr lang="id-ID" dirty="0"/>
          </a:p>
        </p:txBody>
      </p:sp>
      <p:sp>
        <p:nvSpPr>
          <p:cNvPr id="3" name="Content Placeholder 2"/>
          <p:cNvSpPr>
            <a:spLocks noGrp="1"/>
          </p:cNvSpPr>
          <p:nvPr>
            <p:ph idx="1"/>
          </p:nvPr>
        </p:nvSpPr>
        <p:spPr>
          <a:xfrm>
            <a:off x="755576" y="4941168"/>
            <a:ext cx="7560840" cy="1471291"/>
          </a:xfrm>
        </p:spPr>
        <p:txBody>
          <a:bodyPr>
            <a:normAutofit fontScale="85000" lnSpcReduction="20000"/>
          </a:bodyPr>
          <a:lstStyle/>
          <a:p>
            <a:pPr marL="0" indent="0">
              <a:buNone/>
            </a:pPr>
            <a:r>
              <a:rPr lang="id-ID" dirty="0" smtClean="0"/>
              <a:t>Sumber:</a:t>
            </a:r>
          </a:p>
          <a:p>
            <a:r>
              <a:rPr lang="id-ID" dirty="0">
                <a:hlinkClick r:id="rId2"/>
              </a:rPr>
              <a:t>https://blog.typoonline.com/cara-menulis-kutipan-dalam-sebuah-karya-ilmiah</a:t>
            </a:r>
            <a:r>
              <a:rPr lang="id-ID" dirty="0" smtClean="0">
                <a:hlinkClick r:id="rId2"/>
              </a:rPr>
              <a:t>/</a:t>
            </a:r>
            <a:endParaRPr lang="id-ID" dirty="0" smtClean="0"/>
          </a:p>
          <a:p>
            <a:r>
              <a:rPr lang="id-ID" dirty="0">
                <a:hlinkClick r:id="rId3"/>
              </a:rPr>
              <a:t>https://kebudayaan.kemdikbud.go.id/bpnbjabar/kaidah-pengutipan-dalam-karya-tulis-ilmiah/</a:t>
            </a:r>
            <a:endParaRPr lang="id-ID" dirty="0" smtClean="0"/>
          </a:p>
          <a:p>
            <a:endParaRPr lang="id-ID" dirty="0" smtClean="0"/>
          </a:p>
        </p:txBody>
      </p:sp>
    </p:spTree>
    <p:extLst>
      <p:ext uri="{BB962C8B-B14F-4D97-AF65-F5344CB8AC3E}">
        <p14:creationId xmlns:p14="http://schemas.microsoft.com/office/powerpoint/2010/main" xmlns="" val="282563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560840" cy="1015008"/>
          </a:xfrm>
        </p:spPr>
        <p:txBody>
          <a:bodyPr>
            <a:normAutofit fontScale="90000"/>
          </a:bodyPr>
          <a:lstStyle/>
          <a:p>
            <a:r>
              <a:rPr lang="id-ID" dirty="0" smtClean="0"/>
              <a:t>PENGUTIPAN DAN MENGUTIP</a:t>
            </a:r>
            <a:endParaRPr lang="id-ID" dirty="0"/>
          </a:p>
        </p:txBody>
      </p:sp>
      <p:sp>
        <p:nvSpPr>
          <p:cNvPr id="3" name="Content Placeholder 2"/>
          <p:cNvSpPr>
            <a:spLocks noGrp="1"/>
          </p:cNvSpPr>
          <p:nvPr>
            <p:ph idx="1"/>
          </p:nvPr>
        </p:nvSpPr>
        <p:spPr>
          <a:xfrm>
            <a:off x="755576" y="1052736"/>
            <a:ext cx="7543800" cy="4824536"/>
          </a:xfrm>
        </p:spPr>
        <p:txBody>
          <a:bodyPr/>
          <a:lstStyle/>
          <a:p>
            <a:pPr marL="0" indent="0" algn="just">
              <a:buNone/>
            </a:pPr>
            <a:r>
              <a:rPr lang="id-ID" dirty="0" smtClean="0">
                <a:solidFill>
                  <a:schemeClr val="tx1"/>
                </a:solidFill>
                <a:latin typeface="Andalus" pitchFamily="18" charset="-78"/>
                <a:cs typeface="Andalus" pitchFamily="18" charset="-78"/>
              </a:rPr>
              <a:t>Kata “pengutipan” berarti hal, cara, atau proses mengutip. Menurut Azhari, 2005 kutipan merupakan bagian dari pernyataan, pendapat, buah pikiran, definisi, rumusan atau penelitian dari penulis lain atau penulis sendiri yang telah terdokumentasi.</a:t>
            </a:r>
          </a:p>
          <a:p>
            <a:pPr marL="0" indent="0" algn="just">
              <a:buNone/>
            </a:pPr>
            <a:endParaRPr lang="id-ID" dirty="0">
              <a:solidFill>
                <a:schemeClr val="tx1"/>
              </a:solidFill>
              <a:latin typeface="Andalus" pitchFamily="18" charset="-78"/>
              <a:cs typeface="Andalus" pitchFamily="18" charset="-78"/>
            </a:endParaRPr>
          </a:p>
          <a:p>
            <a:pPr marL="0" indent="0" algn="just">
              <a:buNone/>
            </a:pPr>
            <a:r>
              <a:rPr lang="id-ID" dirty="0">
                <a:solidFill>
                  <a:schemeClr val="tx1"/>
                </a:solidFill>
              </a:rPr>
              <a:t>Mengutip merupakan pekerjaan yang dapat menunjukkan kredibilitas penulis. Oleh karena itu, mengutip harus dilakukan dengan teliti, cermat, dan bertanggung jawab.</a:t>
            </a:r>
          </a:p>
          <a:p>
            <a:pPr marL="0" indent="0" algn="just">
              <a:buNone/>
            </a:pPr>
            <a:endParaRPr lang="id-ID" dirty="0" smtClean="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xmlns="" val="37453454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6781800" cy="1600200"/>
          </a:xfrm>
        </p:spPr>
        <p:txBody>
          <a:bodyPr>
            <a:normAutofit/>
          </a:bodyPr>
          <a:lstStyle/>
          <a:p>
            <a:r>
              <a:rPr lang="id-ID" sz="4400" dirty="0" smtClean="0"/>
              <a:t>KAIDAH PENGUTIPAN DALAM KARYA TULIS ILMIAH</a:t>
            </a:r>
            <a:endParaRPr lang="id-ID" sz="4400" dirty="0"/>
          </a:p>
        </p:txBody>
      </p:sp>
      <p:sp>
        <p:nvSpPr>
          <p:cNvPr id="3" name="Content Placeholder 2"/>
          <p:cNvSpPr>
            <a:spLocks noGrp="1"/>
          </p:cNvSpPr>
          <p:nvPr>
            <p:ph idx="1"/>
          </p:nvPr>
        </p:nvSpPr>
        <p:spPr>
          <a:xfrm>
            <a:off x="755576" y="2060848"/>
            <a:ext cx="7543800" cy="3886200"/>
          </a:xfrm>
        </p:spPr>
        <p:txBody>
          <a:bodyPr anchor="t"/>
          <a:lstStyle/>
          <a:p>
            <a:pPr marL="0" indent="0" algn="just">
              <a:buNone/>
            </a:pPr>
            <a:r>
              <a:rPr lang="id-ID" dirty="0" smtClean="0">
                <a:solidFill>
                  <a:schemeClr val="tx1"/>
                </a:solidFill>
                <a:latin typeface="Andalus" pitchFamily="18" charset="-78"/>
                <a:cs typeface="Andalus" pitchFamily="18" charset="-78"/>
              </a:rPr>
              <a:t>Ada dua cara untuk mengutip, yaitu kutipan langsung dan kutipan tidak langsung.</a:t>
            </a:r>
          </a:p>
          <a:p>
            <a:pPr marL="0" indent="0" algn="just">
              <a:buNone/>
            </a:pPr>
            <a:endParaRPr lang="id-ID" dirty="0">
              <a:solidFill>
                <a:schemeClr val="tx1"/>
              </a:solidFill>
              <a:latin typeface="Andalus" pitchFamily="18" charset="-78"/>
              <a:cs typeface="Andalus" pitchFamily="18" charset="-78"/>
            </a:endParaRPr>
          </a:p>
          <a:p>
            <a:pPr marL="457200" indent="-457200" algn="just">
              <a:buAutoNum type="arabicPeriod"/>
            </a:pPr>
            <a:r>
              <a:rPr lang="id-ID" dirty="0" smtClean="0">
                <a:solidFill>
                  <a:schemeClr val="tx1"/>
                </a:solidFill>
                <a:latin typeface="Andalus" pitchFamily="18" charset="-78"/>
                <a:cs typeface="Andalus" pitchFamily="18" charset="-78"/>
              </a:rPr>
              <a:t>Kutipan langsung merupakan mengutip sepenuhnya sama dengan sumber aslinya tanpa persetujuan.</a:t>
            </a:r>
          </a:p>
          <a:p>
            <a:pPr marL="457200" indent="-457200" algn="just">
              <a:buAutoNum type="arabicPeriod"/>
            </a:pPr>
            <a:r>
              <a:rPr lang="id-ID" dirty="0" smtClean="0">
                <a:solidFill>
                  <a:schemeClr val="tx1"/>
                </a:solidFill>
                <a:latin typeface="Andalus" pitchFamily="18" charset="-78"/>
                <a:cs typeface="Andalus" pitchFamily="18" charset="-78"/>
              </a:rPr>
              <a:t>Kutipan tidak langsung merupakan mengutip dengan menyadur, mengambil ide dari sumber dan menerjemahkannya sendiri dengan kalimat atau bahasa sendiri</a:t>
            </a:r>
            <a:endParaRPr lang="id-ID"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xmlns="" val="188743668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6781800" cy="1015008"/>
          </a:xfrm>
        </p:spPr>
        <p:txBody>
          <a:bodyPr>
            <a:normAutofit fontScale="90000"/>
          </a:bodyPr>
          <a:lstStyle/>
          <a:p>
            <a:r>
              <a:rPr lang="id-ID" dirty="0" smtClean="0"/>
              <a:t>KUTIPAN TIDAK LANGSUNG</a:t>
            </a:r>
            <a:endParaRPr lang="id-ID" dirty="0"/>
          </a:p>
        </p:txBody>
      </p:sp>
      <p:sp>
        <p:nvSpPr>
          <p:cNvPr id="3" name="Content Placeholder 2"/>
          <p:cNvSpPr>
            <a:spLocks noGrp="1"/>
          </p:cNvSpPr>
          <p:nvPr>
            <p:ph idx="1"/>
          </p:nvPr>
        </p:nvSpPr>
        <p:spPr>
          <a:xfrm>
            <a:off x="755576" y="1484784"/>
            <a:ext cx="7543800" cy="4534272"/>
          </a:xfrm>
        </p:spPr>
        <p:txBody>
          <a:bodyPr anchor="t"/>
          <a:lstStyle/>
          <a:p>
            <a:pPr marL="0" indent="0">
              <a:buNone/>
            </a:pPr>
            <a:r>
              <a:rPr lang="id-ID" dirty="0" smtClean="0">
                <a:solidFill>
                  <a:schemeClr val="tx1"/>
                </a:solidFill>
                <a:latin typeface="Andalus" pitchFamily="18" charset="-78"/>
                <a:cs typeface="Andalus" pitchFamily="18" charset="-78"/>
              </a:rPr>
              <a:t>Cara melakukan kutipan tidak langsung adalah sebagai berikut:</a:t>
            </a:r>
          </a:p>
          <a:p>
            <a:pPr marL="457200" indent="-457200">
              <a:buAutoNum type="arabicPeriod"/>
            </a:pPr>
            <a:r>
              <a:rPr lang="id-ID" dirty="0" smtClean="0">
                <a:solidFill>
                  <a:schemeClr val="tx1"/>
                </a:solidFill>
                <a:latin typeface="Andalus" pitchFamily="18" charset="-78"/>
                <a:cs typeface="Andalus" pitchFamily="18" charset="-78"/>
              </a:rPr>
              <a:t>Menggunakan redaksi dari penulis sendiri (parafrasa)</a:t>
            </a:r>
          </a:p>
          <a:p>
            <a:pPr marL="457200" indent="-457200">
              <a:buAutoNum type="arabicPeriod"/>
            </a:pPr>
            <a:r>
              <a:rPr lang="id-ID" dirty="0" smtClean="0">
                <a:solidFill>
                  <a:schemeClr val="tx1"/>
                </a:solidFill>
                <a:latin typeface="Andalus" pitchFamily="18" charset="-78"/>
                <a:cs typeface="Andalus" pitchFamily="18" charset="-78"/>
              </a:rPr>
              <a:t>Mencantumkan sumber (nama penulis, tahun, dan halaman)</a:t>
            </a:r>
            <a:endParaRPr lang="id-ID"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xmlns="" val="15796877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6781800" cy="943000"/>
          </a:xfrm>
        </p:spPr>
        <p:txBody>
          <a:bodyPr>
            <a:normAutofit/>
          </a:bodyPr>
          <a:lstStyle/>
          <a:p>
            <a:r>
              <a:rPr lang="id-ID" sz="3600" dirty="0" smtClean="0"/>
              <a:t>CONTOH KUTIPAN TIDAK LANGSUNG</a:t>
            </a:r>
            <a:endParaRPr lang="id-ID" sz="3600" dirty="0"/>
          </a:p>
        </p:txBody>
      </p:sp>
      <p:sp>
        <p:nvSpPr>
          <p:cNvPr id="3" name="Content Placeholder 2"/>
          <p:cNvSpPr>
            <a:spLocks noGrp="1"/>
          </p:cNvSpPr>
          <p:nvPr>
            <p:ph idx="1"/>
          </p:nvPr>
        </p:nvSpPr>
        <p:spPr>
          <a:xfrm>
            <a:off x="755576" y="1556792"/>
            <a:ext cx="7543800" cy="3886200"/>
          </a:xfrm>
        </p:spPr>
        <p:txBody>
          <a:bodyPr anchor="t"/>
          <a:lstStyle/>
          <a:p>
            <a:pPr marL="0" indent="0" algn="just">
              <a:lnSpc>
                <a:spcPct val="150000"/>
              </a:lnSpc>
              <a:buNone/>
            </a:pPr>
            <a:r>
              <a:rPr lang="id-ID" dirty="0" smtClean="0">
                <a:solidFill>
                  <a:schemeClr val="tx1"/>
                </a:solidFill>
              </a:rPr>
              <a:t>Menurut salah satu histografi tradisional, penyerahan kekuasaan Kerajaan Pajajaran ke Kerajaan Sumedanglarang dengan penyerahan mahkota emas raja Kerajaan Sunda Pajajaran kepada Prabu Geusan Ulun. Penyerahan mahkota dari Sumedanglarang menjadi penerus Kerajaan Sunda (Suryaningrat, 1983: 20-21 dan 30)</a:t>
            </a:r>
            <a:endParaRPr lang="id-ID" dirty="0">
              <a:solidFill>
                <a:schemeClr val="tx1"/>
              </a:solidFill>
            </a:endParaRPr>
          </a:p>
        </p:txBody>
      </p:sp>
      <p:sp>
        <p:nvSpPr>
          <p:cNvPr id="6" name="TextBox 5"/>
          <p:cNvSpPr txBox="1"/>
          <p:nvPr/>
        </p:nvSpPr>
        <p:spPr>
          <a:xfrm>
            <a:off x="755576" y="1628800"/>
            <a:ext cx="5832648" cy="513348"/>
          </a:xfrm>
          <a:prstGeom prst="rect">
            <a:avLst/>
          </a:prstGeom>
          <a:noFill/>
          <a:ln>
            <a:solidFill>
              <a:schemeClr val="tx1"/>
            </a:solidFill>
          </a:ln>
        </p:spPr>
        <p:txBody>
          <a:bodyPr wrap="square" rtlCol="0">
            <a:spAutoFit/>
          </a:bodyPr>
          <a:lstStyle/>
          <a:p>
            <a:endParaRPr lang="id-ID" dirty="0"/>
          </a:p>
        </p:txBody>
      </p:sp>
      <p:sp>
        <p:nvSpPr>
          <p:cNvPr id="7" name="TextBox 6"/>
          <p:cNvSpPr txBox="1"/>
          <p:nvPr/>
        </p:nvSpPr>
        <p:spPr>
          <a:xfrm>
            <a:off x="725222" y="4437112"/>
            <a:ext cx="5832648" cy="513348"/>
          </a:xfrm>
          <a:prstGeom prst="rect">
            <a:avLst/>
          </a:prstGeom>
          <a:noFill/>
          <a:ln>
            <a:solidFill>
              <a:schemeClr val="tx1"/>
            </a:solidFill>
          </a:ln>
        </p:spPr>
        <p:txBody>
          <a:bodyPr wrap="square" rtlCol="0">
            <a:spAutoFit/>
          </a:bodyPr>
          <a:lstStyle/>
          <a:p>
            <a:endParaRPr lang="id-ID" dirty="0"/>
          </a:p>
        </p:txBody>
      </p:sp>
      <p:cxnSp>
        <p:nvCxnSpPr>
          <p:cNvPr id="9" name="Straight Connector 8"/>
          <p:cNvCxnSpPr/>
          <p:nvPr/>
        </p:nvCxnSpPr>
        <p:spPr>
          <a:xfrm flipH="1">
            <a:off x="323528" y="1885474"/>
            <a:ext cx="4016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323528" y="1885474"/>
            <a:ext cx="18728" cy="34877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23528" y="5373216"/>
            <a:ext cx="14401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6588224" y="4693786"/>
            <a:ext cx="4016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6989918" y="4693786"/>
            <a:ext cx="0" cy="113644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5364088" y="5830235"/>
            <a:ext cx="162583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645851" y="5651956"/>
            <a:ext cx="176419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d-ID" dirty="0" smtClean="0"/>
              <a:t>Sumber Kutipan</a:t>
            </a:r>
            <a:endParaRPr lang="id-ID" dirty="0"/>
          </a:p>
        </p:txBody>
      </p:sp>
      <p:sp>
        <p:nvSpPr>
          <p:cNvPr id="26" name="TextBox 25"/>
          <p:cNvSpPr txBox="1"/>
          <p:nvPr/>
        </p:nvSpPr>
        <p:spPr>
          <a:xfrm>
            <a:off x="1763688" y="5188550"/>
            <a:ext cx="252028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d-ID" dirty="0" smtClean="0"/>
              <a:t>Redaksi Penulis Sendiri</a:t>
            </a:r>
            <a:endParaRPr lang="id-ID" dirty="0"/>
          </a:p>
        </p:txBody>
      </p:sp>
    </p:spTree>
    <p:extLst>
      <p:ext uri="{BB962C8B-B14F-4D97-AF65-F5344CB8AC3E}">
        <p14:creationId xmlns:p14="http://schemas.microsoft.com/office/powerpoint/2010/main" xmlns="" val="358089873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arn(inVertical)">
                                      <p:cBhvr>
                                        <p:cTn id="30" dur="500"/>
                                        <p:tgtEl>
                                          <p:spTgt spid="6"/>
                                        </p:tgtEl>
                                      </p:cBhvr>
                                    </p:animEffect>
                                  </p:childTnLst>
                                </p:cTn>
                              </p:par>
                              <p:par>
                                <p:cTn id="31" presetID="16" presetClass="entr" presetSubtype="21"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Vertical)">
                                      <p:cBhvr>
                                        <p:cTn id="33" dur="500"/>
                                        <p:tgtEl>
                                          <p:spTgt spid="9"/>
                                        </p:tgtEl>
                                      </p:cBhvr>
                                    </p:animEffect>
                                  </p:childTnLst>
                                </p:cTn>
                              </p:par>
                              <p:par>
                                <p:cTn id="34" presetID="16" presetClass="entr" presetSubtype="21"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par>
                                <p:cTn id="37" presetID="16" presetClass="entr" presetSubtype="21"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barn(inVertical)">
                                      <p:cBhvr>
                                        <p:cTn id="39" dur="500"/>
                                        <p:tgtEl>
                                          <p:spTgt spid="1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arn(inVertical)">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par>
                                <p:cTn id="48" presetID="16" presetClass="entr" presetSubtype="21" fill="hold"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barn(inVertical)">
                                      <p:cBhvr>
                                        <p:cTn id="50" dur="500"/>
                                        <p:tgtEl>
                                          <p:spTgt spid="19"/>
                                        </p:tgtEl>
                                      </p:cBhvr>
                                    </p:animEffect>
                                  </p:childTnLst>
                                </p:cTn>
                              </p:par>
                              <p:par>
                                <p:cTn id="51" presetID="16" presetClass="entr" presetSubtype="21"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inVertical)">
                                      <p:cBhvr>
                                        <p:cTn id="53" dur="500"/>
                                        <p:tgtEl>
                                          <p:spTgt spid="18"/>
                                        </p:tgtEl>
                                      </p:cBhvr>
                                    </p:animEffect>
                                  </p:childTnLst>
                                </p:cTn>
                              </p:par>
                              <p:par>
                                <p:cTn id="54" presetID="16" presetClass="entr" presetSubtype="21" fill="hold"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barn(inVertical)">
                                      <p:cBhvr>
                                        <p:cTn id="56" dur="500"/>
                                        <p:tgtEl>
                                          <p:spTgt spid="21"/>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barn(inVertical)">
                                      <p:cBhvr>
                                        <p:cTn id="5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25"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6114256" cy="1087016"/>
          </a:xfrm>
        </p:spPr>
        <p:txBody>
          <a:bodyPr/>
          <a:lstStyle/>
          <a:p>
            <a:r>
              <a:rPr lang="id-ID" dirty="0" smtClean="0"/>
              <a:t>KUTIPAN LANGSUNG</a:t>
            </a:r>
            <a:endParaRPr lang="id-ID" dirty="0"/>
          </a:p>
        </p:txBody>
      </p:sp>
      <p:sp>
        <p:nvSpPr>
          <p:cNvPr id="3" name="Content Placeholder 2"/>
          <p:cNvSpPr>
            <a:spLocks noGrp="1"/>
          </p:cNvSpPr>
          <p:nvPr>
            <p:ph idx="1"/>
          </p:nvPr>
        </p:nvSpPr>
        <p:spPr>
          <a:xfrm>
            <a:off x="827584" y="1412776"/>
            <a:ext cx="7776864" cy="4896544"/>
          </a:xfrm>
        </p:spPr>
        <p:txBody>
          <a:bodyPr anchor="t">
            <a:normAutofit fontScale="85000" lnSpcReduction="10000"/>
          </a:bodyPr>
          <a:lstStyle/>
          <a:p>
            <a:pPr marL="0" indent="0" algn="just">
              <a:buNone/>
            </a:pPr>
            <a:r>
              <a:rPr lang="id-ID" dirty="0" smtClean="0">
                <a:solidFill>
                  <a:schemeClr val="tx1"/>
                </a:solidFill>
                <a:latin typeface="Andalus" pitchFamily="18" charset="-78"/>
                <a:cs typeface="Andalus" pitchFamily="18" charset="-78"/>
              </a:rPr>
              <a:t>Cara melakukan kutipan langsung adalah sebagai berikut.</a:t>
            </a:r>
          </a:p>
          <a:p>
            <a:pPr marL="457200" indent="-457200" algn="just">
              <a:buAutoNum type="arabicPeriod"/>
            </a:pPr>
            <a:r>
              <a:rPr lang="id-ID" dirty="0" smtClean="0">
                <a:solidFill>
                  <a:schemeClr val="tx1"/>
                </a:solidFill>
                <a:latin typeface="Andalus" pitchFamily="18" charset="-78"/>
                <a:cs typeface="Andalus" pitchFamily="18" charset="-78"/>
              </a:rPr>
              <a:t>Jika mengutip empat kalimat atau kurang (langsung pendek);</a:t>
            </a:r>
          </a:p>
          <a:p>
            <a:pPr marL="457200" indent="-457200" algn="just">
              <a:buAutoNum type="arabicPeriod"/>
            </a:pPr>
            <a:r>
              <a:rPr lang="id-ID" dirty="0" smtClean="0">
                <a:solidFill>
                  <a:schemeClr val="tx1"/>
                </a:solidFill>
                <a:latin typeface="Andalus" pitchFamily="18" charset="-78"/>
                <a:cs typeface="Andalus" pitchFamily="18" charset="-78"/>
              </a:rPr>
              <a:t>Dikutip apa adanya;</a:t>
            </a:r>
          </a:p>
          <a:p>
            <a:pPr marL="457200" indent="-457200" algn="just">
              <a:buAutoNum type="arabicPeriod"/>
            </a:pPr>
            <a:r>
              <a:rPr lang="id-ID" dirty="0" smtClean="0">
                <a:solidFill>
                  <a:schemeClr val="tx1"/>
                </a:solidFill>
                <a:latin typeface="Andalus" pitchFamily="18" charset="-78"/>
                <a:cs typeface="Andalus" pitchFamily="18" charset="-78"/>
              </a:rPr>
              <a:t>Diintegrasikan ke dalam teks untuk melengkapi penulis;</a:t>
            </a:r>
          </a:p>
          <a:p>
            <a:pPr marL="457200" indent="-457200" algn="just">
              <a:buAutoNum type="arabicPeriod"/>
            </a:pPr>
            <a:r>
              <a:rPr lang="id-ID" dirty="0" smtClean="0">
                <a:solidFill>
                  <a:schemeClr val="tx1"/>
                </a:solidFill>
                <a:latin typeface="Andalus" pitchFamily="18" charset="-78"/>
                <a:cs typeface="Andalus" pitchFamily="18" charset="-78"/>
              </a:rPr>
              <a:t>Jarak kalimat dua spasial;</a:t>
            </a:r>
          </a:p>
          <a:p>
            <a:pPr marL="457200" indent="-457200" algn="just">
              <a:buAutoNum type="arabicPeriod"/>
            </a:pPr>
            <a:r>
              <a:rPr lang="id-ID" dirty="0" smtClean="0">
                <a:solidFill>
                  <a:schemeClr val="tx1"/>
                </a:solidFill>
                <a:latin typeface="Andalus" pitchFamily="18" charset="-78"/>
                <a:cs typeface="Andalus" pitchFamily="18" charset="-78"/>
              </a:rPr>
              <a:t>Dibubuhi tanda kutip (“...”);</a:t>
            </a:r>
          </a:p>
          <a:p>
            <a:pPr marL="457200" indent="-457200" algn="just">
              <a:buAutoNum type="arabicPeriod"/>
            </a:pPr>
            <a:r>
              <a:rPr lang="id-ID" dirty="0" smtClean="0">
                <a:solidFill>
                  <a:schemeClr val="tx1"/>
                </a:solidFill>
                <a:latin typeface="Andalus" pitchFamily="18" charset="-78"/>
                <a:cs typeface="Andalus" pitchFamily="18" charset="-78"/>
              </a:rPr>
              <a:t>Sertakan sumber kutipan di awal atau di akhir kutipan, yaitu nama penulis, tahun terbit, dan halaman sumber ;</a:t>
            </a:r>
          </a:p>
          <a:p>
            <a:pPr marL="457200" indent="-457200" algn="just">
              <a:buAutoNum type="arabicPeriod"/>
            </a:pPr>
            <a:r>
              <a:rPr lang="id-ID" dirty="0" smtClean="0">
                <a:solidFill>
                  <a:schemeClr val="tx1"/>
                </a:solidFill>
                <a:latin typeface="Andalus" pitchFamily="18" charset="-78"/>
                <a:cs typeface="Andalus" pitchFamily="18" charset="-78"/>
              </a:rPr>
              <a:t>Jika dibaca lain (dalam bahasa asing atau daerah), kutipan ditulis bercetak miring;</a:t>
            </a:r>
          </a:p>
          <a:p>
            <a:pPr marL="457200" indent="-457200" algn="just">
              <a:buAutoNum type="arabicPeriod"/>
            </a:pPr>
            <a:r>
              <a:rPr lang="id-ID" dirty="0" smtClean="0">
                <a:solidFill>
                  <a:schemeClr val="tx1"/>
                </a:solidFill>
                <a:latin typeface="Andalus" pitchFamily="18" charset="-78"/>
                <a:cs typeface="Andalus" pitchFamily="18" charset="-78"/>
              </a:rPr>
              <a:t>Jika ada bagian kalimat yang dihilangkan, ganti bagian yang hilang dengan tanda titik tiga buah jika yang dihilangkan adalah bagian awal atau tengah kutipan, dan tanda titik empat buah jika bagian yang dihilangkan di akhir kutipan;</a:t>
            </a:r>
          </a:p>
          <a:p>
            <a:pPr marL="457200" indent="-457200" algn="just">
              <a:buAutoNum type="arabicPeriod"/>
            </a:pPr>
            <a:r>
              <a:rPr lang="id-ID" dirty="0" smtClean="0">
                <a:solidFill>
                  <a:schemeClr val="tx1"/>
                </a:solidFill>
                <a:latin typeface="Andalus" pitchFamily="18" charset="-78"/>
                <a:cs typeface="Andalus" pitchFamily="18" charset="-78"/>
              </a:rPr>
              <a:t>Jika ada komentar, tulis komentar tersebut dengan tanda kurung.</a:t>
            </a:r>
          </a:p>
        </p:txBody>
      </p:sp>
    </p:spTree>
    <p:extLst>
      <p:ext uri="{BB962C8B-B14F-4D97-AF65-F5344CB8AC3E}">
        <p14:creationId xmlns:p14="http://schemas.microsoft.com/office/powerpoint/2010/main" xmlns="" val="1722199175"/>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3">
                                            <p:txEl>
                                              <p:pRg st="6" end="6"/>
                                            </p:txEl>
                                          </p:spTgt>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p:cTn id="5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6" dur="500"/>
                                        <p:tgtEl>
                                          <p:spTgt spid="3">
                                            <p:txEl>
                                              <p:pRg st="8" end="8"/>
                                            </p:txEl>
                                          </p:spTgt>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p:cTn id="5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6781800" cy="1017240"/>
          </a:xfrm>
        </p:spPr>
        <p:txBody>
          <a:bodyPr>
            <a:noAutofit/>
          </a:bodyPr>
          <a:lstStyle/>
          <a:p>
            <a:r>
              <a:rPr lang="id-ID" sz="4400" dirty="0" smtClean="0"/>
              <a:t>CONTOH KUTIPAN LANGSUNG</a:t>
            </a:r>
            <a:endParaRPr lang="id-ID" sz="4400" dirty="0"/>
          </a:p>
        </p:txBody>
      </p:sp>
      <p:sp>
        <p:nvSpPr>
          <p:cNvPr id="3" name="Content Placeholder 2"/>
          <p:cNvSpPr>
            <a:spLocks noGrp="1"/>
          </p:cNvSpPr>
          <p:nvPr>
            <p:ph idx="1"/>
          </p:nvPr>
        </p:nvSpPr>
        <p:spPr>
          <a:xfrm>
            <a:off x="827584" y="1052736"/>
            <a:ext cx="7848872" cy="5112568"/>
          </a:xfrm>
        </p:spPr>
        <p:txBody>
          <a:bodyPr anchor="t">
            <a:noAutofit/>
          </a:bodyPr>
          <a:lstStyle/>
          <a:p>
            <a:pPr marL="0" indent="0" algn="just">
              <a:lnSpc>
                <a:spcPct val="200000"/>
              </a:lnSpc>
              <a:buNone/>
            </a:pPr>
            <a:r>
              <a:rPr lang="id-ID" dirty="0" smtClean="0">
                <a:solidFill>
                  <a:schemeClr val="tx1"/>
                </a:solidFill>
                <a:latin typeface="Andalus" pitchFamily="18" charset="-78"/>
                <a:cs typeface="Andalus" pitchFamily="18" charset="-78"/>
              </a:rPr>
              <a:t>Krisis </a:t>
            </a:r>
            <a:r>
              <a:rPr lang="id-ID" dirty="0">
                <a:solidFill>
                  <a:schemeClr val="tx1"/>
                </a:solidFill>
                <a:latin typeface="Andalus" pitchFamily="18" charset="-78"/>
                <a:cs typeface="Andalus" pitchFamily="18" charset="-78"/>
              </a:rPr>
              <a:t>moneter yang terjadi di Indonesia adalah efek domino dari krisis serupa yang dimulai dengan menurunnya nilai mata uang Thailand baht terhadap dolar Aspada 2 Juli 1997,dari 24,7 baht per dolar AS menjadi 29,1 baht per dolar AS. Puncak krisis moneter di Thailand tersebut adalah penutupan 56 dari 58 lembaga keuangan utama pada 8 Desember 1997. (Habibie, 2006 : 2)</a:t>
            </a:r>
          </a:p>
        </p:txBody>
      </p:sp>
    </p:spTree>
    <p:extLst>
      <p:ext uri="{BB962C8B-B14F-4D97-AF65-F5344CB8AC3E}">
        <p14:creationId xmlns:p14="http://schemas.microsoft.com/office/powerpoint/2010/main" xmlns="" val="119710415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640960" cy="5760640"/>
          </a:xfrm>
        </p:spPr>
        <p:txBody>
          <a:bodyPr anchor="t">
            <a:normAutofit lnSpcReduction="10000"/>
          </a:bodyPr>
          <a:lstStyle/>
          <a:p>
            <a:pPr marL="0" indent="0">
              <a:buNone/>
            </a:pPr>
            <a:r>
              <a:rPr lang="id-ID" b="1" dirty="0">
                <a:solidFill>
                  <a:schemeClr val="tx1"/>
                </a:solidFill>
                <a:latin typeface="Andalus" pitchFamily="18" charset="-78"/>
                <a:cs typeface="Andalus" pitchFamily="18" charset="-78"/>
              </a:rPr>
              <a:t>Kutipan 4 Baris atau </a:t>
            </a:r>
            <a:r>
              <a:rPr lang="id-ID" b="1" dirty="0" smtClean="0">
                <a:solidFill>
                  <a:schemeClr val="tx1"/>
                </a:solidFill>
                <a:latin typeface="Andalus" pitchFamily="18" charset="-78"/>
                <a:cs typeface="Andalus" pitchFamily="18" charset="-78"/>
              </a:rPr>
              <a:t>Lebih</a:t>
            </a:r>
          </a:p>
          <a:p>
            <a:pPr marL="0" indent="0" algn="just">
              <a:buNone/>
            </a:pPr>
            <a:r>
              <a:rPr lang="id-ID" dirty="0">
                <a:solidFill>
                  <a:schemeClr val="tx1"/>
                </a:solidFill>
                <a:latin typeface="Andalus" pitchFamily="18" charset="-78"/>
                <a:cs typeface="Andalus" pitchFamily="18" charset="-78"/>
              </a:rPr>
              <a:t>Budaya adalah suatu pola hidup menyeluruh yang bersifat kompleks, abstrak dan luas. Raymond Williams dalam Keywords (1976:97) mengemukakan :</a:t>
            </a:r>
          </a:p>
          <a:p>
            <a:pPr marL="0" indent="0" algn="just">
              <a:buNone/>
            </a:pPr>
            <a:r>
              <a:rPr lang="id-ID" dirty="0">
                <a:solidFill>
                  <a:schemeClr val="tx1"/>
                </a:solidFill>
                <a:latin typeface="Andalus" pitchFamily="18" charset="-78"/>
                <a:cs typeface="Andalus" pitchFamily="18" charset="-78"/>
              </a:rPr>
              <a:t>“Penggunaan istilah kebudayaan yang banyak dipakai dewasa ini. Pertama, mengenai perkembangan intelektual, spiritual dan estetik individu, kelompok atau masyarakat. Kedua, menangkap sejumlah aktivitas intelektual dan artistik seta produk-produknya (film, kesenian, dan teater). Ketiga, mengenai seluruh cara hidup, aktivitas, kepercayaan, dan kebiasaan seseorang, kelompok atau masyarakat.”</a:t>
            </a:r>
          </a:p>
          <a:p>
            <a:pPr marL="0" indent="0">
              <a:buNone/>
            </a:pPr>
            <a:endParaRPr lang="id-ID" dirty="0" smtClean="0">
              <a:solidFill>
                <a:schemeClr val="tx1"/>
              </a:solidFill>
              <a:latin typeface="Andalus" pitchFamily="18" charset="-78"/>
              <a:cs typeface="Andalus" pitchFamily="18" charset="-78"/>
            </a:endParaRPr>
          </a:p>
          <a:p>
            <a:pPr marL="0" indent="0">
              <a:buNone/>
            </a:pPr>
            <a:r>
              <a:rPr lang="id-ID" b="1" dirty="0">
                <a:solidFill>
                  <a:schemeClr val="tx1"/>
                </a:solidFill>
                <a:latin typeface="Andalus" pitchFamily="18" charset="-78"/>
                <a:cs typeface="Andalus" pitchFamily="18" charset="-78"/>
              </a:rPr>
              <a:t>Memasukkan Nama Penulis di Dalam Tanda </a:t>
            </a:r>
            <a:r>
              <a:rPr lang="id-ID" b="1" dirty="0" smtClean="0">
                <a:solidFill>
                  <a:schemeClr val="tx1"/>
                </a:solidFill>
                <a:latin typeface="Andalus" pitchFamily="18" charset="-78"/>
                <a:cs typeface="Andalus" pitchFamily="18" charset="-78"/>
              </a:rPr>
              <a:t>Kurung</a:t>
            </a:r>
          </a:p>
          <a:p>
            <a:pPr marL="0" indent="0" algn="just">
              <a:buNone/>
            </a:pPr>
            <a:r>
              <a:rPr lang="id-ID" dirty="0">
                <a:solidFill>
                  <a:schemeClr val="tx1"/>
                </a:solidFill>
                <a:latin typeface="Andalus" pitchFamily="18" charset="-78"/>
                <a:cs typeface="Andalus" pitchFamily="18" charset="-78"/>
              </a:rPr>
              <a:t>Fotosintesis adalah proses yang terjadi pada daun untuk menghasilkan makanan hasil dari proses kimiawi yang terjadi di dalamnya (Nugraha, 1995, p. 17).</a:t>
            </a:r>
          </a:p>
        </p:txBody>
      </p:sp>
    </p:spTree>
    <p:extLst>
      <p:ext uri="{BB962C8B-B14F-4D97-AF65-F5344CB8AC3E}">
        <p14:creationId xmlns:p14="http://schemas.microsoft.com/office/powerpoint/2010/main" xmlns="" val="1340913245"/>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32656"/>
            <a:ext cx="8130480" cy="6048672"/>
          </a:xfrm>
        </p:spPr>
        <p:txBody>
          <a:bodyPr anchor="t">
            <a:noAutofit/>
          </a:bodyPr>
          <a:lstStyle/>
          <a:p>
            <a:pPr marL="0" indent="0">
              <a:buNone/>
            </a:pPr>
            <a:r>
              <a:rPr lang="fi-FI" sz="1700" b="1" dirty="0" smtClean="0">
                <a:solidFill>
                  <a:schemeClr val="tx1"/>
                </a:solidFill>
                <a:latin typeface="Andalus" pitchFamily="18" charset="-78"/>
                <a:cs typeface="Andalus" pitchFamily="18" charset="-78"/>
              </a:rPr>
              <a:t>Kutipan </a:t>
            </a:r>
            <a:r>
              <a:rPr lang="fi-FI" sz="1700" b="1" dirty="0">
                <a:solidFill>
                  <a:schemeClr val="tx1"/>
                </a:solidFill>
                <a:latin typeface="Andalus" pitchFamily="18" charset="-78"/>
                <a:cs typeface="Andalus" pitchFamily="18" charset="-78"/>
              </a:rPr>
              <a:t>Tanpa Adanya Nama </a:t>
            </a:r>
            <a:r>
              <a:rPr lang="fi-FI" sz="1700" b="1" dirty="0" smtClean="0">
                <a:solidFill>
                  <a:schemeClr val="tx1"/>
                </a:solidFill>
                <a:latin typeface="Andalus" pitchFamily="18" charset="-78"/>
                <a:cs typeface="Andalus" pitchFamily="18" charset="-78"/>
              </a:rPr>
              <a:t>Penulis</a:t>
            </a:r>
            <a:endParaRPr lang="id-ID" sz="1700" b="1" dirty="0" smtClean="0">
              <a:solidFill>
                <a:schemeClr val="tx1"/>
              </a:solidFill>
              <a:latin typeface="Andalus" pitchFamily="18" charset="-78"/>
              <a:cs typeface="Andalus" pitchFamily="18" charset="-78"/>
            </a:endParaRPr>
          </a:p>
          <a:p>
            <a:pPr marL="0" indent="0">
              <a:buNone/>
            </a:pPr>
            <a:r>
              <a:rPr lang="id-ID" sz="1700" dirty="0">
                <a:solidFill>
                  <a:schemeClr val="tx1"/>
                </a:solidFill>
                <a:latin typeface="Andalus" pitchFamily="18" charset="-78"/>
                <a:cs typeface="Andalus" pitchFamily="18" charset="-78"/>
              </a:rPr>
              <a:t>Penyakit banyak sekali tumbuh di masa pencaroba ini (“Dampak Perubahan Musim,” 2015</a:t>
            </a:r>
            <a:r>
              <a:rPr lang="id-ID" sz="1700" dirty="0" smtClean="0">
                <a:solidFill>
                  <a:schemeClr val="tx1"/>
                </a:solidFill>
                <a:latin typeface="Andalus" pitchFamily="18" charset="-78"/>
                <a:cs typeface="Andalus" pitchFamily="18" charset="-78"/>
              </a:rPr>
              <a:t>).</a:t>
            </a:r>
          </a:p>
          <a:p>
            <a:pPr marL="0" indent="0">
              <a:buNone/>
            </a:pPr>
            <a:r>
              <a:rPr lang="id-ID" sz="1700" b="1" dirty="0">
                <a:solidFill>
                  <a:schemeClr val="tx1"/>
                </a:solidFill>
                <a:latin typeface="Andalus" pitchFamily="18" charset="-78"/>
                <a:cs typeface="Andalus" pitchFamily="18" charset="-78"/>
              </a:rPr>
              <a:t>Kutipan dengan Nama Penulis yang Sama</a:t>
            </a:r>
            <a:endParaRPr lang="id-ID" sz="1700" dirty="0">
              <a:solidFill>
                <a:schemeClr val="tx1"/>
              </a:solidFill>
              <a:latin typeface="Andalus" pitchFamily="18" charset="-78"/>
              <a:cs typeface="Andalus" pitchFamily="18" charset="-78"/>
            </a:endParaRPr>
          </a:p>
          <a:p>
            <a:pPr marL="0" indent="0">
              <a:buNone/>
            </a:pPr>
            <a:r>
              <a:rPr lang="id-ID" sz="1700" dirty="0" smtClean="0">
                <a:solidFill>
                  <a:schemeClr val="tx1"/>
                </a:solidFill>
                <a:latin typeface="Andalus" pitchFamily="18" charset="-78"/>
                <a:cs typeface="Andalus" pitchFamily="18" charset="-78"/>
              </a:rPr>
              <a:t>Menahan </a:t>
            </a:r>
            <a:r>
              <a:rPr lang="id-ID" sz="1700" dirty="0">
                <a:solidFill>
                  <a:schemeClr val="tx1"/>
                </a:solidFill>
                <a:latin typeface="Andalus" pitchFamily="18" charset="-78"/>
                <a:cs typeface="Andalus" pitchFamily="18" charset="-78"/>
              </a:rPr>
              <a:t>diri untuk tidak makan atau diet bisa mencegah obesitas (A. Nugraha, 1997). Namun, faktanya diet bisa menimbulkan penyakit lain seperti mag, dan mal nutrisi (B. Nugraha, 2000).</a:t>
            </a:r>
          </a:p>
          <a:p>
            <a:pPr marL="0" indent="0">
              <a:buNone/>
            </a:pPr>
            <a:r>
              <a:rPr lang="id-ID" sz="1700" b="1" dirty="0" smtClean="0">
                <a:solidFill>
                  <a:schemeClr val="tx1"/>
                </a:solidFill>
                <a:latin typeface="Andalus" pitchFamily="18" charset="-78"/>
                <a:cs typeface="Andalus" pitchFamily="18" charset="-78"/>
              </a:rPr>
              <a:t>Kutipan </a:t>
            </a:r>
            <a:r>
              <a:rPr lang="id-ID" sz="1700" b="1" dirty="0">
                <a:solidFill>
                  <a:schemeClr val="tx1"/>
                </a:solidFill>
                <a:latin typeface="Andalus" pitchFamily="18" charset="-78"/>
                <a:cs typeface="Andalus" pitchFamily="18" charset="-78"/>
              </a:rPr>
              <a:t>Tanpa Identitas Tahun</a:t>
            </a:r>
            <a:endParaRPr lang="id-ID" sz="1700" dirty="0">
              <a:solidFill>
                <a:schemeClr val="tx1"/>
              </a:solidFill>
              <a:latin typeface="Andalus" pitchFamily="18" charset="-78"/>
              <a:cs typeface="Andalus" pitchFamily="18" charset="-78"/>
            </a:endParaRPr>
          </a:p>
          <a:p>
            <a:pPr marL="0" indent="0">
              <a:buNone/>
            </a:pPr>
            <a:r>
              <a:rPr lang="id-ID" sz="1700" dirty="0">
                <a:solidFill>
                  <a:schemeClr val="tx1"/>
                </a:solidFill>
                <a:latin typeface="Andalus" pitchFamily="18" charset="-78"/>
                <a:cs typeface="Andalus" pitchFamily="18" charset="-78"/>
              </a:rPr>
              <a:t>Jika terdapat referensi yang tidak mencantumkan tahun terbit, kutipan ditulis “tanpa tahun” di dalam kurung dibelakang tulisan nama pengarang.</a:t>
            </a:r>
          </a:p>
          <a:p>
            <a:pPr marL="0" indent="0">
              <a:buNone/>
            </a:pPr>
            <a:r>
              <a:rPr lang="id-ID" sz="1700" dirty="0">
                <a:solidFill>
                  <a:schemeClr val="tx1"/>
                </a:solidFill>
                <a:latin typeface="Andalus" pitchFamily="18" charset="-78"/>
                <a:cs typeface="Andalus" pitchFamily="18" charset="-78"/>
              </a:rPr>
              <a:t>Contoh :</a:t>
            </a:r>
          </a:p>
          <a:p>
            <a:pPr marL="0" indent="0">
              <a:buNone/>
            </a:pPr>
            <a:r>
              <a:rPr lang="id-ID" sz="1700" dirty="0">
                <a:solidFill>
                  <a:schemeClr val="tx1"/>
                </a:solidFill>
                <a:latin typeface="Andalus" pitchFamily="18" charset="-78"/>
                <a:cs typeface="Andalus" pitchFamily="18" charset="-78"/>
              </a:rPr>
              <a:t>…dana moneter internasional ( Wardhana, tanpa tahun : 117).</a:t>
            </a:r>
          </a:p>
          <a:p>
            <a:pPr marL="0" indent="0">
              <a:buNone/>
            </a:pPr>
            <a:r>
              <a:rPr lang="id-ID" sz="1700" b="1" dirty="0">
                <a:solidFill>
                  <a:schemeClr val="tx1"/>
                </a:solidFill>
                <a:latin typeface="Andalus" pitchFamily="18" charset="-78"/>
                <a:cs typeface="Andalus" pitchFamily="18" charset="-78"/>
              </a:rPr>
              <a:t>Kutipan dengan Beberapa Pengarang</a:t>
            </a:r>
            <a:endParaRPr lang="id-ID" sz="1700" dirty="0">
              <a:solidFill>
                <a:schemeClr val="tx1"/>
              </a:solidFill>
              <a:latin typeface="Andalus" pitchFamily="18" charset="-78"/>
              <a:cs typeface="Andalus" pitchFamily="18" charset="-78"/>
            </a:endParaRPr>
          </a:p>
          <a:p>
            <a:pPr marL="0" indent="0">
              <a:buNone/>
            </a:pPr>
            <a:r>
              <a:rPr lang="id-ID" sz="1700" dirty="0" smtClean="0">
                <a:solidFill>
                  <a:schemeClr val="tx1"/>
                </a:solidFill>
                <a:latin typeface="Andalus" pitchFamily="18" charset="-78"/>
                <a:cs typeface="Andalus" pitchFamily="18" charset="-78"/>
              </a:rPr>
              <a:t>…</a:t>
            </a:r>
            <a:r>
              <a:rPr lang="id-ID" sz="1700" dirty="0">
                <a:solidFill>
                  <a:schemeClr val="tx1"/>
                </a:solidFill>
                <a:latin typeface="Andalus" pitchFamily="18" charset="-78"/>
                <a:cs typeface="Andalus" pitchFamily="18" charset="-78"/>
              </a:rPr>
              <a:t>dalam pembangunan ekonomi (Rahman, 1997 : 8; Anwar, 1979 : 10; Wirawan, 1989:12).</a:t>
            </a:r>
          </a:p>
          <a:p>
            <a:pPr marL="0" indent="0">
              <a:buNone/>
            </a:pPr>
            <a:r>
              <a:rPr lang="id-ID" sz="1700" b="1" dirty="0" smtClean="0">
                <a:solidFill>
                  <a:schemeClr val="tx1"/>
                </a:solidFill>
                <a:latin typeface="Andalus" pitchFamily="18" charset="-78"/>
                <a:cs typeface="Andalus" pitchFamily="18" charset="-78"/>
              </a:rPr>
              <a:t>Kutipan </a:t>
            </a:r>
            <a:r>
              <a:rPr lang="id-ID" sz="1700" b="1" dirty="0">
                <a:solidFill>
                  <a:schemeClr val="tx1"/>
                </a:solidFill>
                <a:latin typeface="Andalus" pitchFamily="18" charset="-78"/>
                <a:cs typeface="Andalus" pitchFamily="18" charset="-78"/>
              </a:rPr>
              <a:t>dengan 2 Pengarang</a:t>
            </a:r>
            <a:endParaRPr lang="id-ID" sz="1700" dirty="0">
              <a:solidFill>
                <a:schemeClr val="tx1"/>
              </a:solidFill>
              <a:latin typeface="Andalus" pitchFamily="18" charset="-78"/>
              <a:cs typeface="Andalus" pitchFamily="18" charset="-78"/>
            </a:endParaRPr>
          </a:p>
          <a:p>
            <a:pPr marL="0" indent="0">
              <a:buNone/>
            </a:pPr>
            <a:r>
              <a:rPr lang="id-ID" sz="1700" dirty="0" smtClean="0">
                <a:solidFill>
                  <a:schemeClr val="tx1"/>
                </a:solidFill>
                <a:latin typeface="Andalus" pitchFamily="18" charset="-78"/>
                <a:cs typeface="Andalus" pitchFamily="18" charset="-78"/>
              </a:rPr>
              <a:t>Jika pengarang lebih </a:t>
            </a:r>
            <a:r>
              <a:rPr lang="id-ID" sz="1700" dirty="0">
                <a:solidFill>
                  <a:schemeClr val="tx1"/>
                </a:solidFill>
                <a:latin typeface="Andalus" pitchFamily="18" charset="-78"/>
                <a:cs typeface="Andalus" pitchFamily="18" charset="-78"/>
              </a:rPr>
              <a:t>dari </a:t>
            </a:r>
            <a:r>
              <a:rPr lang="id-ID" sz="1700" dirty="0" smtClean="0">
                <a:solidFill>
                  <a:schemeClr val="tx1"/>
                </a:solidFill>
                <a:latin typeface="Andalus" pitchFamily="18" charset="-78"/>
                <a:cs typeface="Andalus" pitchFamily="18" charset="-78"/>
              </a:rPr>
              <a:t>dua, maka gunakanlah </a:t>
            </a:r>
            <a:r>
              <a:rPr lang="id-ID" sz="1700" dirty="0">
                <a:solidFill>
                  <a:schemeClr val="tx1"/>
                </a:solidFill>
                <a:latin typeface="Andalus" pitchFamily="18" charset="-78"/>
                <a:cs typeface="Andalus" pitchFamily="18" charset="-78"/>
              </a:rPr>
              <a:t>istilah “dkk”.</a:t>
            </a:r>
          </a:p>
          <a:p>
            <a:pPr marL="0" indent="0">
              <a:buNone/>
            </a:pPr>
            <a:r>
              <a:rPr lang="id-ID" sz="1700" dirty="0">
                <a:solidFill>
                  <a:schemeClr val="tx1"/>
                </a:solidFill>
                <a:latin typeface="Andalus" pitchFamily="18" charset="-78"/>
                <a:cs typeface="Andalus" pitchFamily="18" charset="-78"/>
              </a:rPr>
              <a:t>Contoh </a:t>
            </a:r>
            <a:r>
              <a:rPr lang="id-ID" sz="1700" dirty="0" smtClean="0">
                <a:solidFill>
                  <a:schemeClr val="tx1"/>
                </a:solidFill>
                <a:latin typeface="Andalus" pitchFamily="18" charset="-78"/>
                <a:cs typeface="Andalus" pitchFamily="18" charset="-78"/>
              </a:rPr>
              <a:t>:</a:t>
            </a:r>
            <a:endParaRPr lang="id-ID" sz="1700" dirty="0">
              <a:solidFill>
                <a:schemeClr val="tx1"/>
              </a:solidFill>
              <a:latin typeface="Andalus" pitchFamily="18" charset="-78"/>
              <a:cs typeface="Andalus" pitchFamily="18" charset="-78"/>
            </a:endParaRPr>
          </a:p>
          <a:p>
            <a:pPr marL="0" indent="0">
              <a:buNone/>
            </a:pPr>
            <a:r>
              <a:rPr lang="id-ID" sz="1700" dirty="0">
                <a:solidFill>
                  <a:schemeClr val="tx1"/>
                </a:solidFill>
                <a:latin typeface="Andalus" pitchFamily="18" charset="-78"/>
                <a:cs typeface="Andalus" pitchFamily="18" charset="-78"/>
              </a:rPr>
              <a:t>Kuisioner adalah suatu daftar yang berisi rangkaian pertanyaan tentang suatu hal (Sumardjan dan Koentjaraningrat, 1967:63).</a:t>
            </a:r>
          </a:p>
          <a:p>
            <a:pPr marL="0" indent="0">
              <a:buNone/>
            </a:pPr>
            <a:endParaRPr lang="id-ID" sz="1700"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xmlns="" val="169566508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66</TotalTime>
  <Words>713</Words>
  <Application>Microsoft Office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NewsPrint</vt:lpstr>
      <vt:lpstr>Oleh Ayu Setiyo Putri</vt:lpstr>
      <vt:lpstr>PENGUTIPAN DAN MENGUTIP</vt:lpstr>
      <vt:lpstr>KAIDAH PENGUTIPAN DALAM KARYA TULIS ILMIAH</vt:lpstr>
      <vt:lpstr>KUTIPAN TIDAK LANGSUNG</vt:lpstr>
      <vt:lpstr>CONTOH KUTIPAN TIDAK LANGSUNG</vt:lpstr>
      <vt:lpstr>KUTIPAN LANGSUNG</vt:lpstr>
      <vt:lpstr>CONTOH KUTIPAN LANGSUNG</vt:lpstr>
      <vt:lpstr>Slide 8</vt:lpstr>
      <vt:lpstr>Slide 9</vt:lpstr>
      <vt:lpstr>TERIMA KASIH</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PENGUTIPAN SESUAI KTI</dc:title>
  <dc:creator>userr</dc:creator>
  <cp:lastModifiedBy>User</cp:lastModifiedBy>
  <cp:revision>16</cp:revision>
  <dcterms:created xsi:type="dcterms:W3CDTF">2019-11-11T11:40:37Z</dcterms:created>
  <dcterms:modified xsi:type="dcterms:W3CDTF">2020-03-18T03:59:19Z</dcterms:modified>
</cp:coreProperties>
</file>