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49" r:id="rId3"/>
    <p:sldId id="263" r:id="rId4"/>
    <p:sldId id="341" r:id="rId5"/>
    <p:sldId id="345" r:id="rId6"/>
    <p:sldId id="326" r:id="rId7"/>
    <p:sldId id="288" r:id="rId8"/>
    <p:sldId id="270" r:id="rId9"/>
    <p:sldId id="268" r:id="rId10"/>
    <p:sldId id="261" r:id="rId11"/>
    <p:sldId id="262" r:id="rId12"/>
    <p:sldId id="264" r:id="rId13"/>
    <p:sldId id="348" r:id="rId14"/>
    <p:sldId id="346" r:id="rId15"/>
    <p:sldId id="265" r:id="rId16"/>
    <p:sldId id="285" r:id="rId17"/>
    <p:sldId id="266" r:id="rId18"/>
    <p:sldId id="271" r:id="rId19"/>
    <p:sldId id="273" r:id="rId20"/>
    <p:sldId id="278" r:id="rId21"/>
    <p:sldId id="274" r:id="rId22"/>
    <p:sldId id="275" r:id="rId23"/>
    <p:sldId id="276" r:id="rId24"/>
    <p:sldId id="279" r:id="rId25"/>
    <p:sldId id="277" r:id="rId26"/>
    <p:sldId id="282" r:id="rId27"/>
    <p:sldId id="280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2EDD2-A0BD-473D-B993-22DE024A0DEC}" type="doc">
      <dgm:prSet loTypeId="urn:microsoft.com/office/officeart/2005/8/layout/radial1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AFA6FC88-12B5-4B96-9FC7-A8E3678FFE61}">
      <dgm:prSet phldrT="[Text]"/>
      <dgm:spPr/>
      <dgm:t>
        <a:bodyPr/>
        <a:lstStyle/>
        <a:p>
          <a:r>
            <a:rPr lang="id-ID" dirty="0"/>
            <a:t>Kondisi kebijakan saat ini</a:t>
          </a:r>
        </a:p>
      </dgm:t>
    </dgm:pt>
    <dgm:pt modelId="{2551507A-6B63-4004-AF89-B1BD8B0E3216}" type="parTrans" cxnId="{6B386A50-ABAF-4EF3-988C-75053AD2DBAB}">
      <dgm:prSet/>
      <dgm:spPr/>
      <dgm:t>
        <a:bodyPr/>
        <a:lstStyle/>
        <a:p>
          <a:endParaRPr lang="id-ID"/>
        </a:p>
      </dgm:t>
    </dgm:pt>
    <dgm:pt modelId="{78613322-E411-46D5-A0D7-A4E395C3DCBB}" type="sibTrans" cxnId="{6B386A50-ABAF-4EF3-988C-75053AD2DBAB}">
      <dgm:prSet/>
      <dgm:spPr/>
      <dgm:t>
        <a:bodyPr/>
        <a:lstStyle/>
        <a:p>
          <a:endParaRPr lang="id-ID"/>
        </a:p>
      </dgm:t>
    </dgm:pt>
    <dgm:pt modelId="{4A13C176-B42F-45B6-9300-4C1C8038BA4C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/>
            <a:t>Frekwensi munculnya kebijakan sangat tinggi </a:t>
          </a:r>
        </a:p>
      </dgm:t>
    </dgm:pt>
    <dgm:pt modelId="{3FBDC686-8680-4D84-BB1E-6D661768B601}" type="parTrans" cxnId="{D302FC55-FF53-4E53-9E1B-BA00385BB0E0}">
      <dgm:prSet/>
      <dgm:spPr/>
      <dgm:t>
        <a:bodyPr/>
        <a:lstStyle/>
        <a:p>
          <a:endParaRPr lang="id-ID"/>
        </a:p>
      </dgm:t>
    </dgm:pt>
    <dgm:pt modelId="{A71A1B50-7DCC-4ECF-850B-2E7A8BC2ACC8}" type="sibTrans" cxnId="{D302FC55-FF53-4E53-9E1B-BA00385BB0E0}">
      <dgm:prSet/>
      <dgm:spPr/>
      <dgm:t>
        <a:bodyPr/>
        <a:lstStyle/>
        <a:p>
          <a:endParaRPr lang="id-ID"/>
        </a:p>
      </dgm:t>
    </dgm:pt>
    <dgm:pt modelId="{4D95ED15-D84E-4F55-9734-82B1D7EC5438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/>
            <a:t>Banyak terjadi ketidak konsistenan maupun overlapping antara kebijakan satu dengan yang lain</a:t>
          </a:r>
        </a:p>
      </dgm:t>
    </dgm:pt>
    <dgm:pt modelId="{35834E78-E46C-4F25-990A-A741AF730B50}" type="parTrans" cxnId="{36A519D9-BA19-4CA8-9E95-2E67E091F5B5}">
      <dgm:prSet/>
      <dgm:spPr/>
      <dgm:t>
        <a:bodyPr/>
        <a:lstStyle/>
        <a:p>
          <a:endParaRPr lang="id-ID"/>
        </a:p>
      </dgm:t>
    </dgm:pt>
    <dgm:pt modelId="{8ABBC54A-41C4-4544-AB07-093FDFE21CE4}" type="sibTrans" cxnId="{36A519D9-BA19-4CA8-9E95-2E67E091F5B5}">
      <dgm:prSet/>
      <dgm:spPr/>
      <dgm:t>
        <a:bodyPr/>
        <a:lstStyle/>
        <a:p>
          <a:endParaRPr lang="id-ID"/>
        </a:p>
      </dgm:t>
    </dgm:pt>
    <dgm:pt modelId="{F158DC98-0FEF-448F-982F-D1E73BBD4230}">
      <dgm:prSet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id-ID" dirty="0"/>
            <a:t>Terjadi pembatalan kebijakan baik pada tingkat nasional maupun daerah</a:t>
          </a:r>
        </a:p>
      </dgm:t>
    </dgm:pt>
    <dgm:pt modelId="{5D4EE68B-A1AF-41AB-999D-6B5FBD15BD2B}" type="parTrans" cxnId="{77F99DBC-2CC5-4031-BB9D-5E3096735F03}">
      <dgm:prSet/>
      <dgm:spPr/>
      <dgm:t>
        <a:bodyPr/>
        <a:lstStyle/>
        <a:p>
          <a:endParaRPr lang="id-ID"/>
        </a:p>
      </dgm:t>
    </dgm:pt>
    <dgm:pt modelId="{D87575BF-2CBB-4E3B-A9DF-DD1B949D19D7}" type="sibTrans" cxnId="{77F99DBC-2CC5-4031-BB9D-5E3096735F03}">
      <dgm:prSet/>
      <dgm:spPr/>
      <dgm:t>
        <a:bodyPr/>
        <a:lstStyle/>
        <a:p>
          <a:endParaRPr lang="id-ID"/>
        </a:p>
      </dgm:t>
    </dgm:pt>
    <dgm:pt modelId="{86C17DAE-783C-4702-9466-79EDB2CB7CF2}">
      <dgm:prSet/>
      <dgm:spPr>
        <a:solidFill>
          <a:srgbClr val="C00000"/>
        </a:solidFill>
      </dgm:spPr>
      <dgm:t>
        <a:bodyPr/>
        <a:lstStyle/>
        <a:p>
          <a:r>
            <a:rPr lang="id-ID" dirty="0"/>
            <a:t>Proses kebijakan tidak dilakukan secara baik (dari agenda setting sampai kodifikasi)</a:t>
          </a:r>
        </a:p>
      </dgm:t>
    </dgm:pt>
    <dgm:pt modelId="{9BA1DA98-AA0B-41D1-BF53-49CE8F97D8DE}" type="parTrans" cxnId="{72D019A8-630C-4767-9294-2BDC4FAD4697}">
      <dgm:prSet/>
      <dgm:spPr/>
      <dgm:t>
        <a:bodyPr/>
        <a:lstStyle/>
        <a:p>
          <a:endParaRPr lang="id-ID"/>
        </a:p>
      </dgm:t>
    </dgm:pt>
    <dgm:pt modelId="{FF586058-9865-4298-8962-DF9F07ADD9F4}" type="sibTrans" cxnId="{72D019A8-630C-4767-9294-2BDC4FAD4697}">
      <dgm:prSet/>
      <dgm:spPr/>
      <dgm:t>
        <a:bodyPr/>
        <a:lstStyle/>
        <a:p>
          <a:endParaRPr lang="id-ID"/>
        </a:p>
      </dgm:t>
    </dgm:pt>
    <dgm:pt modelId="{5F06014C-D509-44F7-8326-162EFE604AE3}">
      <dgm:prSet/>
      <dgm:spPr>
        <a:solidFill>
          <a:srgbClr val="7030A0"/>
        </a:solidFill>
      </dgm:spPr>
      <dgm:t>
        <a:bodyPr/>
        <a:lstStyle/>
        <a:p>
          <a:r>
            <a:rPr lang="id-ID" dirty="0"/>
            <a:t>Kontroversi kebijakan juga sering terjadi</a:t>
          </a:r>
        </a:p>
      </dgm:t>
    </dgm:pt>
    <dgm:pt modelId="{81F64683-5CB9-4442-B6FD-5433D4617A7D}" type="parTrans" cxnId="{33557A30-83D4-42F4-96EF-719D4E95DDE4}">
      <dgm:prSet/>
      <dgm:spPr/>
      <dgm:t>
        <a:bodyPr/>
        <a:lstStyle/>
        <a:p>
          <a:endParaRPr lang="id-ID"/>
        </a:p>
      </dgm:t>
    </dgm:pt>
    <dgm:pt modelId="{110CE276-A6AC-49CE-B18A-8EFEF5F5F2CF}" type="sibTrans" cxnId="{33557A30-83D4-42F4-96EF-719D4E95DDE4}">
      <dgm:prSet/>
      <dgm:spPr/>
      <dgm:t>
        <a:bodyPr/>
        <a:lstStyle/>
        <a:p>
          <a:endParaRPr lang="id-ID"/>
        </a:p>
      </dgm:t>
    </dgm:pt>
    <dgm:pt modelId="{E9B48E22-EF59-4EA1-9467-68E259E30C79}" type="pres">
      <dgm:prSet presAssocID="{C212EDD2-A0BD-473D-B993-22DE024A0DE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1C19D6-2D8E-48D8-A8B9-9854551BC429}" type="pres">
      <dgm:prSet presAssocID="{AFA6FC88-12B5-4B96-9FC7-A8E3678FFE61}" presName="centerShape" presStyleLbl="node0" presStyleIdx="0" presStyleCnt="1"/>
      <dgm:spPr/>
    </dgm:pt>
    <dgm:pt modelId="{093C045F-F598-466C-91EF-18A0747208A9}" type="pres">
      <dgm:prSet presAssocID="{3FBDC686-8680-4D84-BB1E-6D661768B601}" presName="Name9" presStyleLbl="parChTrans1D2" presStyleIdx="0" presStyleCnt="5"/>
      <dgm:spPr/>
    </dgm:pt>
    <dgm:pt modelId="{87B9EDB9-DF40-4302-8307-637747E35248}" type="pres">
      <dgm:prSet presAssocID="{3FBDC686-8680-4D84-BB1E-6D661768B601}" presName="connTx" presStyleLbl="parChTrans1D2" presStyleIdx="0" presStyleCnt="5"/>
      <dgm:spPr/>
    </dgm:pt>
    <dgm:pt modelId="{81440E44-B607-4B0B-84EE-BD22398ADC30}" type="pres">
      <dgm:prSet presAssocID="{4A13C176-B42F-45B6-9300-4C1C8038BA4C}" presName="node" presStyleLbl="node1" presStyleIdx="0" presStyleCnt="5">
        <dgm:presLayoutVars>
          <dgm:bulletEnabled val="1"/>
        </dgm:presLayoutVars>
      </dgm:prSet>
      <dgm:spPr/>
    </dgm:pt>
    <dgm:pt modelId="{CE24B998-1BFA-4250-A291-F71E63D5356D}" type="pres">
      <dgm:prSet presAssocID="{35834E78-E46C-4F25-990A-A741AF730B50}" presName="Name9" presStyleLbl="parChTrans1D2" presStyleIdx="1" presStyleCnt="5"/>
      <dgm:spPr/>
    </dgm:pt>
    <dgm:pt modelId="{EA8E048B-1E16-4D99-914E-BE4110C40B5C}" type="pres">
      <dgm:prSet presAssocID="{35834E78-E46C-4F25-990A-A741AF730B50}" presName="connTx" presStyleLbl="parChTrans1D2" presStyleIdx="1" presStyleCnt="5"/>
      <dgm:spPr/>
    </dgm:pt>
    <dgm:pt modelId="{0CA2B8BC-7601-4942-B6AC-4748B0527493}" type="pres">
      <dgm:prSet presAssocID="{4D95ED15-D84E-4F55-9734-82B1D7EC5438}" presName="node" presStyleLbl="node1" presStyleIdx="1" presStyleCnt="5">
        <dgm:presLayoutVars>
          <dgm:bulletEnabled val="1"/>
        </dgm:presLayoutVars>
      </dgm:prSet>
      <dgm:spPr/>
    </dgm:pt>
    <dgm:pt modelId="{6BB1D45E-726E-4C6A-8CA6-78B058AFCD1B}" type="pres">
      <dgm:prSet presAssocID="{9BA1DA98-AA0B-41D1-BF53-49CE8F97D8DE}" presName="Name9" presStyleLbl="parChTrans1D2" presStyleIdx="2" presStyleCnt="5"/>
      <dgm:spPr/>
    </dgm:pt>
    <dgm:pt modelId="{17AE7559-783B-4C69-A372-F998EF979868}" type="pres">
      <dgm:prSet presAssocID="{9BA1DA98-AA0B-41D1-BF53-49CE8F97D8DE}" presName="connTx" presStyleLbl="parChTrans1D2" presStyleIdx="2" presStyleCnt="5"/>
      <dgm:spPr/>
    </dgm:pt>
    <dgm:pt modelId="{F9FEC6BC-4C16-4EF7-AEF6-49133B00BF96}" type="pres">
      <dgm:prSet presAssocID="{86C17DAE-783C-4702-9466-79EDB2CB7CF2}" presName="node" presStyleLbl="node1" presStyleIdx="2" presStyleCnt="5">
        <dgm:presLayoutVars>
          <dgm:bulletEnabled val="1"/>
        </dgm:presLayoutVars>
      </dgm:prSet>
      <dgm:spPr/>
    </dgm:pt>
    <dgm:pt modelId="{D51AD42C-E819-40E7-8E10-00087020E632}" type="pres">
      <dgm:prSet presAssocID="{5D4EE68B-A1AF-41AB-999D-6B5FBD15BD2B}" presName="Name9" presStyleLbl="parChTrans1D2" presStyleIdx="3" presStyleCnt="5"/>
      <dgm:spPr/>
    </dgm:pt>
    <dgm:pt modelId="{74B2ADD7-55B5-469E-98AA-771838C502A8}" type="pres">
      <dgm:prSet presAssocID="{5D4EE68B-A1AF-41AB-999D-6B5FBD15BD2B}" presName="connTx" presStyleLbl="parChTrans1D2" presStyleIdx="3" presStyleCnt="5"/>
      <dgm:spPr/>
    </dgm:pt>
    <dgm:pt modelId="{476C334A-CC92-43B6-A96C-6973ACD78556}" type="pres">
      <dgm:prSet presAssocID="{F158DC98-0FEF-448F-982F-D1E73BBD4230}" presName="node" presStyleLbl="node1" presStyleIdx="3" presStyleCnt="5" custRadScaleRad="99664" custRadScaleInc="-3470">
        <dgm:presLayoutVars>
          <dgm:bulletEnabled val="1"/>
        </dgm:presLayoutVars>
      </dgm:prSet>
      <dgm:spPr/>
    </dgm:pt>
    <dgm:pt modelId="{07EB1B09-64A2-4BE0-95A9-82B80E5E8A9E}" type="pres">
      <dgm:prSet presAssocID="{81F64683-5CB9-4442-B6FD-5433D4617A7D}" presName="Name9" presStyleLbl="parChTrans1D2" presStyleIdx="4" presStyleCnt="5"/>
      <dgm:spPr/>
    </dgm:pt>
    <dgm:pt modelId="{D5D99FDA-3A04-4EAA-BC8E-C02A41B30A4B}" type="pres">
      <dgm:prSet presAssocID="{81F64683-5CB9-4442-B6FD-5433D4617A7D}" presName="connTx" presStyleLbl="parChTrans1D2" presStyleIdx="4" presStyleCnt="5"/>
      <dgm:spPr/>
    </dgm:pt>
    <dgm:pt modelId="{AC5343AA-43C6-43FD-963E-CBD5E656589F}" type="pres">
      <dgm:prSet presAssocID="{5F06014C-D509-44F7-8326-162EFE604AE3}" presName="node" presStyleLbl="node1" presStyleIdx="4" presStyleCnt="5">
        <dgm:presLayoutVars>
          <dgm:bulletEnabled val="1"/>
        </dgm:presLayoutVars>
      </dgm:prSet>
      <dgm:spPr/>
    </dgm:pt>
  </dgm:ptLst>
  <dgm:cxnLst>
    <dgm:cxn modelId="{4C743807-8498-4674-95ED-460B64465D09}" type="presOf" srcId="{9BA1DA98-AA0B-41D1-BF53-49CE8F97D8DE}" destId="{6BB1D45E-726E-4C6A-8CA6-78B058AFCD1B}" srcOrd="0" destOrd="0" presId="urn:microsoft.com/office/officeart/2005/8/layout/radial1"/>
    <dgm:cxn modelId="{FE082D20-B52D-42BC-A20F-F0D81D548B76}" type="presOf" srcId="{5D4EE68B-A1AF-41AB-999D-6B5FBD15BD2B}" destId="{74B2ADD7-55B5-469E-98AA-771838C502A8}" srcOrd="1" destOrd="0" presId="urn:microsoft.com/office/officeart/2005/8/layout/radial1"/>
    <dgm:cxn modelId="{93CDA22D-C79E-4228-9625-A06F2B0EB79B}" type="presOf" srcId="{81F64683-5CB9-4442-B6FD-5433D4617A7D}" destId="{D5D99FDA-3A04-4EAA-BC8E-C02A41B30A4B}" srcOrd="1" destOrd="0" presId="urn:microsoft.com/office/officeart/2005/8/layout/radial1"/>
    <dgm:cxn modelId="{33557A30-83D4-42F4-96EF-719D4E95DDE4}" srcId="{AFA6FC88-12B5-4B96-9FC7-A8E3678FFE61}" destId="{5F06014C-D509-44F7-8326-162EFE604AE3}" srcOrd="4" destOrd="0" parTransId="{81F64683-5CB9-4442-B6FD-5433D4617A7D}" sibTransId="{110CE276-A6AC-49CE-B18A-8EFEF5F5F2CF}"/>
    <dgm:cxn modelId="{42D7C03B-3F38-43B5-B828-BD5B48B0C46C}" type="presOf" srcId="{AFA6FC88-12B5-4B96-9FC7-A8E3678FFE61}" destId="{BF1C19D6-2D8E-48D8-A8B9-9854551BC429}" srcOrd="0" destOrd="0" presId="urn:microsoft.com/office/officeart/2005/8/layout/radial1"/>
    <dgm:cxn modelId="{2A9FCE3E-5514-4A6A-A5F9-E7928740655E}" type="presOf" srcId="{F158DC98-0FEF-448F-982F-D1E73BBD4230}" destId="{476C334A-CC92-43B6-A96C-6973ACD78556}" srcOrd="0" destOrd="0" presId="urn:microsoft.com/office/officeart/2005/8/layout/radial1"/>
    <dgm:cxn modelId="{A4EFA55D-A485-4701-BC4A-9C389A6B3327}" type="presOf" srcId="{9BA1DA98-AA0B-41D1-BF53-49CE8F97D8DE}" destId="{17AE7559-783B-4C69-A372-F998EF979868}" srcOrd="1" destOrd="0" presId="urn:microsoft.com/office/officeart/2005/8/layout/radial1"/>
    <dgm:cxn modelId="{6CCB3360-4B61-4C80-AE02-F23E07ABEF64}" type="presOf" srcId="{81F64683-5CB9-4442-B6FD-5433D4617A7D}" destId="{07EB1B09-64A2-4BE0-95A9-82B80E5E8A9E}" srcOrd="0" destOrd="0" presId="urn:microsoft.com/office/officeart/2005/8/layout/radial1"/>
    <dgm:cxn modelId="{4FB34147-57FE-4B62-AD1F-E27B552169AB}" type="presOf" srcId="{3FBDC686-8680-4D84-BB1E-6D661768B601}" destId="{093C045F-F598-466C-91EF-18A0747208A9}" srcOrd="0" destOrd="0" presId="urn:microsoft.com/office/officeart/2005/8/layout/radial1"/>
    <dgm:cxn modelId="{C3C16E47-B508-4B49-A4F6-A2DF94574B94}" type="presOf" srcId="{35834E78-E46C-4F25-990A-A741AF730B50}" destId="{CE24B998-1BFA-4250-A291-F71E63D5356D}" srcOrd="0" destOrd="0" presId="urn:microsoft.com/office/officeart/2005/8/layout/radial1"/>
    <dgm:cxn modelId="{DD6D0B4D-98F6-43F2-9D48-5B7B5DED945D}" type="presOf" srcId="{86C17DAE-783C-4702-9466-79EDB2CB7CF2}" destId="{F9FEC6BC-4C16-4EF7-AEF6-49133B00BF96}" srcOrd="0" destOrd="0" presId="urn:microsoft.com/office/officeart/2005/8/layout/radial1"/>
    <dgm:cxn modelId="{6B386A50-ABAF-4EF3-988C-75053AD2DBAB}" srcId="{C212EDD2-A0BD-473D-B993-22DE024A0DEC}" destId="{AFA6FC88-12B5-4B96-9FC7-A8E3678FFE61}" srcOrd="0" destOrd="0" parTransId="{2551507A-6B63-4004-AF89-B1BD8B0E3216}" sibTransId="{78613322-E411-46D5-A0D7-A4E395C3DCBB}"/>
    <dgm:cxn modelId="{D302FC55-FF53-4E53-9E1B-BA00385BB0E0}" srcId="{AFA6FC88-12B5-4B96-9FC7-A8E3678FFE61}" destId="{4A13C176-B42F-45B6-9300-4C1C8038BA4C}" srcOrd="0" destOrd="0" parTransId="{3FBDC686-8680-4D84-BB1E-6D661768B601}" sibTransId="{A71A1B50-7DCC-4ECF-850B-2E7A8BC2ACC8}"/>
    <dgm:cxn modelId="{8DEB6879-7F70-4DED-9409-31D4DB47AF41}" type="presOf" srcId="{5F06014C-D509-44F7-8326-162EFE604AE3}" destId="{AC5343AA-43C6-43FD-963E-CBD5E656589F}" srcOrd="0" destOrd="0" presId="urn:microsoft.com/office/officeart/2005/8/layout/radial1"/>
    <dgm:cxn modelId="{72D019A8-630C-4767-9294-2BDC4FAD4697}" srcId="{AFA6FC88-12B5-4B96-9FC7-A8E3678FFE61}" destId="{86C17DAE-783C-4702-9466-79EDB2CB7CF2}" srcOrd="2" destOrd="0" parTransId="{9BA1DA98-AA0B-41D1-BF53-49CE8F97D8DE}" sibTransId="{FF586058-9865-4298-8962-DF9F07ADD9F4}"/>
    <dgm:cxn modelId="{F83EA2B1-00F3-4ED7-98EA-DF743D7B411E}" type="presOf" srcId="{C212EDD2-A0BD-473D-B993-22DE024A0DEC}" destId="{E9B48E22-EF59-4EA1-9467-68E259E30C79}" srcOrd="0" destOrd="0" presId="urn:microsoft.com/office/officeart/2005/8/layout/radial1"/>
    <dgm:cxn modelId="{1E2D74B3-4BF5-4F94-8784-E03FCE8F9B82}" type="presOf" srcId="{35834E78-E46C-4F25-990A-A741AF730B50}" destId="{EA8E048B-1E16-4D99-914E-BE4110C40B5C}" srcOrd="1" destOrd="0" presId="urn:microsoft.com/office/officeart/2005/8/layout/radial1"/>
    <dgm:cxn modelId="{77F99DBC-2CC5-4031-BB9D-5E3096735F03}" srcId="{AFA6FC88-12B5-4B96-9FC7-A8E3678FFE61}" destId="{F158DC98-0FEF-448F-982F-D1E73BBD4230}" srcOrd="3" destOrd="0" parTransId="{5D4EE68B-A1AF-41AB-999D-6B5FBD15BD2B}" sibTransId="{D87575BF-2CBB-4E3B-A9DF-DD1B949D19D7}"/>
    <dgm:cxn modelId="{3716ACD4-21CC-4283-9483-8A95E7C9C9D1}" type="presOf" srcId="{4D95ED15-D84E-4F55-9734-82B1D7EC5438}" destId="{0CA2B8BC-7601-4942-B6AC-4748B0527493}" srcOrd="0" destOrd="0" presId="urn:microsoft.com/office/officeart/2005/8/layout/radial1"/>
    <dgm:cxn modelId="{36A519D9-BA19-4CA8-9E95-2E67E091F5B5}" srcId="{AFA6FC88-12B5-4B96-9FC7-A8E3678FFE61}" destId="{4D95ED15-D84E-4F55-9734-82B1D7EC5438}" srcOrd="1" destOrd="0" parTransId="{35834E78-E46C-4F25-990A-A741AF730B50}" sibTransId="{8ABBC54A-41C4-4544-AB07-093FDFE21CE4}"/>
    <dgm:cxn modelId="{6B42CBD9-EE64-4B3A-A3FA-1A8880181A7B}" type="presOf" srcId="{3FBDC686-8680-4D84-BB1E-6D661768B601}" destId="{87B9EDB9-DF40-4302-8307-637747E35248}" srcOrd="1" destOrd="0" presId="urn:microsoft.com/office/officeart/2005/8/layout/radial1"/>
    <dgm:cxn modelId="{C70CE2FA-6C1D-496B-AA5F-8A325BEFA0EE}" type="presOf" srcId="{5D4EE68B-A1AF-41AB-999D-6B5FBD15BD2B}" destId="{D51AD42C-E819-40E7-8E10-00087020E632}" srcOrd="0" destOrd="0" presId="urn:microsoft.com/office/officeart/2005/8/layout/radial1"/>
    <dgm:cxn modelId="{13E7EAFC-88C2-475F-A0AA-D42F6B6BFCD4}" type="presOf" srcId="{4A13C176-B42F-45B6-9300-4C1C8038BA4C}" destId="{81440E44-B607-4B0B-84EE-BD22398ADC30}" srcOrd="0" destOrd="0" presId="urn:microsoft.com/office/officeart/2005/8/layout/radial1"/>
    <dgm:cxn modelId="{5FD3403B-AACB-4C1F-8CEA-E8856267CF92}" type="presParOf" srcId="{E9B48E22-EF59-4EA1-9467-68E259E30C79}" destId="{BF1C19D6-2D8E-48D8-A8B9-9854551BC429}" srcOrd="0" destOrd="0" presId="urn:microsoft.com/office/officeart/2005/8/layout/radial1"/>
    <dgm:cxn modelId="{1D90F528-2C53-4CD8-8F2D-0A67678A5B5D}" type="presParOf" srcId="{E9B48E22-EF59-4EA1-9467-68E259E30C79}" destId="{093C045F-F598-466C-91EF-18A0747208A9}" srcOrd="1" destOrd="0" presId="urn:microsoft.com/office/officeart/2005/8/layout/radial1"/>
    <dgm:cxn modelId="{67034360-640E-431B-827C-D6312FF07DE6}" type="presParOf" srcId="{093C045F-F598-466C-91EF-18A0747208A9}" destId="{87B9EDB9-DF40-4302-8307-637747E35248}" srcOrd="0" destOrd="0" presId="urn:microsoft.com/office/officeart/2005/8/layout/radial1"/>
    <dgm:cxn modelId="{6B31E1AD-DAF2-4F93-8830-F4BD30459401}" type="presParOf" srcId="{E9B48E22-EF59-4EA1-9467-68E259E30C79}" destId="{81440E44-B607-4B0B-84EE-BD22398ADC30}" srcOrd="2" destOrd="0" presId="urn:microsoft.com/office/officeart/2005/8/layout/radial1"/>
    <dgm:cxn modelId="{33A885AE-638D-4F12-83AF-E4E02E671E69}" type="presParOf" srcId="{E9B48E22-EF59-4EA1-9467-68E259E30C79}" destId="{CE24B998-1BFA-4250-A291-F71E63D5356D}" srcOrd="3" destOrd="0" presId="urn:microsoft.com/office/officeart/2005/8/layout/radial1"/>
    <dgm:cxn modelId="{19089E97-0318-4382-9B22-74296EDAE2E1}" type="presParOf" srcId="{CE24B998-1BFA-4250-A291-F71E63D5356D}" destId="{EA8E048B-1E16-4D99-914E-BE4110C40B5C}" srcOrd="0" destOrd="0" presId="urn:microsoft.com/office/officeart/2005/8/layout/radial1"/>
    <dgm:cxn modelId="{AB06C678-648D-4880-83BE-0E4B7422B1AF}" type="presParOf" srcId="{E9B48E22-EF59-4EA1-9467-68E259E30C79}" destId="{0CA2B8BC-7601-4942-B6AC-4748B0527493}" srcOrd="4" destOrd="0" presId="urn:microsoft.com/office/officeart/2005/8/layout/radial1"/>
    <dgm:cxn modelId="{21F747AF-FFBB-4892-A948-6F791D696F0A}" type="presParOf" srcId="{E9B48E22-EF59-4EA1-9467-68E259E30C79}" destId="{6BB1D45E-726E-4C6A-8CA6-78B058AFCD1B}" srcOrd="5" destOrd="0" presId="urn:microsoft.com/office/officeart/2005/8/layout/radial1"/>
    <dgm:cxn modelId="{CB34D552-131B-4D0C-B4CA-0DB319D1AF7B}" type="presParOf" srcId="{6BB1D45E-726E-4C6A-8CA6-78B058AFCD1B}" destId="{17AE7559-783B-4C69-A372-F998EF979868}" srcOrd="0" destOrd="0" presId="urn:microsoft.com/office/officeart/2005/8/layout/radial1"/>
    <dgm:cxn modelId="{9DA25B64-B4AB-4D94-9156-32D1B5DAE47C}" type="presParOf" srcId="{E9B48E22-EF59-4EA1-9467-68E259E30C79}" destId="{F9FEC6BC-4C16-4EF7-AEF6-49133B00BF96}" srcOrd="6" destOrd="0" presId="urn:microsoft.com/office/officeart/2005/8/layout/radial1"/>
    <dgm:cxn modelId="{E443FEC0-FDAE-4AA8-8844-29F30345077C}" type="presParOf" srcId="{E9B48E22-EF59-4EA1-9467-68E259E30C79}" destId="{D51AD42C-E819-40E7-8E10-00087020E632}" srcOrd="7" destOrd="0" presId="urn:microsoft.com/office/officeart/2005/8/layout/radial1"/>
    <dgm:cxn modelId="{1C2FEF7B-2564-4529-B9DD-2DC28822C47E}" type="presParOf" srcId="{D51AD42C-E819-40E7-8E10-00087020E632}" destId="{74B2ADD7-55B5-469E-98AA-771838C502A8}" srcOrd="0" destOrd="0" presId="urn:microsoft.com/office/officeart/2005/8/layout/radial1"/>
    <dgm:cxn modelId="{069E7B1A-091D-4EDB-9FBA-760743E882B2}" type="presParOf" srcId="{E9B48E22-EF59-4EA1-9467-68E259E30C79}" destId="{476C334A-CC92-43B6-A96C-6973ACD78556}" srcOrd="8" destOrd="0" presId="urn:microsoft.com/office/officeart/2005/8/layout/radial1"/>
    <dgm:cxn modelId="{18C53D02-36DF-4C35-A0A4-9FBD3B4EE27C}" type="presParOf" srcId="{E9B48E22-EF59-4EA1-9467-68E259E30C79}" destId="{07EB1B09-64A2-4BE0-95A9-82B80E5E8A9E}" srcOrd="9" destOrd="0" presId="urn:microsoft.com/office/officeart/2005/8/layout/radial1"/>
    <dgm:cxn modelId="{ACD8722A-63FE-4DC1-816B-B3E26A1DD638}" type="presParOf" srcId="{07EB1B09-64A2-4BE0-95A9-82B80E5E8A9E}" destId="{D5D99FDA-3A04-4EAA-BC8E-C02A41B30A4B}" srcOrd="0" destOrd="0" presId="urn:microsoft.com/office/officeart/2005/8/layout/radial1"/>
    <dgm:cxn modelId="{334B7313-C038-48CA-B40E-7666E5FDB98D}" type="presParOf" srcId="{E9B48E22-EF59-4EA1-9467-68E259E30C79}" destId="{AC5343AA-43C6-43FD-963E-CBD5E656589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C19D6-2D8E-48D8-A8B9-9854551BC429}">
      <dsp:nvSpPr>
        <dsp:cNvPr id="0" name=""/>
        <dsp:cNvSpPr/>
      </dsp:nvSpPr>
      <dsp:spPr>
        <a:xfrm>
          <a:off x="3557538" y="2666698"/>
          <a:ext cx="2028922" cy="202892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/>
            <a:t>Kondisi kebijakan saat ini</a:t>
          </a:r>
        </a:p>
      </dsp:txBody>
      <dsp:txXfrm>
        <a:off x="3854667" y="2963827"/>
        <a:ext cx="1434664" cy="1434664"/>
      </dsp:txXfrm>
    </dsp:sp>
    <dsp:sp modelId="{093C045F-F598-466C-91EF-18A0747208A9}">
      <dsp:nvSpPr>
        <dsp:cNvPr id="0" name=""/>
        <dsp:cNvSpPr/>
      </dsp:nvSpPr>
      <dsp:spPr>
        <a:xfrm rot="16200000">
          <a:off x="4266135" y="2340864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556706" y="2345540"/>
        <a:ext cx="30586" cy="30586"/>
      </dsp:txXfrm>
    </dsp:sp>
    <dsp:sp modelId="{81440E44-B607-4B0B-84EE-BD22398ADC30}">
      <dsp:nvSpPr>
        <dsp:cNvPr id="0" name=""/>
        <dsp:cNvSpPr/>
      </dsp:nvSpPr>
      <dsp:spPr>
        <a:xfrm>
          <a:off x="3557538" y="26046"/>
          <a:ext cx="2028922" cy="202892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/>
            <a:t>Frekwensi munculnya kebijakan sangat tinggi </a:t>
          </a:r>
        </a:p>
      </dsp:txBody>
      <dsp:txXfrm>
        <a:off x="3854667" y="323175"/>
        <a:ext cx="1434664" cy="1434664"/>
      </dsp:txXfrm>
    </dsp:sp>
    <dsp:sp modelId="{CE24B998-1BFA-4250-A291-F71E63D5356D}">
      <dsp:nvSpPr>
        <dsp:cNvPr id="0" name=""/>
        <dsp:cNvSpPr/>
      </dsp:nvSpPr>
      <dsp:spPr>
        <a:xfrm rot="20520000">
          <a:off x="5521839" y="325318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5812411" y="3257863"/>
        <a:ext cx="30586" cy="30586"/>
      </dsp:txXfrm>
    </dsp:sp>
    <dsp:sp modelId="{0CA2B8BC-7601-4942-B6AC-4748B0527493}">
      <dsp:nvSpPr>
        <dsp:cNvPr id="0" name=""/>
        <dsp:cNvSpPr/>
      </dsp:nvSpPr>
      <dsp:spPr>
        <a:xfrm>
          <a:off x="6068947" y="1850692"/>
          <a:ext cx="2028922" cy="2028922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/>
            <a:t>Banyak terjadi ketidak konsistenan maupun overlapping antara kebijakan satu dengan yang lain</a:t>
          </a:r>
        </a:p>
      </dsp:txBody>
      <dsp:txXfrm>
        <a:off x="6366076" y="2147821"/>
        <a:ext cx="1434664" cy="1434664"/>
      </dsp:txXfrm>
    </dsp:sp>
    <dsp:sp modelId="{6BB1D45E-726E-4C6A-8CA6-78B058AFCD1B}">
      <dsp:nvSpPr>
        <dsp:cNvPr id="0" name=""/>
        <dsp:cNvSpPr/>
      </dsp:nvSpPr>
      <dsp:spPr>
        <a:xfrm rot="3240000">
          <a:off x="5042203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5332774" y="4734032"/>
        <a:ext cx="30586" cy="30586"/>
      </dsp:txXfrm>
    </dsp:sp>
    <dsp:sp modelId="{F9FEC6BC-4C16-4EF7-AEF6-49133B00BF96}">
      <dsp:nvSpPr>
        <dsp:cNvPr id="0" name=""/>
        <dsp:cNvSpPr/>
      </dsp:nvSpPr>
      <dsp:spPr>
        <a:xfrm>
          <a:off x="5109674" y="4803030"/>
          <a:ext cx="2028922" cy="202892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/>
            <a:t>Proses kebijakan tidak dilakukan secara baik (dari agenda setting sampai kodifikasi)</a:t>
          </a:r>
        </a:p>
      </dsp:txBody>
      <dsp:txXfrm>
        <a:off x="5406803" y="5100159"/>
        <a:ext cx="1434664" cy="1434664"/>
      </dsp:txXfrm>
    </dsp:sp>
    <dsp:sp modelId="{D51AD42C-E819-40E7-8E10-00087020E632}">
      <dsp:nvSpPr>
        <dsp:cNvPr id="0" name=""/>
        <dsp:cNvSpPr/>
      </dsp:nvSpPr>
      <dsp:spPr>
        <a:xfrm rot="7485048">
          <a:off x="3520503" y="4742376"/>
          <a:ext cx="602856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02856" y="1996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 rot="10800000">
        <a:off x="3806860" y="4747274"/>
        <a:ext cx="30142" cy="30142"/>
      </dsp:txXfrm>
    </dsp:sp>
    <dsp:sp modelId="{476C334A-CC92-43B6-A96C-6973ACD78556}">
      <dsp:nvSpPr>
        <dsp:cNvPr id="0" name=""/>
        <dsp:cNvSpPr/>
      </dsp:nvSpPr>
      <dsp:spPr>
        <a:xfrm>
          <a:off x="2057402" y="4829070"/>
          <a:ext cx="2028922" cy="2028922"/>
        </a:xfrm>
        <a:prstGeom prst="ellipse">
          <a:avLst/>
        </a:prstGeom>
        <a:solidFill>
          <a:schemeClr val="bg1">
            <a:lumMod val="50000"/>
            <a:lumOff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/>
            <a:t>Terjadi pembatalan kebijakan baik pada tingkat nasional maupun daerah</a:t>
          </a:r>
        </a:p>
      </dsp:txBody>
      <dsp:txXfrm>
        <a:off x="2354531" y="5126199"/>
        <a:ext cx="1434664" cy="1434664"/>
      </dsp:txXfrm>
    </dsp:sp>
    <dsp:sp modelId="{07EB1B09-64A2-4BE0-95A9-82B80E5E8A9E}">
      <dsp:nvSpPr>
        <dsp:cNvPr id="0" name=""/>
        <dsp:cNvSpPr/>
      </dsp:nvSpPr>
      <dsp:spPr>
        <a:xfrm rot="11880000">
          <a:off x="3010430" y="325318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 rot="10800000">
        <a:off x="3301002" y="3257863"/>
        <a:ext cx="30586" cy="30586"/>
      </dsp:txXfrm>
    </dsp:sp>
    <dsp:sp modelId="{AC5343AA-43C6-43FD-963E-CBD5E656589F}">
      <dsp:nvSpPr>
        <dsp:cNvPr id="0" name=""/>
        <dsp:cNvSpPr/>
      </dsp:nvSpPr>
      <dsp:spPr>
        <a:xfrm>
          <a:off x="1046129" y="1850692"/>
          <a:ext cx="2028922" cy="2028922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 dirty="0"/>
            <a:t>Kontroversi kebijakan juga sering terjadi</a:t>
          </a:r>
        </a:p>
      </dsp:txBody>
      <dsp:txXfrm>
        <a:off x="1343258" y="2147821"/>
        <a:ext cx="1434664" cy="143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1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0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80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7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5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FE185-67C7-904A-A4E3-047C20C775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CB657-2599-1B17-01D5-49731D4B3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500B-17BD-47EF-A7F3-7C2CC581E1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EED59C6-961F-1664-85BA-89DBC447E3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0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0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2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1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5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114799"/>
          </a:xfrm>
        </p:spPr>
        <p:txBody>
          <a:bodyPr>
            <a:normAutofit fontScale="90000"/>
          </a:bodyPr>
          <a:lstStyle/>
          <a:p>
            <a:r>
              <a:rPr lang="en-US" dirty="0"/>
              <a:t>MEMBANGUN MODELING DALAM ANALISIS KEBIJAKAN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</a:t>
            </a:r>
            <a:r>
              <a:rPr lang="en-US"/>
              <a:t>NOVITA TRESIANA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7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85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GUNAKAN  2 PERSPEKTIF ANALISIS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PERSPEKTIF </a:t>
            </a:r>
            <a:r>
              <a:rPr lang="en-US" dirty="0" err="1"/>
              <a:t>teknis-administratif-ekonomis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mengabaikan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sosio</a:t>
            </a:r>
            <a:r>
              <a:rPr lang="en-US" dirty="0"/>
              <a:t> . </a:t>
            </a:r>
          </a:p>
          <a:p>
            <a:pPr marL="514350" indent="-514350">
              <a:buAutoNum type="arabicPeriod"/>
            </a:pPr>
            <a:r>
              <a:rPr lang="en-US" dirty="0"/>
              <a:t>PERSEPEKTIF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sosio-politis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70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MAZHAB MODEL AGENDA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MODEL </a:t>
            </a:r>
            <a:r>
              <a:rPr lang="en-US" sz="3600" b="1" i="1" u="sng" dirty="0"/>
              <a:t>RATIONAL COMPREHENSIVE</a:t>
            </a:r>
          </a:p>
          <a:p>
            <a:pPr marL="0" indent="0" algn="ctr">
              <a:buNone/>
            </a:pPr>
            <a:r>
              <a:rPr lang="en-US" i="1" dirty="0"/>
              <a:t>Model Rational-Comprehensive </a:t>
            </a:r>
            <a:r>
              <a:rPr lang="en-US" i="1" dirty="0" err="1"/>
              <a:t>mendefinisikan</a:t>
            </a:r>
            <a:r>
              <a:rPr lang="en-US" i="1" dirty="0"/>
              <a:t> proses </a:t>
            </a:r>
            <a:r>
              <a:rPr lang="en-US" i="1" dirty="0" err="1"/>
              <a:t>kebijakan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proses yang </a:t>
            </a:r>
            <a:r>
              <a:rPr lang="en-US" i="1" dirty="0" err="1"/>
              <a:t>sepenuhnya</a:t>
            </a:r>
            <a:r>
              <a:rPr lang="en-US" i="1" dirty="0"/>
              <a:t> </a:t>
            </a:r>
            <a:r>
              <a:rPr lang="en-US" i="1" dirty="0" err="1"/>
              <a:t>rasional</a:t>
            </a:r>
            <a:r>
              <a:rPr lang="en-US" i="1" dirty="0"/>
              <a:t>. Proses </a:t>
            </a:r>
            <a:r>
              <a:rPr lang="en-US" i="1" dirty="0" err="1"/>
              <a:t>kebijakan</a:t>
            </a:r>
            <a:r>
              <a:rPr lang="en-US" i="1" dirty="0"/>
              <a:t> </a:t>
            </a:r>
            <a:r>
              <a:rPr lang="en-US" i="1" dirty="0" err="1"/>
              <a:t>meliputi</a:t>
            </a:r>
            <a:r>
              <a:rPr lang="en-US" i="1" dirty="0"/>
              <a:t> </a:t>
            </a:r>
            <a:r>
              <a:rPr lang="en-US" i="1" dirty="0" err="1"/>
              <a:t>aktivitas</a:t>
            </a:r>
            <a:r>
              <a:rPr lang="en-US" i="1" dirty="0"/>
              <a:t> </a:t>
            </a:r>
            <a:r>
              <a:rPr lang="en-US" i="1" dirty="0" err="1"/>
              <a:t>kalkulasi</a:t>
            </a:r>
            <a:r>
              <a:rPr lang="en-US" i="1" dirty="0"/>
              <a:t>, </a:t>
            </a:r>
            <a:r>
              <a:rPr lang="en-US" i="1" dirty="0" err="1"/>
              <a:t>proyeksi</a:t>
            </a:r>
            <a:r>
              <a:rPr lang="en-US" i="1" dirty="0"/>
              <a:t>, </a:t>
            </a:r>
            <a:r>
              <a:rPr lang="en-US" i="1" dirty="0" err="1"/>
              <a:t>perencanaan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formulasi</a:t>
            </a:r>
            <a:r>
              <a:rPr lang="en-US" i="1" dirty="0"/>
              <a:t> yang </a:t>
            </a:r>
            <a:r>
              <a:rPr lang="en-US" i="1" dirty="0" err="1"/>
              <a:t>njlimet</a:t>
            </a:r>
            <a:r>
              <a:rPr lang="en-US" i="1" dirty="0"/>
              <a:t>. </a:t>
            </a:r>
            <a:r>
              <a:rPr lang="en-US" i="1" dirty="0" err="1"/>
              <a:t>Segala</a:t>
            </a:r>
            <a:r>
              <a:rPr lang="en-US" i="1" dirty="0"/>
              <a:t> </a:t>
            </a:r>
            <a:r>
              <a:rPr lang="en-US" i="1" dirty="0" err="1"/>
              <a:t>keputusan</a:t>
            </a:r>
            <a:r>
              <a:rPr lang="en-US" i="1" dirty="0"/>
              <a:t> </a:t>
            </a:r>
            <a:r>
              <a:rPr lang="en-US" i="1" dirty="0" err="1"/>
              <a:t>diambil</a:t>
            </a:r>
            <a:r>
              <a:rPr lang="en-US" i="1" dirty="0"/>
              <a:t> </a:t>
            </a:r>
            <a:r>
              <a:rPr lang="en-US" i="1" dirty="0" err="1"/>
              <a:t>berdasarkan</a:t>
            </a:r>
            <a:r>
              <a:rPr lang="en-US" i="1" dirty="0"/>
              <a:t> </a:t>
            </a:r>
            <a:r>
              <a:rPr lang="en-US" i="1" dirty="0" err="1"/>
              <a:t>informasi</a:t>
            </a:r>
            <a:r>
              <a:rPr lang="en-US" i="1" dirty="0"/>
              <a:t> yang </a:t>
            </a:r>
            <a:r>
              <a:rPr lang="en-US" i="1" dirty="0" err="1"/>
              <a:t>lengkap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perhitungan</a:t>
            </a:r>
            <a:r>
              <a:rPr lang="en-US" i="1" dirty="0"/>
              <a:t> yang </a:t>
            </a:r>
            <a:r>
              <a:rPr lang="en-US" i="1" dirty="0" err="1"/>
              <a:t>komprehensif</a:t>
            </a:r>
            <a:r>
              <a:rPr lang="en-US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195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05E2-F25E-2C75-9A0E-4A9C7123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4AD5-B84B-346A-8E94-A2BB0F69F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3C8BD-B9B5-45BB-6476-570270AD8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506890" cy="60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D9C0-C441-2962-A549-23021FAB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B9E1B-38F4-D3F0-477B-FE0822B3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18A53-EF57-A0D0-F763-2F0DCADA8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15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7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/>
              <a:t>MODEL </a:t>
            </a:r>
            <a:r>
              <a:rPr lang="en-US" sz="4000" b="1" i="1" u="sng" dirty="0"/>
              <a:t>GARBAGE CAN</a:t>
            </a:r>
          </a:p>
          <a:p>
            <a:pPr marL="0" indent="0" algn="ctr">
              <a:buNone/>
            </a:pPr>
            <a:r>
              <a:rPr lang="en-US" i="1" dirty="0"/>
              <a:t> Model Garbage – Can </a:t>
            </a:r>
            <a:r>
              <a:rPr lang="en-US" i="1" dirty="0" err="1"/>
              <a:t>melihat</a:t>
            </a:r>
            <a:r>
              <a:rPr lang="en-US" i="1" dirty="0"/>
              <a:t> proses </a:t>
            </a:r>
            <a:r>
              <a:rPr lang="en-US" i="1" dirty="0" err="1"/>
              <a:t>kebijakan</a:t>
            </a:r>
            <a:r>
              <a:rPr lang="en-US" i="1" dirty="0"/>
              <a:t> yang </a:t>
            </a:r>
            <a:r>
              <a:rPr lang="en-US" i="1" dirty="0" err="1"/>
              <a:t>sedikit</a:t>
            </a:r>
            <a:r>
              <a:rPr lang="en-US" i="1" dirty="0"/>
              <a:t> </a:t>
            </a:r>
            <a:r>
              <a:rPr lang="en-US" i="1" dirty="0" err="1"/>
              <a:t>sekali</a:t>
            </a:r>
            <a:r>
              <a:rPr lang="en-US" i="1" dirty="0"/>
              <a:t> </a:t>
            </a:r>
            <a:r>
              <a:rPr lang="en-US" i="1" dirty="0" err="1"/>
              <a:t>melibatkan</a:t>
            </a:r>
            <a:r>
              <a:rPr lang="en-US" i="1" dirty="0"/>
              <a:t> proses yang </a:t>
            </a:r>
            <a:r>
              <a:rPr lang="en-US" i="1" dirty="0" err="1"/>
              <a:t>rasional</a:t>
            </a:r>
            <a:r>
              <a:rPr lang="en-US" i="1" dirty="0"/>
              <a:t>,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artian</a:t>
            </a:r>
            <a:r>
              <a:rPr lang="en-US" i="1" dirty="0"/>
              <a:t> </a:t>
            </a:r>
            <a:r>
              <a:rPr lang="en-US" i="1" dirty="0" err="1"/>
              <a:t>ilmiah</a:t>
            </a:r>
            <a:r>
              <a:rPr lang="en-US" i="1" dirty="0"/>
              <a:t>. Proses </a:t>
            </a:r>
            <a:r>
              <a:rPr lang="en-US" i="1" dirty="0" err="1"/>
              <a:t>kebijakan</a:t>
            </a:r>
            <a:r>
              <a:rPr lang="en-US" i="1" dirty="0"/>
              <a:t>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digerakkan</a:t>
            </a:r>
            <a:r>
              <a:rPr lang="en-US" i="1" dirty="0"/>
              <a:t> </a:t>
            </a:r>
            <a:r>
              <a:rPr lang="en-US" i="1" dirty="0" err="1"/>
              <a:t>oleh</a:t>
            </a:r>
            <a:r>
              <a:rPr lang="en-US" i="1" dirty="0"/>
              <a:t> </a:t>
            </a:r>
            <a:r>
              <a:rPr lang="en-US" i="1" dirty="0" err="1"/>
              <a:t>kebiasaan-kebiasaan</a:t>
            </a:r>
            <a:r>
              <a:rPr lang="en-US" i="1" dirty="0"/>
              <a:t> yang </a:t>
            </a:r>
            <a:r>
              <a:rPr lang="en-US" i="1" dirty="0" err="1"/>
              <a:t>sudah</a:t>
            </a:r>
            <a:r>
              <a:rPr lang="en-US" i="1" dirty="0"/>
              <a:t> </a:t>
            </a:r>
            <a:r>
              <a:rPr lang="en-US" i="1" dirty="0" err="1"/>
              <a:t>pernah</a:t>
            </a:r>
            <a:r>
              <a:rPr lang="en-US" i="1" dirty="0"/>
              <a:t> </a:t>
            </a:r>
            <a:r>
              <a:rPr lang="en-US" i="1" dirty="0" err="1"/>
              <a:t>dilakukan</a:t>
            </a:r>
            <a:r>
              <a:rPr lang="en-US" i="1" dirty="0"/>
              <a:t> di </a:t>
            </a:r>
            <a:r>
              <a:rPr lang="en-US" i="1" dirty="0" err="1"/>
              <a:t>masa</a:t>
            </a:r>
            <a:r>
              <a:rPr lang="en-US" i="1" dirty="0"/>
              <a:t> </a:t>
            </a:r>
            <a:r>
              <a:rPr lang="en-US" i="1" dirty="0" err="1"/>
              <a:t>sebelumnya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ditempat</a:t>
            </a:r>
            <a:r>
              <a:rPr lang="en-US" i="1" dirty="0"/>
              <a:t> lain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2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4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21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b="1" i="1" u="sng" dirty="0"/>
              <a:t>MODEL MIXED SCANNING</a:t>
            </a:r>
          </a:p>
          <a:p>
            <a:pPr marL="0" indent="0" algn="ctr">
              <a:buNone/>
            </a:pPr>
            <a:r>
              <a:rPr lang="en-US" i="1" dirty="0" err="1"/>
              <a:t>mengambil</a:t>
            </a:r>
            <a:r>
              <a:rPr lang="en-US" i="1" dirty="0"/>
              <a:t> </a:t>
            </a:r>
            <a:r>
              <a:rPr lang="en-US" i="1" dirty="0" err="1"/>
              <a:t>posisi</a:t>
            </a:r>
            <a:r>
              <a:rPr lang="en-US" i="1" dirty="0"/>
              <a:t> di </a:t>
            </a:r>
            <a:r>
              <a:rPr lang="en-US" i="1" dirty="0" err="1"/>
              <a:t>antara</a:t>
            </a:r>
            <a:r>
              <a:rPr lang="en-US" i="1" dirty="0"/>
              <a:t> </a:t>
            </a:r>
            <a:r>
              <a:rPr lang="en-US" i="1" dirty="0" err="1"/>
              <a:t>keduanya</a:t>
            </a:r>
            <a:r>
              <a:rPr lang="en-US" i="1" dirty="0"/>
              <a:t>. Model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i="1" dirty="0" err="1"/>
              <a:t>mengakui</a:t>
            </a:r>
            <a:r>
              <a:rPr lang="en-US" i="1" dirty="0"/>
              <a:t> </a:t>
            </a:r>
            <a:r>
              <a:rPr lang="en-US" i="1" dirty="0" err="1"/>
              <a:t>keterbatasan</a:t>
            </a:r>
            <a:r>
              <a:rPr lang="en-US" i="1" dirty="0"/>
              <a:t> </a:t>
            </a:r>
            <a:r>
              <a:rPr lang="en-US" i="1" dirty="0" err="1"/>
              <a:t>nalar</a:t>
            </a:r>
            <a:r>
              <a:rPr lang="en-US" i="1" dirty="0"/>
              <a:t> </a:t>
            </a:r>
            <a:r>
              <a:rPr lang="en-US" i="1" dirty="0" err="1"/>
              <a:t>manusia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melihat</a:t>
            </a:r>
            <a:r>
              <a:rPr lang="en-US" i="1" dirty="0"/>
              <a:t> proses </a:t>
            </a:r>
            <a:r>
              <a:rPr lang="en-US" i="1" dirty="0" err="1"/>
              <a:t>kebijakan</a:t>
            </a:r>
            <a:r>
              <a:rPr lang="en-US" i="1" dirty="0"/>
              <a:t>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semata-mata</a:t>
            </a:r>
            <a:r>
              <a:rPr lang="en-US" i="1" dirty="0"/>
              <a:t> </a:t>
            </a:r>
            <a:r>
              <a:rPr lang="en-US" i="1" dirty="0" err="1"/>
              <a:t>ditentukan</a:t>
            </a:r>
            <a:r>
              <a:rPr lang="en-US" i="1" dirty="0"/>
              <a:t> </a:t>
            </a:r>
            <a:r>
              <a:rPr lang="en-US" i="1" dirty="0" err="1"/>
              <a:t>oleh</a:t>
            </a:r>
            <a:r>
              <a:rPr lang="en-US" i="1" dirty="0"/>
              <a:t> </a:t>
            </a:r>
            <a:r>
              <a:rPr lang="en-US" i="1" dirty="0" err="1"/>
              <a:t>perhitungan</a:t>
            </a:r>
            <a:r>
              <a:rPr lang="en-US" i="1" dirty="0"/>
              <a:t> </a:t>
            </a:r>
            <a:r>
              <a:rPr lang="en-US" i="1" dirty="0" err="1"/>
              <a:t>rasional</a:t>
            </a:r>
            <a:r>
              <a:rPr lang="en-US" i="1" dirty="0"/>
              <a:t> – </a:t>
            </a:r>
            <a:r>
              <a:rPr lang="en-US" i="1" dirty="0" err="1"/>
              <a:t>efektif</a:t>
            </a:r>
            <a:r>
              <a:rPr lang="en-US" i="1" dirty="0"/>
              <a:t> – </a:t>
            </a:r>
            <a:r>
              <a:rPr lang="en-US" i="1" dirty="0" err="1"/>
              <a:t>efisien</a:t>
            </a:r>
            <a:r>
              <a:rPr lang="en-US" i="1" dirty="0"/>
              <a:t>, </a:t>
            </a:r>
            <a:r>
              <a:rPr lang="en-US" i="1" dirty="0" err="1"/>
              <a:t>tetapi</a:t>
            </a:r>
            <a:r>
              <a:rPr lang="en-US" i="1" dirty="0"/>
              <a:t> </a:t>
            </a:r>
            <a:r>
              <a:rPr lang="en-US" i="1" dirty="0" err="1"/>
              <a:t>juga</a:t>
            </a:r>
            <a:r>
              <a:rPr lang="en-US" i="1" dirty="0"/>
              <a:t> </a:t>
            </a:r>
            <a:r>
              <a:rPr lang="en-US" i="1" dirty="0" err="1"/>
              <a:t>perhitungan</a:t>
            </a:r>
            <a:r>
              <a:rPr lang="en-US" i="1" dirty="0"/>
              <a:t> </a:t>
            </a:r>
            <a:r>
              <a:rPr lang="en-US" i="1" dirty="0" err="1"/>
              <a:t>rasional</a:t>
            </a:r>
            <a:r>
              <a:rPr lang="en-US" i="1" dirty="0"/>
              <a:t> – </a:t>
            </a:r>
            <a:r>
              <a:rPr lang="en-US" i="1" dirty="0" err="1"/>
              <a:t>politis</a:t>
            </a:r>
            <a:r>
              <a:rPr lang="en-US" i="1" dirty="0"/>
              <a:t>, yang </a:t>
            </a:r>
            <a:r>
              <a:rPr lang="en-US" i="1" dirty="0" err="1"/>
              <a:t>mengakibatkan</a:t>
            </a:r>
            <a:r>
              <a:rPr lang="en-US" i="1" dirty="0"/>
              <a:t> proses </a:t>
            </a:r>
            <a:r>
              <a:rPr lang="en-US" i="1" dirty="0" err="1"/>
              <a:t>kebijakan</a:t>
            </a:r>
            <a:r>
              <a:rPr lang="en-US" i="1" dirty="0"/>
              <a:t> </a:t>
            </a:r>
            <a:r>
              <a:rPr lang="en-US" i="1" dirty="0" err="1"/>
              <a:t>diwarnai</a:t>
            </a:r>
            <a:r>
              <a:rPr lang="en-US" i="1" dirty="0"/>
              <a:t> </a:t>
            </a:r>
            <a:r>
              <a:rPr lang="en-US" i="1" dirty="0" err="1"/>
              <a:t>oleh</a:t>
            </a:r>
            <a:r>
              <a:rPr lang="en-US" i="1" dirty="0"/>
              <a:t> proses </a:t>
            </a:r>
            <a:r>
              <a:rPr lang="en-US" i="1" dirty="0" err="1"/>
              <a:t>tawarmenawar</a:t>
            </a:r>
            <a:r>
              <a:rPr lang="en-US" i="1" dirty="0"/>
              <a:t> </a:t>
            </a:r>
            <a:r>
              <a:rPr lang="en-US" i="1" dirty="0" err="1"/>
              <a:t>antar</a:t>
            </a:r>
            <a:r>
              <a:rPr lang="en-US" i="1" dirty="0"/>
              <a:t> </a:t>
            </a:r>
            <a:r>
              <a:rPr lang="en-US" i="1" dirty="0" err="1"/>
              <a:t>berbagai</a:t>
            </a:r>
            <a:r>
              <a:rPr lang="en-US" i="1" dirty="0"/>
              <a:t> </a:t>
            </a:r>
            <a:r>
              <a:rPr lang="en-US" i="1" dirty="0" err="1"/>
              <a:t>aktor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kepentingan</a:t>
            </a:r>
            <a:r>
              <a:rPr lang="en-US" i="1" dirty="0"/>
              <a:t> yang </a:t>
            </a:r>
            <a:r>
              <a:rPr lang="en-US" i="1" dirty="0" err="1"/>
              <a:t>terlibat</a:t>
            </a:r>
            <a:r>
              <a:rPr lang="en-US" i="1" dirty="0"/>
              <a:t>. Proses </a:t>
            </a:r>
            <a:r>
              <a:rPr lang="en-US" i="1" dirty="0" err="1"/>
              <a:t>tawar-menawar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i="1" dirty="0" err="1"/>
              <a:t>juga</a:t>
            </a:r>
            <a:r>
              <a:rPr lang="en-US" i="1" dirty="0"/>
              <a:t> </a:t>
            </a:r>
            <a:r>
              <a:rPr lang="en-US" i="1" dirty="0" err="1"/>
              <a:t>dianggap</a:t>
            </a:r>
            <a:r>
              <a:rPr lang="en-US" i="1" dirty="0"/>
              <a:t> </a:t>
            </a:r>
            <a:r>
              <a:rPr lang="en-US" i="1" dirty="0" err="1"/>
              <a:t>terjadi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sebuah</a:t>
            </a:r>
            <a:r>
              <a:rPr lang="en-US" i="1" dirty="0"/>
              <a:t> </a:t>
            </a:r>
            <a:r>
              <a:rPr lang="en-US" i="1" dirty="0" err="1"/>
              <a:t>konteks</a:t>
            </a:r>
            <a:r>
              <a:rPr lang="en-US" i="1" dirty="0"/>
              <a:t> </a:t>
            </a:r>
            <a:r>
              <a:rPr lang="en-US" i="1" dirty="0" err="1"/>
              <a:t>sosial</a:t>
            </a:r>
            <a:r>
              <a:rPr lang="en-US" i="1" dirty="0"/>
              <a:t> yang </a:t>
            </a:r>
            <a:r>
              <a:rPr lang="en-US" i="1" dirty="0" err="1"/>
              <a:t>spesifik</a:t>
            </a:r>
            <a:r>
              <a:rPr lang="en-US" i="1" dirty="0"/>
              <a:t>,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nilai</a:t>
            </a:r>
            <a:r>
              <a:rPr lang="en-US" i="1" dirty="0"/>
              <a:t>, </a:t>
            </a:r>
            <a:r>
              <a:rPr lang="en-US" i="1" dirty="0" err="1"/>
              <a:t>norma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kebiasaan</a:t>
            </a:r>
            <a:r>
              <a:rPr lang="en-US" i="1" dirty="0"/>
              <a:t> yang </a:t>
            </a:r>
            <a:r>
              <a:rPr lang="en-US" i="1" dirty="0" err="1"/>
              <a:t>mengkerangkai</a:t>
            </a:r>
            <a:r>
              <a:rPr lang="en-US" i="1" dirty="0"/>
              <a:t> proses </a:t>
            </a:r>
            <a:r>
              <a:rPr lang="en-US" i="1" dirty="0" err="1"/>
              <a:t>administratif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politik</a:t>
            </a:r>
            <a:r>
              <a:rPr lang="en-US" i="1" dirty="0"/>
              <a:t> yang </a:t>
            </a:r>
            <a:r>
              <a:rPr lang="en-US" i="1" dirty="0" err="1"/>
              <a:t>terjadi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0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MENGEMBANGKAN MODEL ANALISIS KEBIJAKAN MELALUI DIMENSI KEBIJAKAN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b="1" u="sng" dirty="0"/>
              <a:t>SUBSTANSI</a:t>
            </a:r>
            <a:r>
              <a:rPr lang="en-US" sz="1800" dirty="0"/>
              <a:t> 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persoalan</a:t>
            </a:r>
            <a:r>
              <a:rPr lang="en-US" sz="1800" dirty="0"/>
              <a:t> yang </a:t>
            </a:r>
            <a:r>
              <a:rPr lang="en-US" sz="1800" dirty="0" err="1"/>
              <a:t>hendak</a:t>
            </a:r>
            <a:r>
              <a:rPr lang="en-US" sz="1800" dirty="0"/>
              <a:t> </a:t>
            </a:r>
            <a:r>
              <a:rPr lang="en-US" sz="1800" dirty="0" err="1"/>
              <a:t>diatasi</a:t>
            </a:r>
            <a:r>
              <a:rPr lang="en-US" sz="1800" dirty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u="sng" dirty="0"/>
              <a:t>PROSES</a:t>
            </a:r>
            <a:r>
              <a:rPr lang="en-US" sz="1800" dirty="0"/>
              <a:t>  yang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mengatasinya</a:t>
            </a:r>
            <a:r>
              <a:rPr lang="en-US" sz="1800" dirty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u="sng" dirty="0"/>
              <a:t>KONTEKS</a:t>
            </a:r>
            <a:r>
              <a:rPr lang="en-US" sz="1800" dirty="0"/>
              <a:t> di </a:t>
            </a:r>
            <a:r>
              <a:rPr lang="en-US" sz="1800" dirty="0" err="1"/>
              <a:t>mana</a:t>
            </a:r>
            <a:r>
              <a:rPr lang="en-US" sz="1800" dirty="0"/>
              <a:t> </a:t>
            </a:r>
            <a:r>
              <a:rPr lang="en-US" sz="1800" dirty="0" err="1"/>
              <a:t>upaya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mengatasi</a:t>
            </a:r>
            <a:r>
              <a:rPr lang="en-US" sz="1800" dirty="0"/>
              <a:t> </a:t>
            </a:r>
            <a:r>
              <a:rPr lang="en-US" sz="1800" dirty="0" err="1"/>
              <a:t>persoalan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berlangsung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754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50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305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16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4248-4D34-62AF-DCAF-939DA94D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1833-03E6-324B-9A6D-1EA43BC60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B8EE7-F87A-4985-EAF7-9A2B71064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763000" cy="61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83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MODELLING UNTUK SUBSTANSI</a:t>
            </a:r>
          </a:p>
        </p:txBody>
      </p:sp>
    </p:spTree>
    <p:extLst>
      <p:ext uri="{BB962C8B-B14F-4D97-AF65-F5344CB8AC3E}">
        <p14:creationId xmlns:p14="http://schemas.microsoft.com/office/powerpoint/2010/main" val="3899771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ILUSTRASI : 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KEBIJAKAN PENANGANAN MASALAH “PENYAKIT SOSIAL “ (PEKAT)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>
            <a:normAutofit/>
          </a:bodyPr>
          <a:lstStyle/>
          <a:p>
            <a:r>
              <a:rPr lang="en-US" dirty="0"/>
              <a:t>SETIAP BULAN PUASA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aparat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memburu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(PSK), </a:t>
            </a:r>
            <a:r>
              <a:rPr lang="en-US" dirty="0" err="1"/>
              <a:t>Gelandangan</a:t>
            </a:r>
            <a:r>
              <a:rPr lang="en-US" dirty="0"/>
              <a:t>, </a:t>
            </a:r>
            <a:r>
              <a:rPr lang="en-US" dirty="0" err="1"/>
              <a:t>Pengemis</a:t>
            </a:r>
            <a:r>
              <a:rPr lang="en-US" dirty="0"/>
              <a:t>, </a:t>
            </a:r>
            <a:r>
              <a:rPr lang="en-US" dirty="0" err="1"/>
              <a:t>Tunawisma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, </a:t>
            </a:r>
            <a:r>
              <a:rPr lang="en-US" dirty="0" err="1"/>
              <a:t>diakhir</a:t>
            </a:r>
            <a:r>
              <a:rPr lang="en-US" dirty="0"/>
              <a:t> </a:t>
            </a:r>
            <a:r>
              <a:rPr lang="en-US" dirty="0" err="1"/>
              <a:t>tayangan</a:t>
            </a:r>
            <a:r>
              <a:rPr lang="en-US" dirty="0"/>
              <a:t> </a:t>
            </a:r>
            <a:r>
              <a:rPr lang="en-US" dirty="0" err="1"/>
              <a:t>reportase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kata-kata, “</a:t>
            </a:r>
            <a:r>
              <a:rPr lang="en-US" i="1" dirty="0"/>
              <a:t>Orang-orang yang </a:t>
            </a:r>
            <a:r>
              <a:rPr lang="en-US" i="1" dirty="0" err="1"/>
              <a:t>terjaring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Operasi</a:t>
            </a:r>
            <a:r>
              <a:rPr lang="en-US" i="1" dirty="0"/>
              <a:t> </a:t>
            </a:r>
            <a:r>
              <a:rPr lang="en-US" i="1" dirty="0" err="1"/>
              <a:t>Pekat</a:t>
            </a:r>
            <a:r>
              <a:rPr lang="en-US" i="1" dirty="0"/>
              <a:t> </a:t>
            </a:r>
            <a:r>
              <a:rPr lang="en-US" i="1" dirty="0" err="1"/>
              <a:t>itu</a:t>
            </a:r>
            <a:r>
              <a:rPr lang="en-US" i="1" dirty="0"/>
              <a:t> </a:t>
            </a:r>
            <a:r>
              <a:rPr lang="en-US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didata</a:t>
            </a:r>
            <a:r>
              <a:rPr lang="en-US" i="1" dirty="0"/>
              <a:t> </a:t>
            </a:r>
            <a:r>
              <a:rPr lang="en-US" i="1" dirty="0" err="1"/>
              <a:t>kemudian</a:t>
            </a:r>
            <a:r>
              <a:rPr lang="en-US" i="1" dirty="0"/>
              <a:t> </a:t>
            </a:r>
            <a:r>
              <a:rPr lang="en-US" i="1" dirty="0" err="1"/>
              <a:t>dikirim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</a:t>
            </a:r>
            <a:r>
              <a:rPr lang="en-US" i="1" dirty="0" err="1"/>
              <a:t>tempat</a:t>
            </a:r>
            <a:r>
              <a:rPr lang="en-US" i="1" dirty="0"/>
              <a:t> </a:t>
            </a:r>
            <a:r>
              <a:rPr lang="en-US" i="1" dirty="0" err="1"/>
              <a:t>rehabilitasi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diberi</a:t>
            </a:r>
            <a:r>
              <a:rPr lang="en-US" i="1" dirty="0"/>
              <a:t> </a:t>
            </a:r>
            <a:r>
              <a:rPr lang="en-US" i="1" dirty="0" err="1"/>
              <a:t>bekal</a:t>
            </a:r>
            <a:r>
              <a:rPr lang="en-US" i="1" dirty="0"/>
              <a:t> </a:t>
            </a:r>
            <a:r>
              <a:rPr lang="en-US" i="1" dirty="0" err="1"/>
              <a:t>kemampuan</a:t>
            </a:r>
            <a:r>
              <a:rPr lang="en-US" i="1" dirty="0"/>
              <a:t> agar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kembali</a:t>
            </a:r>
            <a:r>
              <a:rPr lang="en-US" i="1" dirty="0"/>
              <a:t> </a:t>
            </a:r>
            <a:r>
              <a:rPr lang="en-US" i="1" dirty="0" err="1"/>
              <a:t>ke</a:t>
            </a:r>
            <a:r>
              <a:rPr lang="en-US" i="1" dirty="0"/>
              <a:t> ‘</a:t>
            </a:r>
            <a:r>
              <a:rPr lang="en-US" i="1" dirty="0" err="1"/>
              <a:t>dunia</a:t>
            </a:r>
            <a:r>
              <a:rPr lang="en-US" i="1" dirty="0"/>
              <a:t> </a:t>
            </a:r>
            <a:r>
              <a:rPr lang="en-US" i="1" dirty="0" err="1"/>
              <a:t>hitam</a:t>
            </a:r>
            <a:r>
              <a:rPr lang="en-US" i="1" dirty="0"/>
              <a:t>’ </a:t>
            </a:r>
            <a:r>
              <a:rPr lang="en-US" i="1" dirty="0" err="1"/>
              <a:t>lagi</a:t>
            </a:r>
            <a:r>
              <a:rPr lang="en-US" i="1" dirty="0"/>
              <a:t>”.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12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MODEL KAUSAL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 (RELAS1 MASALAH&amp;FAKTOR PENYEBAB</a:t>
            </a:r>
            <a:r>
              <a:rPr lang="en-US" sz="32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r>
              <a:rPr lang="en-US" dirty="0"/>
              <a:t>PENYAKIT SOSIAL→ KARENA KURANG KETRAMPILAN → MENAMBAH KETRAMPILAN   →  MENGATASI DAN MEMUTUS MATA RANTAI PENYAKIT SOSIAL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7924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4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TUGAS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sz="4000" b="1" dirty="0"/>
              <a:t>BUAT DIFINISI PERMASALAHAN BARU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4000" b="1" dirty="0"/>
              <a:t>BUAT MODEL GUNAKAN ASUMSI BERBEDA ATAU PENGEMBANGAN MODEL YANG ADA</a:t>
            </a:r>
          </a:p>
          <a:p>
            <a:pPr marL="742950" indent="-742950" algn="ctr">
              <a:buAutoNum type="arabicPeriod"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91898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MODELLING UNTUK PROSES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47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STAGIST DAN KONFLIK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MODEL STAGIST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model yang </a:t>
            </a:r>
            <a:r>
              <a:rPr lang="en-US" dirty="0" err="1"/>
              <a:t>menyederhanakan</a:t>
            </a:r>
            <a:r>
              <a:rPr lang="en-US" dirty="0"/>
              <a:t> proses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tahapan-tahapan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TEHNIS-ADMINISTRATIF-PROSEDURAL DARI PROSES KEBIJAKAN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MODEL KONFLIK</a:t>
            </a:r>
          </a:p>
          <a:p>
            <a:pPr>
              <a:buFont typeface="Wingdings" pitchFamily="2" charset="2"/>
              <a:buChar char="q"/>
            </a:pPr>
            <a:r>
              <a:rPr lang="en-US" dirty="0" err="1"/>
              <a:t>difokuskan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konstelasi</a:t>
            </a:r>
            <a:r>
              <a:rPr lang="en-US" dirty="0"/>
              <a:t>, </a:t>
            </a:r>
            <a:r>
              <a:rPr lang="en-US" dirty="0" err="1"/>
              <a:t>sumberdaya</a:t>
            </a:r>
            <a:r>
              <a:rPr lang="en-US" dirty="0"/>
              <a:t>,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koalisi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aktor</a:t>
            </a:r>
            <a:r>
              <a:rPr lang="en-US" dirty="0"/>
              <a:t> yang </a:t>
            </a:r>
            <a:r>
              <a:rPr lang="en-US" dirty="0" err="1"/>
              <a:t>berkepentingan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kebijakan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pertarungan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. </a:t>
            </a:r>
            <a:r>
              <a:rPr lang="en-US" dirty="0" err="1"/>
              <a:t>Sehingga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di </a:t>
            </a:r>
            <a:r>
              <a:rPr lang="en-US" dirty="0" err="1"/>
              <a:t>balik</a:t>
            </a:r>
            <a:r>
              <a:rPr lang="en-US" dirty="0"/>
              <a:t> proses </a:t>
            </a:r>
            <a:r>
              <a:rPr lang="en-US" dirty="0" err="1"/>
              <a:t>kebijakan</a:t>
            </a:r>
            <a:r>
              <a:rPr lang="en-US" dirty="0"/>
              <a:t> formal (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000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MODELLING UNTUK KONTEKS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54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n-NO" sz="2000" dirty="0"/>
              <a:t>1). Analisa yang didasarkan pada alur proses kebijakan </a:t>
            </a:r>
            <a:r>
              <a:rPr lang="nn-NO" sz="2000" u="sng" dirty="0"/>
              <a:t>norma</a:t>
            </a:r>
            <a:r>
              <a:rPr lang="nn-NO" sz="2000" dirty="0"/>
              <a:t>l </a:t>
            </a:r>
          </a:p>
          <a:p>
            <a:pPr marL="0" indent="0" algn="ctr">
              <a:buNone/>
            </a:pPr>
            <a:r>
              <a:rPr lang="nn-NO" sz="2000" dirty="0"/>
              <a:t>2)   Analisa yang dibangun berdasarkan alur proses kebijakan dalam situasi   </a:t>
            </a:r>
            <a:r>
              <a:rPr lang="nn-NO" sz="2000" u="sng" dirty="0"/>
              <a:t>abnormal.</a:t>
            </a:r>
            <a:r>
              <a:rPr lang="nn-NO" sz="2000" dirty="0"/>
              <a:t> 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820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600" b="1" u="sng" dirty="0">
                <a:solidFill>
                  <a:srgbClr val="0070C0"/>
                </a:solidFill>
              </a:rPr>
              <a:t>ISU FATMA MUI  HARAM ROKOK</a:t>
            </a:r>
          </a:p>
          <a:p>
            <a:pPr marL="109728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b="1" dirty="0">
                <a:solidFill>
                  <a:srgbClr val="FF0000"/>
                </a:solidFill>
              </a:rPr>
              <a:t>MAHASISWA DIMINTA MENCARI ARTIKEL TENTANG PENGATURAN </a:t>
            </a:r>
            <a:r>
              <a:rPr lang="en-US" b="1" dirty="0" err="1">
                <a:solidFill>
                  <a:srgbClr val="FF0000"/>
                </a:solidFill>
              </a:rPr>
              <a:t>rokok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menganalisis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bagaimana</a:t>
            </a:r>
            <a:r>
              <a:rPr lang="en-US" b="1" dirty="0">
                <a:solidFill>
                  <a:srgbClr val="FF0000"/>
                </a:solidFill>
              </a:rPr>
              <a:t> proses </a:t>
            </a:r>
            <a:r>
              <a:rPr lang="en-US" b="1" dirty="0" err="1">
                <a:solidFill>
                  <a:srgbClr val="FF0000"/>
                </a:solidFill>
              </a:rPr>
              <a:t>pertarungan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wacana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terjadi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umum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apa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bisa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diketemukan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analisa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tersebut</a:t>
            </a:r>
            <a:endParaRPr lang="en-US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b="1" dirty="0">
                <a:solidFill>
                  <a:srgbClr val="FF0000"/>
                </a:solidFill>
              </a:rPr>
              <a:t>MENGANALISIS DAN MERESPON  </a:t>
            </a:r>
            <a:r>
              <a:rPr lang="en-US" b="1" dirty="0" err="1">
                <a:solidFill>
                  <a:srgbClr val="FF0000"/>
                </a:solidFill>
              </a:rPr>
              <a:t>isu</a:t>
            </a:r>
            <a:r>
              <a:rPr lang="en-US" b="1" dirty="0">
                <a:solidFill>
                  <a:srgbClr val="FF0000"/>
                </a:solidFill>
              </a:rPr>
              <a:t> ‘</a:t>
            </a:r>
            <a:r>
              <a:rPr lang="en-US" b="1" dirty="0" err="1">
                <a:solidFill>
                  <a:srgbClr val="FF0000"/>
                </a:solidFill>
              </a:rPr>
              <a:t>rokok</a:t>
            </a:r>
            <a:r>
              <a:rPr lang="en-US" b="1" dirty="0">
                <a:solidFill>
                  <a:srgbClr val="FF0000"/>
                </a:solidFill>
              </a:rPr>
              <a:t>’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kerangka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logika</a:t>
            </a:r>
            <a:r>
              <a:rPr lang="en-US" b="1" dirty="0">
                <a:solidFill>
                  <a:srgbClr val="FF0000"/>
                </a:solidFill>
              </a:rPr>
              <a:t> Garbage – </a:t>
            </a:r>
            <a:r>
              <a:rPr lang="en-US" b="1" dirty="0" err="1">
                <a:solidFill>
                  <a:srgbClr val="FF0000"/>
                </a:solidFill>
              </a:rPr>
              <a:t>Can→Model</a:t>
            </a:r>
            <a:r>
              <a:rPr lang="en-US" b="1" dirty="0">
                <a:solidFill>
                  <a:srgbClr val="FF0000"/>
                </a:solidFill>
              </a:rPr>
              <a:t> Garbage-Can </a:t>
            </a:r>
          </a:p>
        </p:txBody>
      </p:sp>
    </p:spTree>
    <p:extLst>
      <p:ext uri="{BB962C8B-B14F-4D97-AF65-F5344CB8AC3E}">
        <p14:creationId xmlns:p14="http://schemas.microsoft.com/office/powerpoint/2010/main" val="140175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PETA PEMIKIRAN BERKAITAN DENGAN MODEL ANALISIS YANG DIGUNAKAN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08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97C4458-B7C8-BA21-27BD-D39F8FBC24BE}"/>
              </a:ext>
            </a:extLst>
          </p:cNvPr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F5C16F-1D9A-CF02-E368-47954044C957}"/>
              </a:ext>
            </a:extLst>
          </p:cNvPr>
          <p:cNvSpPr/>
          <p:nvPr/>
        </p:nvSpPr>
        <p:spPr>
          <a:xfrm>
            <a:off x="1643063" y="857250"/>
            <a:ext cx="6000750" cy="24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Tugas Analis kebijakan/policy analyst</a:t>
            </a:r>
          </a:p>
          <a:p>
            <a:pPr marL="639763" lvl="1" indent="-1825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Membantu merumuskan cara untuk    mengatasi/ memecahkan masalah </a:t>
            </a:r>
          </a:p>
          <a:p>
            <a:pPr marL="639763" lvl="1" indent="-1825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Menyediakan informasi tentang apa konsekuensi dari alternatif kebijakan</a:t>
            </a:r>
          </a:p>
          <a:p>
            <a:pPr marL="639763" lvl="1" indent="-1825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Mengidentifikasi issue publik yang perlu menjadi agenda kebijakan pemerintah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81470A-17D6-1EFC-1C68-FCE5A0402D96}"/>
              </a:ext>
            </a:extLst>
          </p:cNvPr>
          <p:cNvSpPr/>
          <p:nvPr/>
        </p:nvSpPr>
        <p:spPr>
          <a:xfrm>
            <a:off x="2928938" y="4292600"/>
            <a:ext cx="3786187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latin typeface="Adobe Gothic Std B" pitchFamily="34" charset="-128"/>
                <a:ea typeface="Adobe Gothic Std B" pitchFamily="34" charset="-128"/>
              </a:rPr>
              <a:t>Keputusan akhir </a:t>
            </a:r>
            <a:r>
              <a:rPr lang="en-US" sz="2000" dirty="0">
                <a:latin typeface="Adobe Gothic Std B" pitchFamily="34" charset="-128"/>
                <a:ea typeface="Adobe Gothic Std B" pitchFamily="34" charset="-128"/>
              </a:rPr>
              <a:t>ADALAH: PENGAMBILAN KEPUTUSAN</a:t>
            </a:r>
            <a:endParaRPr lang="id-ID" sz="20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70F561A8-41CA-0A18-CF7E-DB2322F9EF7D}"/>
              </a:ext>
            </a:extLst>
          </p:cNvPr>
          <p:cNvSpPr/>
          <p:nvPr/>
        </p:nvSpPr>
        <p:spPr>
          <a:xfrm>
            <a:off x="4429125" y="3357563"/>
            <a:ext cx="714375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5052482F-12B6-F8C3-BD88-AF3117417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912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39" name="AutoShape 3">
            <a:extLst>
              <a:ext uri="{FF2B5EF4-FFF2-40B4-BE49-F238E27FC236}">
                <a16:creationId xmlns:a16="http://schemas.microsoft.com/office/drawing/2014/main" id="{4949649C-441D-CA6C-9234-D8772293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7244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26F0DCDE-3CCF-53AA-A5F8-4A3CB241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576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41" name="AutoShape 5">
            <a:extLst>
              <a:ext uri="{FF2B5EF4-FFF2-40B4-BE49-F238E27FC236}">
                <a16:creationId xmlns:a16="http://schemas.microsoft.com/office/drawing/2014/main" id="{5B863BEA-2BC8-EC5D-F975-8E59C947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42" name="AutoShape 6">
            <a:extLst>
              <a:ext uri="{FF2B5EF4-FFF2-40B4-BE49-F238E27FC236}">
                <a16:creationId xmlns:a16="http://schemas.microsoft.com/office/drawing/2014/main" id="{B9A9F802-F4AC-CF4A-879A-162CE1EBA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371600"/>
            <a:ext cx="1905000" cy="914400"/>
          </a:xfrm>
          <a:prstGeom prst="hexagon">
            <a:avLst>
              <a:gd name="adj" fmla="val 5208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70F84E34-A6C2-6DBA-9CF0-8A3EC332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8674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44" name="Oval 8">
            <a:extLst>
              <a:ext uri="{FF2B5EF4-FFF2-40B4-BE49-F238E27FC236}">
                <a16:creationId xmlns:a16="http://schemas.microsoft.com/office/drawing/2014/main" id="{A32C0CE4-9BE8-EA2E-CDC0-690AE857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7244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45" name="Oval 9">
            <a:extLst>
              <a:ext uri="{FF2B5EF4-FFF2-40B4-BE49-F238E27FC236}">
                <a16:creationId xmlns:a16="http://schemas.microsoft.com/office/drawing/2014/main" id="{D400C5FB-DC34-4393-44B8-B8EE7E852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46" name="Oval 10">
            <a:extLst>
              <a:ext uri="{FF2B5EF4-FFF2-40B4-BE49-F238E27FC236}">
                <a16:creationId xmlns:a16="http://schemas.microsoft.com/office/drawing/2014/main" id="{0492F13E-C329-A413-D641-4F5C1080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47" name="Oval 11">
            <a:extLst>
              <a:ext uri="{FF2B5EF4-FFF2-40B4-BE49-F238E27FC236}">
                <a16:creationId xmlns:a16="http://schemas.microsoft.com/office/drawing/2014/main" id="{1CD60B6D-AE72-944A-C351-864A0CAED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19F29AD0-AC6C-A25E-4D58-5930F2913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2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satMod val="200000"/>
                  </a:schemeClr>
                </a:solidFill>
              </a:rPr>
              <a:t>KEPUTUSAN ADA DALAM SETIAP TAHAP PROSEDUR DAN PROSES KEBIJAKAN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629E1781-A490-7D0F-CC92-775CA2D3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Perumusan Masalah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AF21A697-A9EF-E762-C508-4EE4DB785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Peramalan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2FD3C483-E1BA-E756-D651-385BFD506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242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Rekomendasi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F9DA1C4B-F01A-6F13-E168-433A218CC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91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Pemantauan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05D09FC4-4D3A-FAE6-5D2B-F210F58FC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34088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Evaluasi</a:t>
            </a:r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617D07E6-042B-6C46-3C4F-6E41C8C25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55" name="Rectangle 19">
            <a:extLst>
              <a:ext uri="{FF2B5EF4-FFF2-40B4-BE49-F238E27FC236}">
                <a16:creationId xmlns:a16="http://schemas.microsoft.com/office/drawing/2014/main" id="{4A8B60C4-BFB3-84A7-5D0C-9BB52AFA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146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6FB9302F-72AC-D8A0-6A8D-15541F2C8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814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E2F44748-E357-8D31-EC2D-27BBFBAA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6482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7D1A24B4-883F-E3CA-E17A-563B70764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791200"/>
            <a:ext cx="1828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en-US" sz="1800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1A2C9BFC-2B5A-D5D5-4FEC-0402108FF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B04466C3-1975-5567-CAE1-D76EB6EC2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C781C82C-79A1-A60F-94B0-7C23D4744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id="{7EA84D5E-AAFF-B18C-B9D7-C10886359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053AEC13-2849-75CF-2CAB-C0B1EC921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905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>
            <a:extLst>
              <a:ext uri="{FF2B5EF4-FFF2-40B4-BE49-F238E27FC236}">
                <a16:creationId xmlns:a16="http://schemas.microsoft.com/office/drawing/2014/main" id="{82048779-214D-EA07-239C-B8DE25AAC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32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id="{A238F209-F23B-8B56-A922-47382AB711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0">
            <a:extLst>
              <a:ext uri="{FF2B5EF4-FFF2-40B4-BE49-F238E27FC236}">
                <a16:creationId xmlns:a16="http://schemas.microsoft.com/office/drawing/2014/main" id="{86DC432B-4FFA-9CEA-5A92-0FD18DB626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4038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1">
            <a:extLst>
              <a:ext uri="{FF2B5EF4-FFF2-40B4-BE49-F238E27FC236}">
                <a16:creationId xmlns:a16="http://schemas.microsoft.com/office/drawing/2014/main" id="{57CBD8FE-2222-1E00-D289-5F76E2673A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2971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2">
            <a:extLst>
              <a:ext uri="{FF2B5EF4-FFF2-40B4-BE49-F238E27FC236}">
                <a16:creationId xmlns:a16="http://schemas.microsoft.com/office/drawing/2014/main" id="{CDF70B1E-B20C-EB64-0340-CB14285E4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90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167E69C7-2510-2FF9-0FCA-E4CB8DE25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PENYUSUNAN AGENDA</a:t>
            </a: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288C4E83-9261-8AE1-2373-9DD08207F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1145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FORMULASI kEBIJAKAN</a:t>
            </a:r>
          </a:p>
        </p:txBody>
      </p:sp>
      <p:sp>
        <p:nvSpPr>
          <p:cNvPr id="14371" name="Text Box 35">
            <a:extLst>
              <a:ext uri="{FF2B5EF4-FFF2-40B4-BE49-F238E27FC236}">
                <a16:creationId xmlns:a16="http://schemas.microsoft.com/office/drawing/2014/main" id="{EE5FF783-5288-F45A-BEEF-6AD02B8D0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733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ADOPSI KEBIJAKAN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765FE21A-F34C-8A49-B385-22F3F07E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450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IMPLEMENTASI KEBIJAKAN</a:t>
            </a: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1D449352-29AF-85AA-99FD-4540DBC0D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8674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PENILAIAN KEBIJAKAN</a:t>
            </a: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ADDB8873-CD00-6630-4EDE-15F190B7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524000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Masalah Kebijakan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FDD4B556-2103-AAA2-E39F-FD4E5D15F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90800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Prospek Kebijakan</a:t>
            </a: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1D872C0A-FC70-C866-8FB5-C3D0C9C09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92525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Pilihan Kebijakan</a:t>
            </a:r>
          </a:p>
        </p:txBody>
      </p:sp>
      <p:sp>
        <p:nvSpPr>
          <p:cNvPr id="14377" name="Text Box 41">
            <a:extLst>
              <a:ext uri="{FF2B5EF4-FFF2-40B4-BE49-F238E27FC236}">
                <a16:creationId xmlns:a16="http://schemas.microsoft.com/office/drawing/2014/main" id="{BF98C4D6-0AAA-6DB2-2B92-6B7C1E7F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0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Hasil Kebijakan</a:t>
            </a:r>
          </a:p>
        </p:txBody>
      </p:sp>
      <p:sp>
        <p:nvSpPr>
          <p:cNvPr id="14378" name="Text Box 42">
            <a:extLst>
              <a:ext uri="{FF2B5EF4-FFF2-40B4-BE49-F238E27FC236}">
                <a16:creationId xmlns:a16="http://schemas.microsoft.com/office/drawing/2014/main" id="{CB2D944B-3D27-C0DF-5475-A92A8049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943600"/>
            <a:ext cx="1524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Kinerja Kebijakan</a:t>
            </a:r>
          </a:p>
        </p:txBody>
      </p:sp>
      <p:sp>
        <p:nvSpPr>
          <p:cNvPr id="14379" name="Line 43">
            <a:extLst>
              <a:ext uri="{FF2B5EF4-FFF2-40B4-BE49-F238E27FC236}">
                <a16:creationId xmlns:a16="http://schemas.microsoft.com/office/drawing/2014/main" id="{BE2AE324-46C6-FE45-214C-BD35B69C4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0" name="Line 44">
            <a:extLst>
              <a:ext uri="{FF2B5EF4-FFF2-40B4-BE49-F238E27FC236}">
                <a16:creationId xmlns:a16="http://schemas.microsoft.com/office/drawing/2014/main" id="{AACEB34C-740C-7A42-4804-3C13015CE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Line 45">
            <a:extLst>
              <a:ext uri="{FF2B5EF4-FFF2-40B4-BE49-F238E27FC236}">
                <a16:creationId xmlns:a16="http://schemas.microsoft.com/office/drawing/2014/main" id="{BCCB14FE-D170-909A-42D2-6A1F98EA9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Line 46">
            <a:extLst>
              <a:ext uri="{FF2B5EF4-FFF2-40B4-BE49-F238E27FC236}">
                <a16:creationId xmlns:a16="http://schemas.microsoft.com/office/drawing/2014/main" id="{BEEA23AC-FEE6-7079-4618-DBC6E6445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Line 47">
            <a:extLst>
              <a:ext uri="{FF2B5EF4-FFF2-40B4-BE49-F238E27FC236}">
                <a16:creationId xmlns:a16="http://schemas.microsoft.com/office/drawing/2014/main" id="{BB114B85-6453-14E7-0054-F050FE98E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624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4" name="Line 48">
            <a:extLst>
              <a:ext uri="{FF2B5EF4-FFF2-40B4-BE49-F238E27FC236}">
                <a16:creationId xmlns:a16="http://schemas.microsoft.com/office/drawing/2014/main" id="{C2F8B2F9-51D9-9EE4-13D3-4DFB9219F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5" name="Line 49">
            <a:extLst>
              <a:ext uri="{FF2B5EF4-FFF2-40B4-BE49-F238E27FC236}">
                <a16:creationId xmlns:a16="http://schemas.microsoft.com/office/drawing/2014/main" id="{6CFE7ABF-EAC9-EF62-0040-D3F028C09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971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6" name="Line 50">
            <a:extLst>
              <a:ext uri="{FF2B5EF4-FFF2-40B4-BE49-F238E27FC236}">
                <a16:creationId xmlns:a16="http://schemas.microsoft.com/office/drawing/2014/main" id="{5BE61F0A-7F92-D677-C1FC-3D6B6F25A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7" name="Line 51">
            <a:extLst>
              <a:ext uri="{FF2B5EF4-FFF2-40B4-BE49-F238E27FC236}">
                <a16:creationId xmlns:a16="http://schemas.microsoft.com/office/drawing/2014/main" id="{BEDEF782-E204-46A4-0EED-166ACD9E8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Line 52">
            <a:extLst>
              <a:ext uri="{FF2B5EF4-FFF2-40B4-BE49-F238E27FC236}">
                <a16:creationId xmlns:a16="http://schemas.microsoft.com/office/drawing/2014/main" id="{7BC04178-3019-8718-299D-D98B2F5A4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617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9" name="Text Box 53">
            <a:extLst>
              <a:ext uri="{FF2B5EF4-FFF2-40B4-BE49-F238E27FC236}">
                <a16:creationId xmlns:a16="http://schemas.microsoft.com/office/drawing/2014/main" id="{99535C86-A66C-AC10-A4C9-978E3B2F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0668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i="1"/>
              <a:t>Proses Kebijakan</a:t>
            </a:r>
          </a:p>
        </p:txBody>
      </p:sp>
      <p:sp>
        <p:nvSpPr>
          <p:cNvPr id="14390" name="Text Box 54">
            <a:extLst>
              <a:ext uri="{FF2B5EF4-FFF2-40B4-BE49-F238E27FC236}">
                <a16:creationId xmlns:a16="http://schemas.microsoft.com/office/drawing/2014/main" id="{98E8A498-EC39-20F7-D5AF-531750540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0668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i="1"/>
              <a:t>Informasi Kebij</a:t>
            </a:r>
          </a:p>
        </p:txBody>
      </p:sp>
      <p:sp>
        <p:nvSpPr>
          <p:cNvPr id="14391" name="Text Box 55">
            <a:extLst>
              <a:ext uri="{FF2B5EF4-FFF2-40B4-BE49-F238E27FC236}">
                <a16:creationId xmlns:a16="http://schemas.microsoft.com/office/drawing/2014/main" id="{1F30F32B-7A71-576B-ED1D-C490B6F3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810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i="1"/>
              <a:t>Prosedur Analisis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TAHAP AGENDA SETTING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agenda </a:t>
            </a:r>
            <a:r>
              <a:rPr lang="en-US" dirty="0" err="1"/>
              <a:t>kerja</a:t>
            </a:r>
            <a:r>
              <a:rPr lang="en-US" dirty="0"/>
              <a:t> policy-makers,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policy-makers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“</a:t>
            </a:r>
            <a:r>
              <a:rPr lang="en-US" dirty="0" err="1"/>
              <a:t>mencari-cari</a:t>
            </a:r>
            <a:r>
              <a:rPr lang="en-US" dirty="0"/>
              <a:t>” </a:t>
            </a:r>
            <a:r>
              <a:rPr lang="en-US" dirty="0" err="1"/>
              <a:t>isu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ditangani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posisinya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. </a:t>
            </a:r>
          </a:p>
          <a:p>
            <a:r>
              <a:rPr lang="en-US" dirty="0"/>
              <a:t>PROSES MENGEDEPANKAN MASALAH UNTUK DITANGANI PEMERINTAH</a:t>
            </a:r>
          </a:p>
          <a:p>
            <a:r>
              <a:rPr lang="en-US" dirty="0"/>
              <a:t>SELEKSI PERMASALAHAN </a:t>
            </a:r>
          </a:p>
          <a:p>
            <a:r>
              <a:rPr lang="en-US" dirty="0"/>
              <a:t>PENYARINGAN ISU</a:t>
            </a:r>
          </a:p>
        </p:txBody>
      </p:sp>
    </p:spTree>
    <p:extLst>
      <p:ext uri="{BB962C8B-B14F-4D97-AF65-F5344CB8AC3E}">
        <p14:creationId xmlns:p14="http://schemas.microsoft.com/office/powerpoint/2010/main" val="23030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2718"/>
            <a:ext cx="7696200" cy="587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2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KEGIATAN ANALISIS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58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304</TotalTime>
  <Words>695</Words>
  <Application>Microsoft Office PowerPoint</Application>
  <PresentationFormat>On-screen Show (4:3)</PresentationFormat>
  <Paragraphs>84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Adobe Gothic Std B</vt:lpstr>
      <vt:lpstr>Arial</vt:lpstr>
      <vt:lpstr>Century Gothic</vt:lpstr>
      <vt:lpstr>Tahoma</vt:lpstr>
      <vt:lpstr>Wingdings</vt:lpstr>
      <vt:lpstr>Wingdings 3</vt:lpstr>
      <vt:lpstr>Ion</vt:lpstr>
      <vt:lpstr>MEMBANGUN MODELING DALAM ANALISIS KEBIJAKAN</vt:lpstr>
      <vt:lpstr>PowerPoint Presentation</vt:lpstr>
      <vt:lpstr>PETA PEMIKIRAN BERKAITAN DENGAN MODEL ANALISIS YANG DIGUNAKAN</vt:lpstr>
      <vt:lpstr>PowerPoint Presentation</vt:lpstr>
      <vt:lpstr>PowerPoint Presentation</vt:lpstr>
      <vt:lpstr>KEPUTUSAN ADA DALAM SETIAP TAHAP PROSEDUR DAN PROSES KEBIJAKAN</vt:lpstr>
      <vt:lpstr>TAHAP AGENDA SETTING</vt:lpstr>
      <vt:lpstr>PowerPoint Presentation</vt:lpstr>
      <vt:lpstr>PROSES KEGIATAN ANALISIS</vt:lpstr>
      <vt:lpstr>PowerPoint Presentation</vt:lpstr>
      <vt:lpstr>GUNAKAN  2 PERSPEKTIF ANALISIS</vt:lpstr>
      <vt:lpstr>MAZHAB MODEL AGENDA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MENGEMBANGKAN MODEL ANALISIS KEBIJAKAN MELALUI DIMENSI KEBIJAKAN</vt:lpstr>
      <vt:lpstr>PowerPoint Presentation</vt:lpstr>
      <vt:lpstr>PowerPoint Presentation</vt:lpstr>
      <vt:lpstr>ILUSTRASI :  KEBIJAKAN PENANGANAN MASALAH “PENYAKIT SOSIAL “ (PEKAT)</vt:lpstr>
      <vt:lpstr>MODEL KAUSAL  (RELAS1 MASALAH&amp;FAKTOR PENYEBAB)</vt:lpstr>
      <vt:lpstr>TUGAS</vt:lpstr>
      <vt:lpstr>PowerPoint Presentation</vt:lpstr>
      <vt:lpstr>MODEL STAGIST DAN KONFLIK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novita tresiana</cp:lastModifiedBy>
  <cp:revision>21</cp:revision>
  <dcterms:created xsi:type="dcterms:W3CDTF">2006-08-16T00:00:00Z</dcterms:created>
  <dcterms:modified xsi:type="dcterms:W3CDTF">2023-05-08T01:17:14Z</dcterms:modified>
</cp:coreProperties>
</file>