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58" r:id="rId4"/>
    <p:sldId id="280" r:id="rId5"/>
    <p:sldId id="275" r:id="rId6"/>
    <p:sldId id="282" r:id="rId7"/>
    <p:sldId id="268" r:id="rId8"/>
    <p:sldId id="271" r:id="rId9"/>
    <p:sldId id="28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1C6"/>
    <a:srgbClr val="136198"/>
    <a:srgbClr val="5DA156"/>
    <a:srgbClr val="EECF33"/>
    <a:srgbClr val="E5AC3C"/>
    <a:srgbClr val="D5393C"/>
    <a:srgbClr val="1D6766"/>
    <a:srgbClr val="F5BB7B"/>
    <a:srgbClr val="ECE54F"/>
    <a:srgbClr val="61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50" autoAdjust="0"/>
  </p:normalViewPr>
  <p:slideViewPr>
    <p:cSldViewPr>
      <p:cViewPr>
        <p:scale>
          <a:sx n="102" d="100"/>
          <a:sy n="102" d="100"/>
        </p:scale>
        <p:origin x="-450" y="1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pPr/>
              <a:t>3/1/2022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pPr/>
              <a:t>‹#›</a:t>
            </a:fld>
            <a:endParaRPr lang="en-US" dirty="0"/>
          </a:p>
        </p:txBody>
      </p:sp>
    </p:spTree>
    <p:extLst>
      <p:ext uri="{BB962C8B-B14F-4D97-AF65-F5344CB8AC3E}">
        <p14:creationId xmlns:p14="http://schemas.microsoft.com/office/powerpoint/2010/main" val="36146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pPr/>
              <a:t>3/1/2022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xwebhosting.com/"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a:stretch>
            <a:fillRect/>
          </a:stretch>
        </p:blipFill>
        <p:spPr>
          <a:xfrm>
            <a:off x="292895" y="140868"/>
            <a:ext cx="8113117" cy="3823608"/>
          </a:xfrm>
          <a:prstGeom prst="rect">
            <a:avLst/>
          </a:prstGeom>
        </p:spPr>
      </p:pic>
      <p:sp>
        <p:nvSpPr>
          <p:cNvPr id="14" name="TextBox 13"/>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5" name="Picture 4" descr="cloud.png"/>
          <p:cNvPicPr>
            <a:picLocks noChangeAspect="1"/>
          </p:cNvPicPr>
          <p:nvPr/>
        </p:nvPicPr>
        <p:blipFill>
          <a:blip r:embed="rId3"/>
          <a:stretch>
            <a:fillRect/>
          </a:stretch>
        </p:blipFill>
        <p:spPr>
          <a:xfrm>
            <a:off x="1537836" y="827140"/>
            <a:ext cx="5421329" cy="3125521"/>
          </a:xfrm>
          <a:prstGeom prst="rect">
            <a:avLst/>
          </a:prstGeom>
        </p:spPr>
      </p:pic>
      <p:sp>
        <p:nvSpPr>
          <p:cNvPr id="6" name="TextBox 5"/>
          <p:cNvSpPr txBox="1"/>
          <p:nvPr/>
        </p:nvSpPr>
        <p:spPr>
          <a:xfrm>
            <a:off x="2699792" y="1432908"/>
            <a:ext cx="3384376" cy="1569660"/>
          </a:xfrm>
          <a:prstGeom prst="rect">
            <a:avLst/>
          </a:prstGeom>
          <a:noFill/>
        </p:spPr>
        <p:txBody>
          <a:bodyPr wrap="square" rtlCol="0">
            <a:spAutoFit/>
          </a:bodyPr>
          <a:lstStyle/>
          <a:p>
            <a:pPr algn="ctr"/>
            <a:r>
              <a:rPr lang="id-ID" sz="2400" dirty="0">
                <a:latin typeface="Arno Pro Smbd" pitchFamily="18" charset="0"/>
              </a:rPr>
              <a:t>PENTINGNYA </a:t>
            </a:r>
            <a:r>
              <a:rPr lang="id-ID" sz="2400" dirty="0" smtClean="0">
                <a:latin typeface="Arno Pro Smbd" pitchFamily="18" charset="0"/>
              </a:rPr>
              <a:t>KESADARAN DAN </a:t>
            </a:r>
            <a:r>
              <a:rPr lang="id-ID" sz="2400" dirty="0">
                <a:latin typeface="Arno Pro Smbd" pitchFamily="18" charset="0"/>
              </a:rPr>
              <a:t>WAWASAN PERSPEKTIF GLOBAL</a:t>
            </a:r>
            <a:endParaRPr lang="en-US" sz="2300" dirty="0">
              <a:solidFill>
                <a:schemeClr val="bg1"/>
              </a:solidFill>
              <a:latin typeface="Arno Pro Smbd" pitchFamily="18" charset="0"/>
            </a:endParaRPr>
          </a:p>
        </p:txBody>
      </p:sp>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84168" y="3415307"/>
            <a:ext cx="2748648" cy="461665"/>
          </a:xfrm>
          <a:prstGeom prst="rect">
            <a:avLst/>
          </a:prstGeom>
          <a:noFill/>
        </p:spPr>
        <p:txBody>
          <a:bodyPr wrap="square" rtlCol="0">
            <a:spAutoFit/>
          </a:bodyPr>
          <a:lstStyle/>
          <a:p>
            <a:pPr algn="ctr"/>
            <a:r>
              <a:rPr lang="en-US" sz="1200" i="1" dirty="0" smtClean="0">
                <a:solidFill>
                  <a:srgbClr val="F5BB7B"/>
                </a:solidFill>
                <a:latin typeface="Myriad Pro" pitchFamily="34" charset="0"/>
              </a:rPr>
              <a:t>How To Make Your Content Marketing</a:t>
            </a:r>
          </a:p>
          <a:p>
            <a:pPr algn="ctr"/>
            <a:r>
              <a:rPr lang="en-US" sz="1200" i="1" dirty="0" smtClean="0">
                <a:solidFill>
                  <a:srgbClr val="F5BB7B"/>
                </a:solidFill>
                <a:latin typeface="Myriad Pro" pitchFamily="34" charset="0"/>
              </a:rPr>
              <a:t>Strategy Better.</a:t>
            </a:r>
            <a:endParaRPr lang="en-US" sz="1200" i="1" dirty="0">
              <a:solidFill>
                <a:srgbClr val="F5BB7B"/>
              </a:solidFill>
              <a:latin typeface="Myriad Pro" pitchFamily="34" charset="0"/>
            </a:endParaRPr>
          </a:p>
        </p:txBody>
      </p:sp>
      <p:pic>
        <p:nvPicPr>
          <p:cNvPr id="16" name="Picture 15"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
        <p:nvSpPr>
          <p:cNvPr id="2" name="Rectangle 1"/>
          <p:cNvSpPr/>
          <p:nvPr/>
        </p:nvSpPr>
        <p:spPr>
          <a:xfrm>
            <a:off x="6084168" y="3002568"/>
            <a:ext cx="2664296" cy="14413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d-ID" sz="1100" b="1" dirty="0" smtClean="0">
                <a:solidFill>
                  <a:schemeClr val="bg2">
                    <a:lumMod val="10000"/>
                  </a:schemeClr>
                </a:solidFill>
              </a:rPr>
              <a:t>Anggota kelompok 2 :</a:t>
            </a:r>
          </a:p>
          <a:p>
            <a:endParaRPr lang="id-ID" sz="1100" b="1" dirty="0" smtClean="0">
              <a:solidFill>
                <a:schemeClr val="bg2">
                  <a:lumMod val="10000"/>
                </a:schemeClr>
              </a:solidFill>
            </a:endParaRPr>
          </a:p>
          <a:p>
            <a:r>
              <a:rPr lang="id-ID" sz="1100" b="1" dirty="0" smtClean="0">
                <a:solidFill>
                  <a:schemeClr val="bg2">
                    <a:lumMod val="10000"/>
                  </a:schemeClr>
                </a:solidFill>
              </a:rPr>
              <a:t>1. Mela </a:t>
            </a:r>
            <a:r>
              <a:rPr lang="id-ID" sz="1100" b="1" dirty="0">
                <a:solidFill>
                  <a:schemeClr val="bg2">
                    <a:lumMod val="10000"/>
                  </a:schemeClr>
                </a:solidFill>
              </a:rPr>
              <a:t>Andyni (2113053087) </a:t>
            </a:r>
            <a:endParaRPr lang="id-ID" sz="1100" b="1" dirty="0" smtClean="0">
              <a:solidFill>
                <a:schemeClr val="bg2">
                  <a:lumMod val="10000"/>
                </a:schemeClr>
              </a:solidFill>
            </a:endParaRPr>
          </a:p>
          <a:p>
            <a:r>
              <a:rPr lang="id-ID" sz="1100" b="1" dirty="0" smtClean="0">
                <a:solidFill>
                  <a:schemeClr val="bg2">
                    <a:lumMod val="10000"/>
                  </a:schemeClr>
                </a:solidFill>
              </a:rPr>
              <a:t>2. Yessi Desmatala Sari </a:t>
            </a:r>
            <a:r>
              <a:rPr lang="id-ID" sz="1100" b="1" dirty="0">
                <a:solidFill>
                  <a:schemeClr val="bg2">
                    <a:lumMod val="10000"/>
                  </a:schemeClr>
                </a:solidFill>
              </a:rPr>
              <a:t>(2113053101) </a:t>
            </a:r>
          </a:p>
          <a:p>
            <a:r>
              <a:rPr lang="id-ID" sz="1100" b="1" dirty="0" smtClean="0">
                <a:solidFill>
                  <a:schemeClr val="bg2">
                    <a:lumMod val="10000"/>
                  </a:schemeClr>
                </a:solidFill>
              </a:rPr>
              <a:t>3</a:t>
            </a:r>
            <a:r>
              <a:rPr lang="id-ID" sz="1100" b="1" dirty="0">
                <a:solidFill>
                  <a:schemeClr val="bg2">
                    <a:lumMod val="10000"/>
                  </a:schemeClr>
                </a:solidFill>
              </a:rPr>
              <a:t>. </a:t>
            </a:r>
            <a:r>
              <a:rPr lang="id-ID" sz="1100" b="1" dirty="0" smtClean="0">
                <a:solidFill>
                  <a:schemeClr val="bg2">
                    <a:lumMod val="10000"/>
                  </a:schemeClr>
                </a:solidFill>
              </a:rPr>
              <a:t>Hafid </a:t>
            </a:r>
            <a:r>
              <a:rPr lang="id-ID" sz="1100" b="1" dirty="0">
                <a:solidFill>
                  <a:schemeClr val="bg2">
                    <a:lumMod val="10000"/>
                  </a:schemeClr>
                </a:solidFill>
              </a:rPr>
              <a:t>Triawan (2113053236)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a:stretch>
            <a:fillRect/>
          </a:stretch>
        </p:blipFill>
        <p:spPr>
          <a:xfrm>
            <a:off x="7500121" y="685800"/>
            <a:ext cx="1186679" cy="971550"/>
          </a:xfrm>
          <a:prstGeom prst="rect">
            <a:avLst/>
          </a:prstGeom>
        </p:spPr>
      </p:pic>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4" name="Picture 3" descr="slide3.png"/>
          <p:cNvPicPr>
            <a:picLocks noChangeAspect="1"/>
          </p:cNvPicPr>
          <p:nvPr/>
        </p:nvPicPr>
        <p:blipFill>
          <a:blip r:embed="rId3"/>
          <a:stretch>
            <a:fillRect/>
          </a:stretch>
        </p:blipFill>
        <p:spPr>
          <a:xfrm>
            <a:off x="1029762" y="1428750"/>
            <a:ext cx="7084476" cy="2085379"/>
          </a:xfrm>
          <a:prstGeom prst="rect">
            <a:avLst/>
          </a:prstGeom>
        </p:spPr>
      </p:pic>
      <p:grpSp>
        <p:nvGrpSpPr>
          <p:cNvPr id="6" name="Group 5"/>
          <p:cNvGrpSpPr/>
          <p:nvPr/>
        </p:nvGrpSpPr>
        <p:grpSpPr>
          <a:xfrm>
            <a:off x="1556672" y="1943099"/>
            <a:ext cx="5919108" cy="356889"/>
            <a:chOff x="1558017" y="1208314"/>
            <a:chExt cx="6334125" cy="609600"/>
          </a:xfrm>
        </p:grpSpPr>
        <p:cxnSp>
          <p:nvCxnSpPr>
            <p:cNvPr id="7" name="Straight Connector 6"/>
            <p:cNvCxnSpPr/>
            <p:nvPr/>
          </p:nvCxnSpPr>
          <p:spPr>
            <a:xfrm>
              <a:off x="1558017"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58017"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942"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yellow.png"/>
            <p:cNvPicPr>
              <a:picLocks noChangeAspect="1"/>
            </p:cNvPicPr>
            <p:nvPr/>
          </p:nvPicPr>
          <p:blipFill>
            <a:blip r:embed="rId4"/>
            <a:stretch>
              <a:fillRect/>
            </a:stretch>
          </p:blipFill>
          <p:spPr>
            <a:xfrm>
              <a:off x="4441776" y="1208314"/>
              <a:ext cx="586740" cy="609600"/>
            </a:xfrm>
            <a:prstGeom prst="rect">
              <a:avLst/>
            </a:prstGeom>
          </p:spPr>
        </p:pic>
      </p:grpSp>
      <p:sp>
        <p:nvSpPr>
          <p:cNvPr id="12" name="TextBox 11"/>
          <p:cNvSpPr txBox="1"/>
          <p:nvPr/>
        </p:nvSpPr>
        <p:spPr>
          <a:xfrm>
            <a:off x="1724236" y="1438132"/>
            <a:ext cx="5695528" cy="523220"/>
          </a:xfrm>
          <a:prstGeom prst="rect">
            <a:avLst/>
          </a:prstGeom>
          <a:noFill/>
        </p:spPr>
        <p:txBody>
          <a:bodyPr wrap="square" rtlCol="0">
            <a:spAutoFit/>
          </a:bodyPr>
          <a:lstStyle/>
          <a:p>
            <a:pPr algn="ctr"/>
            <a:r>
              <a:rPr lang="id-ID" sz="2800" b="1" dirty="0" smtClean="0">
                <a:solidFill>
                  <a:srgbClr val="FFFF00"/>
                </a:solidFill>
                <a:latin typeface="Myriad Pro" pitchFamily="34" charset="0"/>
              </a:rPr>
              <a:t>HAKIKAT PERSPEKTIF GLOBAL</a:t>
            </a:r>
            <a:endParaRPr lang="en-US" sz="2800" b="1" dirty="0">
              <a:solidFill>
                <a:srgbClr val="FFFF00"/>
              </a:solidFill>
              <a:latin typeface="Myriad Pro" pitchFamily="34" charset="0"/>
            </a:endParaRPr>
          </a:p>
        </p:txBody>
      </p:sp>
      <p:sp>
        <p:nvSpPr>
          <p:cNvPr id="13" name="TextBox 12"/>
          <p:cNvSpPr txBox="1"/>
          <p:nvPr/>
        </p:nvSpPr>
        <p:spPr>
          <a:xfrm>
            <a:off x="1145696" y="2322927"/>
            <a:ext cx="6810680" cy="1015663"/>
          </a:xfrm>
          <a:prstGeom prst="rect">
            <a:avLst/>
          </a:prstGeom>
          <a:noFill/>
        </p:spPr>
        <p:txBody>
          <a:bodyPr wrap="square" rtlCol="0">
            <a:spAutoFit/>
          </a:bodyPr>
          <a:lstStyle/>
          <a:p>
            <a:pPr algn="just">
              <a:lnSpc>
                <a:spcPts val="1800"/>
              </a:lnSpc>
            </a:pPr>
            <a:r>
              <a:rPr lang="id-ID" sz="1400" i="1" dirty="0" smtClean="0">
                <a:solidFill>
                  <a:schemeClr val="bg1"/>
                </a:solidFill>
              </a:rPr>
              <a:t>Perspektif global adalah suatu cara berpikir kritis mengenai suatu masalah, kegiatan atau kejadian mengenai sesuatu isu yang bersifat global.</a:t>
            </a:r>
          </a:p>
          <a:p>
            <a:pPr algn="just">
              <a:lnSpc>
                <a:spcPts val="1800"/>
              </a:lnSpc>
            </a:pPr>
            <a:r>
              <a:rPr lang="id-ID" sz="1400" i="1" dirty="0">
                <a:solidFill>
                  <a:schemeClr val="bg1"/>
                </a:solidFill>
              </a:rPr>
              <a:t>i</a:t>
            </a:r>
            <a:r>
              <a:rPr lang="id-ID" sz="1400" i="1" dirty="0" smtClean="0">
                <a:solidFill>
                  <a:schemeClr val="bg1"/>
                </a:solidFill>
              </a:rPr>
              <a:t>su </a:t>
            </a:r>
            <a:r>
              <a:rPr lang="id-ID" sz="1400" i="1" dirty="0">
                <a:solidFill>
                  <a:schemeClr val="bg1"/>
                </a:solidFill>
              </a:rPr>
              <a:t>global antara lain isu lingkungan, hak asasi manusia, keadilan, studi tentang dunia, dan pengembangan pendidikan</a:t>
            </a:r>
            <a:endParaRPr lang="en-US" sz="1400" i="1" dirty="0">
              <a:solidFill>
                <a:schemeClr val="bg1"/>
              </a:solidFill>
            </a:endParaRPr>
          </a:p>
        </p:txBody>
      </p:sp>
      <p:pic>
        <p:nvPicPr>
          <p:cNvPr id="14" name="Picture 13" descr="logo.png">
            <a:hlinkClick r:id="rId5"/>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11" name="Group 10"/>
          <p:cNvGrpSpPr/>
          <p:nvPr/>
        </p:nvGrpSpPr>
        <p:grpSpPr>
          <a:xfrm>
            <a:off x="179512" y="1352550"/>
            <a:ext cx="8496944" cy="4572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10" name="Picture 9"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2" name="TextBox 11"/>
          <p:cNvSpPr txBox="1"/>
          <p:nvPr/>
        </p:nvSpPr>
        <p:spPr>
          <a:xfrm>
            <a:off x="467544" y="667975"/>
            <a:ext cx="8568952" cy="523220"/>
          </a:xfrm>
          <a:prstGeom prst="rect">
            <a:avLst/>
          </a:prstGeom>
          <a:noFill/>
        </p:spPr>
        <p:txBody>
          <a:bodyPr wrap="square" rtlCol="0">
            <a:spAutoFit/>
          </a:bodyPr>
          <a:lstStyle/>
          <a:p>
            <a:r>
              <a:rPr lang="id-ID" sz="2800" dirty="0"/>
              <a:t>Perspektif Global dari Visi Geografi, Sejarah dan Ekonomi </a:t>
            </a:r>
            <a:endParaRPr lang="en-US" sz="2800" b="1" dirty="0">
              <a:solidFill>
                <a:srgbClr val="E5AC3C"/>
              </a:solidFill>
              <a:latin typeface="Myriad Pro" pitchFamily="34" charset="0"/>
            </a:endParaRPr>
          </a:p>
        </p:txBody>
      </p:sp>
      <p:pic>
        <p:nvPicPr>
          <p:cNvPr id="13" name="Picture 12" descr="slide1.png"/>
          <p:cNvPicPr>
            <a:picLocks noChangeAspect="1"/>
          </p:cNvPicPr>
          <p:nvPr/>
        </p:nvPicPr>
        <p:blipFill>
          <a:blip r:embed="rId3"/>
          <a:stretch>
            <a:fillRect/>
          </a:stretch>
        </p:blipFill>
        <p:spPr>
          <a:xfrm>
            <a:off x="25034" y="1581150"/>
            <a:ext cx="1269269" cy="1117848"/>
          </a:xfrm>
          <a:prstGeom prst="rect">
            <a:avLst/>
          </a:prstGeom>
        </p:spPr>
      </p:pic>
      <p:sp>
        <p:nvSpPr>
          <p:cNvPr id="14" name="TextBox 13"/>
          <p:cNvSpPr txBox="1"/>
          <p:nvPr/>
        </p:nvSpPr>
        <p:spPr>
          <a:xfrm>
            <a:off x="1294303" y="1621281"/>
            <a:ext cx="3200400" cy="1528624"/>
          </a:xfrm>
          <a:prstGeom prst="rect">
            <a:avLst/>
          </a:prstGeom>
          <a:noFill/>
        </p:spPr>
        <p:txBody>
          <a:bodyPr wrap="square" rtlCol="0">
            <a:spAutoFit/>
          </a:bodyPr>
          <a:lstStyle/>
          <a:p>
            <a:pPr marL="228600" indent="-228600" algn="just">
              <a:lnSpc>
                <a:spcPts val="1600"/>
              </a:lnSpc>
              <a:buAutoNum type="arabicPeriod"/>
            </a:pPr>
            <a:r>
              <a:rPr lang="id-ID" sz="1400" b="1" dirty="0" smtClean="0"/>
              <a:t>Perspektif glogal geografi</a:t>
            </a:r>
          </a:p>
          <a:p>
            <a:pPr algn="just">
              <a:lnSpc>
                <a:spcPts val="1600"/>
              </a:lnSpc>
            </a:pPr>
            <a:r>
              <a:rPr lang="id-ID" sz="1400" dirty="0" smtClean="0"/>
              <a:t>Geografi </a:t>
            </a:r>
            <a:r>
              <a:rPr lang="id-ID" sz="1400" dirty="0"/>
              <a:t>adalah ilmu tentang keruangan, konsep ruang dalam geografi yaitu permukaan bumi tiga dimensi (darat, air, udara) sedangkan ruang permukaan bumi ukuran dan jaraknya : local, regional, global</a:t>
            </a:r>
            <a:endParaRPr lang="en-US" sz="1400" dirty="0" smtClean="0">
              <a:latin typeface="Myriad Pro" pitchFamily="34" charset="0"/>
            </a:endParaRPr>
          </a:p>
        </p:txBody>
      </p:sp>
      <p:pic>
        <p:nvPicPr>
          <p:cNvPr id="15" name="Picture 14"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
        <p:nvSpPr>
          <p:cNvPr id="16" name="TextBox 15"/>
          <p:cNvSpPr txBox="1"/>
          <p:nvPr/>
        </p:nvSpPr>
        <p:spPr>
          <a:xfrm>
            <a:off x="60805" y="3160542"/>
            <a:ext cx="3808726" cy="1118255"/>
          </a:xfrm>
          <a:prstGeom prst="rect">
            <a:avLst/>
          </a:prstGeom>
          <a:noFill/>
        </p:spPr>
        <p:txBody>
          <a:bodyPr wrap="square" rtlCol="0">
            <a:spAutoFit/>
          </a:bodyPr>
          <a:lstStyle/>
          <a:p>
            <a:pPr algn="just">
              <a:lnSpc>
                <a:spcPts val="1600"/>
              </a:lnSpc>
            </a:pPr>
            <a:r>
              <a:rPr lang="id-ID" sz="1400" dirty="0" smtClean="0"/>
              <a:t>Yang mencakup lokal adalah suatu isu yang berada diwilayah itu sendiri, sedangkan regional adalah isu-isu yang sudah ada antar suatu wilayah dengan wilayah lainnya dan global adalah suatu isu yang telah mendunia.</a:t>
            </a:r>
            <a:endParaRPr lang="en-US" sz="1400" dirty="0" smtClean="0"/>
          </a:p>
        </p:txBody>
      </p:sp>
      <p:cxnSp>
        <p:nvCxnSpPr>
          <p:cNvPr id="4" name="Straight Connector 3"/>
          <p:cNvCxnSpPr/>
          <p:nvPr/>
        </p:nvCxnSpPr>
        <p:spPr>
          <a:xfrm>
            <a:off x="4752020" y="1809750"/>
            <a:ext cx="0" cy="2202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44008" y="1809750"/>
            <a:ext cx="0" cy="220216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76056" y="1872632"/>
            <a:ext cx="3600400" cy="2554545"/>
          </a:xfrm>
          <a:prstGeom prst="rect">
            <a:avLst/>
          </a:prstGeom>
          <a:noFill/>
        </p:spPr>
        <p:txBody>
          <a:bodyPr wrap="square" rtlCol="0">
            <a:spAutoFit/>
          </a:bodyPr>
          <a:lstStyle/>
          <a:p>
            <a:pPr algn="just">
              <a:lnSpc>
                <a:spcPts val="1600"/>
              </a:lnSpc>
            </a:pPr>
            <a:r>
              <a:rPr lang="id-ID" sz="1200" dirty="0" smtClean="0"/>
              <a:t>2. </a:t>
            </a:r>
            <a:r>
              <a:rPr lang="id-ID" sz="1400" b="1" dirty="0" smtClean="0"/>
              <a:t>Perspektif </a:t>
            </a:r>
            <a:r>
              <a:rPr lang="id-ID" sz="1400" b="1" dirty="0"/>
              <a:t>Global dari Visi </a:t>
            </a:r>
            <a:r>
              <a:rPr lang="id-ID" sz="1400" b="1" dirty="0" smtClean="0"/>
              <a:t>Sejarah</a:t>
            </a:r>
          </a:p>
          <a:p>
            <a:pPr algn="just">
              <a:lnSpc>
                <a:spcPts val="1600"/>
              </a:lnSpc>
            </a:pPr>
            <a:r>
              <a:rPr lang="id-ID" sz="1400" dirty="0" smtClean="0"/>
              <a:t>Perspektif </a:t>
            </a:r>
            <a:r>
              <a:rPr lang="id-ID" sz="1400" dirty="0" smtClean="0"/>
              <a:t>global dari visi sejarah berfokus </a:t>
            </a:r>
            <a:r>
              <a:rPr lang="id-ID" sz="1400" dirty="0" smtClean="0"/>
              <a:t>pada konsep ruang dan waktu, namun juga dapat memprediksi kejadian yang akan terjadi dimasa depan dengan menggunakan akibat dari masa lalu.</a:t>
            </a:r>
          </a:p>
          <a:p>
            <a:pPr algn="just">
              <a:lnSpc>
                <a:spcPts val="1600"/>
              </a:lnSpc>
            </a:pPr>
            <a:endParaRPr lang="id-ID" sz="1200" dirty="0">
              <a:latin typeface="Myriad Pro" pitchFamily="34" charset="0"/>
            </a:endParaRPr>
          </a:p>
          <a:p>
            <a:pPr algn="just">
              <a:lnSpc>
                <a:spcPts val="1600"/>
              </a:lnSpc>
            </a:pPr>
            <a:r>
              <a:rPr lang="id-ID" sz="1400" dirty="0"/>
              <a:t>Perspektif sejarah tentang tokoh-tokoh, bangunan, perang, pertemuan internasional dapat dimunculkan sebagai pendidikan serta pengembangan SDM generasi muda untuk memasuki kehidupan global.</a:t>
            </a:r>
            <a:endParaRPr lang="en-US" sz="1200" dirty="0" smtClean="0">
              <a:latin typeface="Myriad Pro"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31590"/>
            <a:ext cx="3528392" cy="273630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id-ID" sz="1400" b="1" dirty="0" smtClean="0"/>
              <a:t>3</a:t>
            </a:r>
            <a:r>
              <a:rPr lang="id-ID" sz="1400" dirty="0" smtClean="0"/>
              <a:t>. </a:t>
            </a:r>
            <a:r>
              <a:rPr lang="id-ID" sz="1400" b="1" dirty="0" smtClean="0"/>
              <a:t>Perspektif </a:t>
            </a:r>
            <a:r>
              <a:rPr lang="id-ID" sz="1400" b="1" dirty="0"/>
              <a:t>Global dari Visi Ekonomi </a:t>
            </a:r>
            <a:endParaRPr lang="id-ID" sz="1400" b="1" dirty="0" smtClean="0"/>
          </a:p>
          <a:p>
            <a:endParaRPr lang="id-ID" sz="1200" dirty="0" smtClean="0"/>
          </a:p>
          <a:p>
            <a:r>
              <a:rPr lang="id-ID" sz="1400" dirty="0" smtClean="0"/>
              <a:t>Ilmu </a:t>
            </a:r>
            <a:r>
              <a:rPr lang="id-ID" sz="1400" dirty="0"/>
              <a:t>ekonomi adalah suatu studi ilmiah yang mengkaji bagaimana orang perorang dan kelompok-kelompok masyarakat menentukan pilihan. Dalam ilmu ekonomi menyangkut aspek : </a:t>
            </a:r>
            <a:endParaRPr lang="id-ID" sz="1400" dirty="0" smtClean="0"/>
          </a:p>
          <a:p>
            <a:r>
              <a:rPr lang="id-ID" sz="1400" dirty="0" smtClean="0"/>
              <a:t>• </a:t>
            </a:r>
            <a:r>
              <a:rPr lang="id-ID" sz="1400" dirty="0"/>
              <a:t>Menentukan </a:t>
            </a:r>
            <a:r>
              <a:rPr lang="id-ID" sz="1400" dirty="0" smtClean="0"/>
              <a:t>pilihan</a:t>
            </a:r>
          </a:p>
          <a:p>
            <a:r>
              <a:rPr lang="id-ID" sz="1400" dirty="0" smtClean="0"/>
              <a:t>• </a:t>
            </a:r>
            <a:r>
              <a:rPr lang="id-ID" sz="1400" dirty="0"/>
              <a:t>Keinginan yang tak terbatas </a:t>
            </a:r>
            <a:endParaRPr lang="id-ID" sz="1400" dirty="0" smtClean="0"/>
          </a:p>
          <a:p>
            <a:r>
              <a:rPr lang="id-ID" sz="1400" dirty="0" smtClean="0"/>
              <a:t>• </a:t>
            </a:r>
            <a:r>
              <a:rPr lang="id-ID" sz="1400" dirty="0"/>
              <a:t>Persediaan sumber daya terbatas </a:t>
            </a:r>
            <a:endParaRPr lang="id-ID" sz="1400" dirty="0" smtClean="0"/>
          </a:p>
          <a:p>
            <a:r>
              <a:rPr lang="id-ID" sz="1400" dirty="0" smtClean="0"/>
              <a:t>• </a:t>
            </a:r>
            <a:r>
              <a:rPr lang="id-ID" sz="1400" dirty="0"/>
              <a:t>Keguanaan alternative SDA </a:t>
            </a:r>
            <a:endParaRPr lang="id-ID" sz="1400" dirty="0" smtClean="0"/>
          </a:p>
          <a:p>
            <a:r>
              <a:rPr lang="id-ID" sz="1400" dirty="0" smtClean="0"/>
              <a:t>• </a:t>
            </a:r>
            <a:r>
              <a:rPr lang="id-ID" sz="1400" dirty="0"/>
              <a:t>Penggunaan hari ini dan hari esok</a:t>
            </a:r>
          </a:p>
        </p:txBody>
      </p:sp>
      <p:sp>
        <p:nvSpPr>
          <p:cNvPr id="5" name="Rectangle 4"/>
          <p:cNvSpPr/>
          <p:nvPr/>
        </p:nvSpPr>
        <p:spPr>
          <a:xfrm>
            <a:off x="4572000" y="1131590"/>
            <a:ext cx="3528392" cy="273630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id-ID" sz="1400" b="1" dirty="0" smtClean="0"/>
              <a:t>4. Perspektif </a:t>
            </a:r>
            <a:r>
              <a:rPr lang="id-ID" sz="1400" b="1" dirty="0"/>
              <a:t>Global dari Visi Sosiologi </a:t>
            </a:r>
            <a:endParaRPr lang="id-ID" sz="1400" b="1" dirty="0" smtClean="0"/>
          </a:p>
          <a:p>
            <a:endParaRPr lang="id-ID" sz="1400" b="1" dirty="0"/>
          </a:p>
          <a:p>
            <a:r>
              <a:rPr lang="id-ID" sz="1400" dirty="0" smtClean="0"/>
              <a:t>Sosiologi </a:t>
            </a:r>
            <a:r>
              <a:rPr lang="id-ID" sz="1400" dirty="0"/>
              <a:t>adalah ilmu ilmiah tentang fenomena yang timbul akibat hubungan umat manusia yaitu manusia dan lingkungan. </a:t>
            </a:r>
            <a:endParaRPr lang="id-ID" sz="1400" dirty="0" smtClean="0"/>
          </a:p>
          <a:p>
            <a:endParaRPr lang="id-ID" sz="1400" dirty="0" smtClean="0"/>
          </a:p>
          <a:p>
            <a:r>
              <a:rPr lang="id-ID" sz="1400" dirty="0"/>
              <a:t>Masalah sosial mengglobal merupakan penghancuran umat dalam jangka yang relative cepat meracuni genereasi muda</a:t>
            </a:r>
            <a:r>
              <a:rPr lang="id-ID" sz="1400" dirty="0" smtClean="0"/>
              <a:t>. </a:t>
            </a:r>
            <a:r>
              <a:rPr lang="id-ID" sz="1400" dirty="0"/>
              <a:t>Baik masalah yang ditimbulkan oleh 2 orang, banyak orang, antar </a:t>
            </a:r>
            <a:r>
              <a:rPr lang="id-ID" sz="1400" dirty="0" smtClean="0"/>
              <a:t>kelompok atau antar bangsa.</a:t>
            </a:r>
            <a:endParaRPr lang="id-ID" sz="1400" b="1" dirty="0"/>
          </a:p>
        </p:txBody>
      </p:sp>
    </p:spTree>
    <p:extLst>
      <p:ext uri="{BB962C8B-B14F-4D97-AF65-F5344CB8AC3E}">
        <p14:creationId xmlns:p14="http://schemas.microsoft.com/office/powerpoint/2010/main" val="148210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915365" y="10477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812767" y="603489"/>
            <a:ext cx="5328591" cy="646331"/>
          </a:xfrm>
          <a:prstGeom prst="rect">
            <a:avLst/>
          </a:prstGeom>
          <a:noFill/>
        </p:spPr>
        <p:txBody>
          <a:bodyPr wrap="square" rtlCol="0">
            <a:spAutoFit/>
          </a:bodyPr>
          <a:lstStyle/>
          <a:p>
            <a:r>
              <a:rPr lang="id-ID" b="1" dirty="0"/>
              <a:t>4. Perspektif Global dari Visi IPTEK dan Transportasi</a:t>
            </a:r>
          </a:p>
          <a:p>
            <a:endParaRPr lang="en-US" b="1" dirty="0">
              <a:solidFill>
                <a:srgbClr val="E5AC3C"/>
              </a:solidFill>
              <a:latin typeface="Myriad Pro" pitchFamily="34" charset="0"/>
            </a:endParaRPr>
          </a:p>
        </p:txBody>
      </p:sp>
      <p:pic>
        <p:nvPicPr>
          <p:cNvPr id="11" name="Picture 10" descr="sprout.png"/>
          <p:cNvPicPr>
            <a:picLocks noChangeAspect="1"/>
          </p:cNvPicPr>
          <p:nvPr/>
        </p:nvPicPr>
        <p:blipFill>
          <a:blip r:embed="rId3"/>
          <a:stretch>
            <a:fillRect/>
          </a:stretch>
        </p:blipFill>
        <p:spPr>
          <a:xfrm>
            <a:off x="292895" y="1733550"/>
            <a:ext cx="2865095" cy="2134344"/>
          </a:xfrm>
          <a:prstGeom prst="rect">
            <a:avLst/>
          </a:prstGeom>
        </p:spPr>
      </p:pic>
      <p:sp>
        <p:nvSpPr>
          <p:cNvPr id="12" name="TextBox 11"/>
          <p:cNvSpPr txBox="1"/>
          <p:nvPr/>
        </p:nvSpPr>
        <p:spPr>
          <a:xfrm>
            <a:off x="3268756" y="1657350"/>
            <a:ext cx="5400600" cy="3098284"/>
          </a:xfrm>
          <a:prstGeom prst="rect">
            <a:avLst/>
          </a:prstGeom>
          <a:noFill/>
        </p:spPr>
        <p:txBody>
          <a:bodyPr wrap="square" rtlCol="0">
            <a:spAutoFit/>
          </a:bodyPr>
          <a:lstStyle/>
          <a:p>
            <a:pPr algn="just"/>
            <a:r>
              <a:rPr lang="id-ID" sz="1400" b="1" dirty="0" smtClean="0"/>
              <a:t>a. Perspektif </a:t>
            </a:r>
            <a:r>
              <a:rPr lang="id-ID" sz="1400" b="1" dirty="0"/>
              <a:t>global dari visi IPTEK</a:t>
            </a:r>
          </a:p>
          <a:p>
            <a:pPr algn="just"/>
            <a:r>
              <a:rPr lang="id-ID" sz="1400" dirty="0"/>
              <a:t>Teknologi adalah penerapan pengetahuan dan ilmu pengetahuan untuk mengembangkan pengetahuan tentang cara memanfaatkan Sumber Daya Alam (SDA) untuk memenuhi kebutuhan tertentu. Ilmu pengetahuan erat hubungannya dengan teknologi, dalam kehidupan sehari-hari popular disebut IPTEK.</a:t>
            </a:r>
          </a:p>
          <a:p>
            <a:pPr algn="just"/>
            <a:endParaRPr lang="id-ID" sz="1400" dirty="0"/>
          </a:p>
          <a:p>
            <a:pPr algn="just"/>
            <a:r>
              <a:rPr lang="id-ID" sz="1400" dirty="0"/>
              <a:t>Dampak negatif yang ditimbulkan dari teknologi adalah kesehatan psikologis dan biologis yang timbul di masyarakat misalnya ketegangan urat syaraf, darah tinggi, sadime, kriminalitas, dan lainnya bukan penyakit psikologis biologis di negara tertentu saja, tapi sudah mendunia. </a:t>
            </a:r>
            <a:endParaRPr lang="id-ID" sz="1400" b="1" dirty="0"/>
          </a:p>
          <a:p>
            <a:pPr algn="just"/>
            <a:endParaRPr lang="id-ID" sz="1400" b="1" dirty="0"/>
          </a:p>
          <a:p>
            <a:pPr>
              <a:lnSpc>
                <a:spcPts val="1600"/>
              </a:lnSpc>
            </a:pPr>
            <a:endParaRPr lang="en-US" sz="1400" dirty="0" smtClean="0">
              <a:latin typeface="Myriad Pro" pitchFamily="34" charset="0"/>
            </a:endParaRPr>
          </a:p>
        </p:txBody>
      </p:sp>
      <p:pic>
        <p:nvPicPr>
          <p:cNvPr id="15" name="Picture 14"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843558"/>
            <a:ext cx="6120680" cy="280831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id-ID" sz="1400" b="1" dirty="0"/>
              <a:t>2. Perspektif Global dari Visi Transportasi </a:t>
            </a:r>
            <a:endParaRPr lang="id-ID" sz="1400" b="1" dirty="0" smtClean="0"/>
          </a:p>
          <a:p>
            <a:pPr algn="just"/>
            <a:endParaRPr lang="id-ID" sz="1400" dirty="0" smtClean="0"/>
          </a:p>
          <a:p>
            <a:pPr algn="just"/>
            <a:r>
              <a:rPr lang="id-ID" sz="1400" dirty="0" smtClean="0"/>
              <a:t>Alat </a:t>
            </a:r>
            <a:r>
              <a:rPr lang="id-ID" sz="1400" dirty="0"/>
              <a:t>angkut atau transportasi semula berfungsi mengangkut barang dan manusia. Dampak positif abad ke XVII revolusi industry membawa perkembangan transportasi yang meliputi darat, air dan </a:t>
            </a:r>
            <a:r>
              <a:rPr lang="id-ID" sz="1400" dirty="0" smtClean="0"/>
              <a:t>udara. Tanpa transportasi manusia hanya dapat mengapai kehidupan dalam lingkup yang kecil maksutnya tidak akan berkembang dan menetap dititik itu sendiri.</a:t>
            </a:r>
            <a:endParaRPr lang="id-ID" sz="1400" dirty="0" smtClean="0"/>
          </a:p>
        </p:txBody>
      </p:sp>
    </p:spTree>
    <p:extLst>
      <p:ext uri="{BB962C8B-B14F-4D97-AF65-F5344CB8AC3E}">
        <p14:creationId xmlns:p14="http://schemas.microsoft.com/office/powerpoint/2010/main" val="101625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807146" y="843642"/>
            <a:ext cx="6117653" cy="400110"/>
          </a:xfrm>
          <a:prstGeom prst="rect">
            <a:avLst/>
          </a:prstGeom>
          <a:noFill/>
        </p:spPr>
        <p:txBody>
          <a:bodyPr wrap="square" rtlCol="0">
            <a:spAutoFit/>
          </a:bodyPr>
          <a:lstStyle/>
          <a:p>
            <a:r>
              <a:rPr lang="id-ID" sz="2000" dirty="0"/>
              <a:t>Pentingnya Kesadaran dan Wawasan Perspektif Global </a:t>
            </a:r>
            <a:endParaRPr lang="en-US" sz="2000" b="1" dirty="0">
              <a:solidFill>
                <a:srgbClr val="E5AC3C"/>
              </a:solidFill>
              <a:latin typeface="Myriad Pro" pitchFamily="34" charset="0"/>
            </a:endParaRPr>
          </a:p>
        </p:txBody>
      </p:sp>
      <p:pic>
        <p:nvPicPr>
          <p:cNvPr id="11" name="Picture 10" descr="chitchat.png"/>
          <p:cNvPicPr>
            <a:picLocks noChangeAspect="1"/>
          </p:cNvPicPr>
          <p:nvPr/>
        </p:nvPicPr>
        <p:blipFill>
          <a:blip r:embed="rId3"/>
          <a:stretch>
            <a:fillRect/>
          </a:stretch>
        </p:blipFill>
        <p:spPr>
          <a:xfrm>
            <a:off x="3275856" y="2038349"/>
            <a:ext cx="2260722" cy="1475119"/>
          </a:xfrm>
          <a:prstGeom prst="rect">
            <a:avLst/>
          </a:prstGeom>
        </p:spPr>
      </p:pic>
      <p:sp>
        <p:nvSpPr>
          <p:cNvPr id="12" name="TextBox 11"/>
          <p:cNvSpPr txBox="1"/>
          <p:nvPr/>
        </p:nvSpPr>
        <p:spPr>
          <a:xfrm>
            <a:off x="292895" y="1779662"/>
            <a:ext cx="2853853" cy="2144177"/>
          </a:xfrm>
          <a:prstGeom prst="rect">
            <a:avLst/>
          </a:prstGeom>
          <a:noFill/>
        </p:spPr>
        <p:txBody>
          <a:bodyPr wrap="square" rtlCol="0">
            <a:spAutoFit/>
          </a:bodyPr>
          <a:lstStyle/>
          <a:p>
            <a:pPr algn="just">
              <a:lnSpc>
                <a:spcPts val="1600"/>
              </a:lnSpc>
            </a:pPr>
            <a:r>
              <a:rPr lang="id-ID" sz="1400" dirty="0"/>
              <a:t>Kesadaran adalah kemampuan untuk melihat dirinya sendiri sebagaimana orang lain dapat melihatnya, dengan kata lain kesadaran adalah pengakuan diri. Jika dikaitkan dengan perspektif global adalah pengakuan bahwa kita bukan semata– mata sebgai warga suatu negara tetapi warga dunia, yang mempunyai </a:t>
            </a:r>
            <a:endParaRPr lang="en-US" sz="1400" dirty="0" smtClean="0">
              <a:latin typeface="Myriad Pro" pitchFamily="34" charset="0"/>
            </a:endParaRP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
        <p:nvSpPr>
          <p:cNvPr id="14" name="TextBox 13"/>
          <p:cNvSpPr txBox="1"/>
          <p:nvPr/>
        </p:nvSpPr>
        <p:spPr>
          <a:xfrm>
            <a:off x="5702361" y="1779661"/>
            <a:ext cx="3190119" cy="1733808"/>
          </a:xfrm>
          <a:prstGeom prst="rect">
            <a:avLst/>
          </a:prstGeom>
          <a:noFill/>
        </p:spPr>
        <p:txBody>
          <a:bodyPr wrap="square" rtlCol="0">
            <a:spAutoFit/>
          </a:bodyPr>
          <a:lstStyle/>
          <a:p>
            <a:pPr algn="just">
              <a:lnSpc>
                <a:spcPts val="1600"/>
              </a:lnSpc>
            </a:pPr>
            <a:r>
              <a:rPr lang="id-ID" sz="1400" dirty="0" smtClean="0"/>
              <a:t>Wawasan adalah </a:t>
            </a:r>
            <a:r>
              <a:rPr lang="id-ID" sz="1400" dirty="0"/>
              <a:t>sikap pandang atau cara pandang yang melihat sesuatu sebagai suatu kepentingan. Perspekstif Global mencakup dua sisi yaitu kesadaran dan wawasan. Tanpa kesadaran kita tidak dapat memahami masalah global, dan tanpa wawasan kita tak akan mampu mempertahankan kehidupan global</a:t>
            </a:r>
            <a:endParaRPr lang="en-US" sz="1400" dirty="0" smtClean="0">
              <a:latin typeface="Myriad Pro"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839045" y="767775"/>
            <a:ext cx="3465909" cy="646331"/>
          </a:xfrm>
          <a:prstGeom prst="rect">
            <a:avLst/>
          </a:prstGeom>
          <a:noFill/>
        </p:spPr>
        <p:txBody>
          <a:bodyPr wrap="square" rtlCol="0">
            <a:spAutoFit/>
          </a:bodyPr>
          <a:lstStyle/>
          <a:p>
            <a:r>
              <a:rPr lang="id-ID" sz="3600" b="1" dirty="0" smtClean="0">
                <a:solidFill>
                  <a:srgbClr val="E5AC3C"/>
                </a:solidFill>
                <a:latin typeface="Myriad Pro" pitchFamily="34" charset="0"/>
              </a:rPr>
              <a:t>kesimpulannya</a:t>
            </a:r>
            <a:endParaRPr lang="en-US" sz="3600" b="1" dirty="0">
              <a:solidFill>
                <a:srgbClr val="E5AC3C"/>
              </a:solidFill>
              <a:latin typeface="Myriad Pro" pitchFamily="34" charset="0"/>
            </a:endParaRPr>
          </a:p>
        </p:txBody>
      </p:sp>
      <p:pic>
        <p:nvPicPr>
          <p:cNvPr id="11" name="Picture 10" descr="together.png"/>
          <p:cNvPicPr>
            <a:picLocks noChangeAspect="1"/>
          </p:cNvPicPr>
          <p:nvPr/>
        </p:nvPicPr>
        <p:blipFill>
          <a:blip r:embed="rId3"/>
          <a:stretch>
            <a:fillRect/>
          </a:stretch>
        </p:blipFill>
        <p:spPr>
          <a:xfrm>
            <a:off x="2335980" y="1657350"/>
            <a:ext cx="4175037" cy="1178599"/>
          </a:xfrm>
          <a:prstGeom prst="rect">
            <a:avLst/>
          </a:prstGeom>
        </p:spPr>
      </p:pic>
      <p:sp>
        <p:nvSpPr>
          <p:cNvPr id="12" name="TextBox 11"/>
          <p:cNvSpPr txBox="1"/>
          <p:nvPr/>
        </p:nvSpPr>
        <p:spPr>
          <a:xfrm>
            <a:off x="611560" y="2835949"/>
            <a:ext cx="7920880" cy="1312282"/>
          </a:xfrm>
          <a:prstGeom prst="rect">
            <a:avLst/>
          </a:prstGeom>
          <a:noFill/>
        </p:spPr>
        <p:txBody>
          <a:bodyPr wrap="square" rtlCol="0">
            <a:spAutoFit/>
          </a:bodyPr>
          <a:lstStyle/>
          <a:p>
            <a:pPr algn="just">
              <a:lnSpc>
                <a:spcPts val="1600"/>
              </a:lnSpc>
            </a:pPr>
            <a:r>
              <a:rPr lang="id-ID" sz="1400" b="1" dirty="0"/>
              <a:t>Perspektif global adalah suatu pandangan dimana kita secara bersamasama mengembangkan perspektif dan keterampilan untuk menyelidiki suatu yang berkaitan dengan isu </a:t>
            </a:r>
            <a:r>
              <a:rPr lang="id-ID" sz="1400" b="1" dirty="0" smtClean="0"/>
              <a:t>global kemudian, kesadaran </a:t>
            </a:r>
            <a:r>
              <a:rPr lang="id-ID" sz="1400" b="1" dirty="0"/>
              <a:t>tentang terjadinya globalisasi adalah sikap/menerima suatu kenyataan bahwa planet tempat kita berada semakin menyempit dengan adanya terobosan di bidang ilmu pengetahuan dan teknologi. Sikap dalam menghadapi globalisasi ini adalah bukan melawan arus globalisasi akan tetapi kita harus dapat menjinakkan globalisasi itu sendiri. </a:t>
            </a:r>
            <a:endParaRPr lang="en-US" sz="1400" b="1" dirty="0" smtClean="0">
              <a:latin typeface="Myriad Pro" pitchFamily="34" charset="0"/>
            </a:endParaRP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35696" y="1059582"/>
            <a:ext cx="5256584" cy="223224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5400" dirty="0" smtClean="0"/>
              <a:t>Terimakasih</a:t>
            </a:r>
            <a:endParaRPr lang="id-ID" sz="5400" dirty="0"/>
          </a:p>
        </p:txBody>
      </p:sp>
    </p:spTree>
    <p:extLst>
      <p:ext uri="{BB962C8B-B14F-4D97-AF65-F5344CB8AC3E}">
        <p14:creationId xmlns:p14="http://schemas.microsoft.com/office/powerpoint/2010/main" val="887822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TotalTime>
  <Words>719</Words>
  <Application>Microsoft Office PowerPoint</Application>
  <PresentationFormat>On-screen Show (16:9)</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Windows User</cp:lastModifiedBy>
  <cp:revision>765</cp:revision>
  <dcterms:created xsi:type="dcterms:W3CDTF">2014-02-10T10:41:22Z</dcterms:created>
  <dcterms:modified xsi:type="dcterms:W3CDTF">2022-03-01T11:09:17Z</dcterms:modified>
  <cp:category/>
</cp:coreProperties>
</file>