
<file path=[Content_Types].xml><?xml version="1.0" encoding="utf-8"?>
<Types xmlns="http://schemas.openxmlformats.org/package/2006/content-types">
  <Default Extension="fntdata" ContentType="application/x-fontdata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trictFirstAndLastChars="0" embedTrueTypeFonts="1" saveSubsetFonts="1" autoCompressPictures="0">
  <p:sldMasterIdLst>
    <p:sldMasterId id="2147483662" r:id="rId1"/>
  </p:sldMasterIdLst>
  <p:notesMasterIdLst>
    <p:notesMasterId r:id="rId11"/>
  </p:notesMasterIdLst>
  <p:sldIdLst>
    <p:sldId id="256" r:id="rId2"/>
    <p:sldId id="257" r:id="rId3"/>
    <p:sldId id="258" r:id="rId4"/>
    <p:sldId id="298" r:id="rId5"/>
    <p:sldId id="299" r:id="rId6"/>
    <p:sldId id="259" r:id="rId7"/>
    <p:sldId id="260" r:id="rId8"/>
    <p:sldId id="262" r:id="rId9"/>
    <p:sldId id="300" r:id="rId10"/>
  </p:sldIdLst>
  <p:sldSz cx="9144000" cy="5143500" type="screen16x9"/>
  <p:notesSz cx="6858000" cy="9144000"/>
  <p:embeddedFontLst>
    <p:embeddedFont>
      <p:font typeface="Algerian" panose="04020705040A02060702" pitchFamily="82" charset="0"/>
      <p:regular r:id="rId12"/>
    </p:embeddedFont>
    <p:embeddedFont>
      <p:font typeface="Nirmala UI" panose="020B0502040204020203" pitchFamily="34" charset="0"/>
      <p:regular r:id="rId13"/>
      <p:bold r:id="rId14"/>
    </p:embeddedFont>
    <p:embeddedFont>
      <p:font typeface="Playfair Display" panose="00000500000000000000" pitchFamily="2" charset="0"/>
      <p:regular r:id="rId15"/>
      <p:bold r:id="rId16"/>
      <p:italic r:id="rId17"/>
      <p:boldItalic r:id="rId18"/>
    </p:embeddedFont>
    <p:embeddedFont>
      <p:font typeface="Tinos" panose="020B0604020202020204" charset="0"/>
      <p:regular r:id="rId19"/>
      <p:bold r:id="rId20"/>
      <p:italic r:id="rId21"/>
      <p:boldItalic r:id="rId22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FEC77CE9-B276-4AB6-A952-685470D25459}">
  <a:tblStyle styleId="{FEC77CE9-B276-4AB6-A952-685470D25459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31328446-1801-40F4-9D5D-7B887D8A4E9B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966" y="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font" Target="fonts/font2.fntdata"/><Relationship Id="rId18" Type="http://schemas.openxmlformats.org/officeDocument/2006/relationships/font" Target="fonts/font7.fntdata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font" Target="fonts/font10.fntdata"/><Relationship Id="rId7" Type="http://schemas.openxmlformats.org/officeDocument/2006/relationships/slide" Target="slides/slide6.xml"/><Relationship Id="rId12" Type="http://schemas.openxmlformats.org/officeDocument/2006/relationships/font" Target="fonts/font1.fntdata"/><Relationship Id="rId17" Type="http://schemas.openxmlformats.org/officeDocument/2006/relationships/font" Target="fonts/font6.fntdata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font" Target="fonts/font5.fntdata"/><Relationship Id="rId20" Type="http://schemas.openxmlformats.org/officeDocument/2006/relationships/font" Target="fonts/font9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font" Target="fonts/font4.fntdata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font" Target="fonts/font8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font" Target="fonts/font3.fntdata"/><Relationship Id="rId22" Type="http://schemas.openxmlformats.org/officeDocument/2006/relationships/font" Target="fonts/font11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175" y="685800"/>
            <a:ext cx="60963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1pPr>
            <a:lvl2pPr marL="914400" lvl="1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2pPr>
            <a:lvl3pPr marL="1371600" lvl="2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3pPr>
            <a:lvl4pPr marL="1828800" lvl="3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4pPr>
            <a:lvl5pPr marL="2286000" lvl="4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5pPr>
            <a:lvl6pPr marL="2743200" lvl="5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6pPr>
            <a:lvl7pPr marL="3200400" lvl="6" indent="-3175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100"/>
            </a:lvl7pPr>
            <a:lvl8pPr marL="3657600" lvl="7" indent="-317500">
              <a:spcBef>
                <a:spcPts val="0"/>
              </a:spcBef>
              <a:spcAft>
                <a:spcPts val="0"/>
              </a:spcAft>
              <a:buSzPts val="1400"/>
              <a:buChar char="○"/>
              <a:defRPr sz="1100"/>
            </a:lvl8pPr>
            <a:lvl9pPr marL="4114800" lvl="8" indent="-317500">
              <a:spcBef>
                <a:spcPts val="0"/>
              </a:spcBef>
              <a:spcAft>
                <a:spcPts val="0"/>
              </a:spcAft>
              <a:buSzPts val="14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7" name="Google Shape;87;g35f391192_0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8" name="Google Shape;88;g35f391192_0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" name="Google Shape;99;g3606f1c2d_3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0" name="Google Shape;100;g3606f1c2d_3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g35f391192_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09" name="Google Shape;109;g35f391192_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Google Shape;116;g35f391192_02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17" name="Google Shape;117;g35f391192_02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4" name="Google Shape;124;g35f391192_0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25" name="Google Shape;125;g35f391192_0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35ed75ccf_0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38" name="Google Shape;138;g35ed75ccf_0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" type="title">
  <p:cSld name="TITLE">
    <p:bg>
      <p:bgPr>
        <a:solidFill>
          <a:schemeClr val="accent1"/>
        </a:solidFill>
        <a:effectLst/>
      </p:bgPr>
    </p:bg>
    <p:spTree>
      <p:nvGrpSpPr>
        <p:cNvPr id="1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Google Shape;10;p2" descr="organic-01.png"/>
          <p:cNvPicPr preferRelativeResize="0"/>
          <p:nvPr/>
        </p:nvPicPr>
        <p:blipFill>
          <a:blip r:embed="rId2">
            <a:alphaModFix amt="30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" name="Google Shape;11;p2"/>
          <p:cNvSpPr/>
          <p:nvPr/>
        </p:nvSpPr>
        <p:spPr>
          <a:xfrm>
            <a:off x="2022375" y="1022175"/>
            <a:ext cx="5099400" cy="3135900"/>
          </a:xfrm>
          <a:prstGeom prst="rect">
            <a:avLst/>
          </a:prstGeom>
          <a:solidFill>
            <a:schemeClr val="lt1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>
              <a:solidFill>
                <a:srgbClr val="FFFFFF"/>
              </a:solidFill>
            </a:endParaRPr>
          </a:p>
        </p:txBody>
      </p:sp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2510400" y="2092225"/>
            <a:ext cx="4123200" cy="1159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1pPr>
            <a:lvl2pPr lvl="1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2pPr>
            <a:lvl3pPr lvl="2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3pPr>
            <a:lvl4pPr lvl="3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4pPr>
            <a:lvl5pPr lvl="4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5pPr>
            <a:lvl6pPr lvl="5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6pPr>
            <a:lvl7pPr lvl="6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7pPr>
            <a:lvl8pPr lvl="7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8pPr>
            <a:lvl9pPr lvl="8" algn="ctr">
              <a:spcBef>
                <a:spcPts val="0"/>
              </a:spcBef>
              <a:spcAft>
                <a:spcPts val="0"/>
              </a:spcAft>
              <a:buSzPts val="4000"/>
              <a:buNone/>
              <a:defRPr sz="4000"/>
            </a:lvl9pPr>
          </a:lstStyle>
          <a:p>
            <a:endParaRPr/>
          </a:p>
        </p:txBody>
      </p:sp>
      <p:sp>
        <p:nvSpPr>
          <p:cNvPr id="13" name="Google Shape;13;p2"/>
          <p:cNvSpPr/>
          <p:nvPr/>
        </p:nvSpPr>
        <p:spPr>
          <a:xfrm>
            <a:off x="4162050" y="756837"/>
            <a:ext cx="819900" cy="8199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ubtitle">
  <p:cSld name="TITLE_1">
    <p:bg>
      <p:bgPr>
        <a:solidFill>
          <a:schemeClr val="accent1"/>
        </a:solidFill>
        <a:effectLst/>
      </p:bgPr>
    </p:bg>
    <p:spTree>
      <p:nvGrpSpPr>
        <p:cNvPr id="1" name="Shape 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Google Shape;15;p3" descr="organic-02.png"/>
          <p:cNvPicPr preferRelativeResize="0"/>
          <p:nvPr/>
        </p:nvPicPr>
        <p:blipFill>
          <a:blip r:embed="rId2">
            <a:alphaModFix amt="2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" name="Google Shape;16;p3"/>
          <p:cNvSpPr/>
          <p:nvPr/>
        </p:nvSpPr>
        <p:spPr>
          <a:xfrm>
            <a:off x="2022375" y="1022175"/>
            <a:ext cx="5099400" cy="3135900"/>
          </a:xfrm>
          <a:prstGeom prst="rect">
            <a:avLst/>
          </a:prstGeom>
          <a:solidFill>
            <a:schemeClr val="dk1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7" name="Google Shape;17;p3"/>
          <p:cNvSpPr/>
          <p:nvPr/>
        </p:nvSpPr>
        <p:spPr>
          <a:xfrm>
            <a:off x="4162050" y="756837"/>
            <a:ext cx="819900" cy="8199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8" name="Google Shape;18;p3"/>
          <p:cNvSpPr txBox="1">
            <a:spLocks noGrp="1"/>
          </p:cNvSpPr>
          <p:nvPr>
            <p:ph type="ctrTitle"/>
          </p:nvPr>
        </p:nvSpPr>
        <p:spPr>
          <a:xfrm>
            <a:off x="2361000" y="1735750"/>
            <a:ext cx="4335000" cy="11598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600"/>
              <a:buNone/>
              <a:defRPr sz="3600"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19" name="Google Shape;19;p3"/>
          <p:cNvSpPr txBox="1">
            <a:spLocks noGrp="1"/>
          </p:cNvSpPr>
          <p:nvPr>
            <p:ph type="subTitle" idx="1"/>
          </p:nvPr>
        </p:nvSpPr>
        <p:spPr>
          <a:xfrm>
            <a:off x="2361075" y="2840050"/>
            <a:ext cx="43350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2pPr>
            <a:lvl3pPr lvl="2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 sz="1800">
                <a:solidFill>
                  <a:schemeClr val="accent1"/>
                </a:solidFill>
              </a:defRPr>
            </a:lvl3pPr>
            <a:lvl4pPr lvl="3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>
                <a:solidFill>
                  <a:schemeClr val="accent1"/>
                </a:solidFill>
              </a:defRPr>
            </a:lvl4pPr>
            <a:lvl5pPr lvl="4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>
                <a:solidFill>
                  <a:schemeClr val="accent1"/>
                </a:solidFill>
              </a:defRPr>
            </a:lvl5pPr>
            <a:lvl6pPr lvl="5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>
                <a:solidFill>
                  <a:schemeClr val="accent1"/>
                </a:solidFill>
              </a:defRPr>
            </a:lvl6pPr>
            <a:lvl7pPr lvl="6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>
                <a:solidFill>
                  <a:schemeClr val="accent1"/>
                </a:solidFill>
              </a:defRPr>
            </a:lvl7pPr>
            <a:lvl8pPr lvl="7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>
                <a:solidFill>
                  <a:schemeClr val="accent1"/>
                </a:solidFill>
              </a:defRPr>
            </a:lvl8pPr>
            <a:lvl9pPr lvl="8" algn="ctr" rtl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1800"/>
              <a:buNone/>
              <a:defRPr>
                <a:solidFill>
                  <a:schemeClr val="accent1"/>
                </a:solidFill>
              </a:defRPr>
            </a:lvl9pPr>
          </a:lstStyle>
          <a:p>
            <a:endParaRPr/>
          </a:p>
        </p:txBody>
      </p:sp>
      <p:sp>
        <p:nvSpPr>
          <p:cNvPr id="20" name="Google Shape;20;p3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>
                <a:solidFill>
                  <a:srgbClr val="4D4A56"/>
                </a:solidFill>
              </a:defRPr>
            </a:lvl1pPr>
            <a:lvl2pPr lvl="1" algn="ctr">
              <a:buNone/>
              <a:defRPr>
                <a:solidFill>
                  <a:srgbClr val="4D4A56"/>
                </a:solidFill>
              </a:defRPr>
            </a:lvl2pPr>
            <a:lvl3pPr lvl="2" algn="ctr">
              <a:buNone/>
              <a:defRPr>
                <a:solidFill>
                  <a:srgbClr val="4D4A56"/>
                </a:solidFill>
              </a:defRPr>
            </a:lvl3pPr>
            <a:lvl4pPr lvl="3" algn="ctr">
              <a:buNone/>
              <a:defRPr>
                <a:solidFill>
                  <a:srgbClr val="4D4A56"/>
                </a:solidFill>
              </a:defRPr>
            </a:lvl4pPr>
            <a:lvl5pPr lvl="4" algn="ctr">
              <a:buNone/>
              <a:defRPr>
                <a:solidFill>
                  <a:srgbClr val="4D4A56"/>
                </a:solidFill>
              </a:defRPr>
            </a:lvl5pPr>
            <a:lvl6pPr lvl="5" algn="ctr">
              <a:buNone/>
              <a:defRPr>
                <a:solidFill>
                  <a:srgbClr val="4D4A56"/>
                </a:solidFill>
              </a:defRPr>
            </a:lvl6pPr>
            <a:lvl7pPr lvl="6" algn="ctr">
              <a:buNone/>
              <a:defRPr>
                <a:solidFill>
                  <a:srgbClr val="4D4A56"/>
                </a:solidFill>
              </a:defRPr>
            </a:lvl7pPr>
            <a:lvl8pPr lvl="7" algn="ctr">
              <a:buNone/>
              <a:defRPr>
                <a:solidFill>
                  <a:srgbClr val="4D4A56"/>
                </a:solidFill>
              </a:defRPr>
            </a:lvl8pPr>
            <a:lvl9pPr lvl="8" algn="ctr">
              <a:buNone/>
              <a:defRPr>
                <a:solidFill>
                  <a:srgbClr val="4D4A56"/>
                </a:solidFill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Quote">
  <p:cSld name="TITLE_1_1">
    <p:bg>
      <p:bgPr>
        <a:solidFill>
          <a:schemeClr val="dk1"/>
        </a:solidFill>
        <a:effectLst/>
      </p:bgPr>
    </p:bg>
    <p:spTree>
      <p:nvGrpSpPr>
        <p:cNvPr id="1" name="Shape 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Google Shape;22;p4" descr="organic-04.png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23" name="Google Shape;23;p4"/>
          <p:cNvSpPr/>
          <p:nvPr/>
        </p:nvSpPr>
        <p:spPr>
          <a:xfrm>
            <a:off x="880525" y="1098363"/>
            <a:ext cx="7383000" cy="31359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" name="Google Shape;24;p4"/>
          <p:cNvSpPr/>
          <p:nvPr/>
        </p:nvSpPr>
        <p:spPr>
          <a:xfrm>
            <a:off x="4162050" y="833037"/>
            <a:ext cx="819900" cy="8199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5" name="Google Shape;25;p4"/>
          <p:cNvSpPr txBox="1">
            <a:spLocks noGrp="1"/>
          </p:cNvSpPr>
          <p:nvPr>
            <p:ph type="body" idx="1"/>
          </p:nvPr>
        </p:nvSpPr>
        <p:spPr>
          <a:xfrm>
            <a:off x="1493850" y="1933200"/>
            <a:ext cx="6156300" cy="819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81000" algn="ctr" rtl="0">
              <a:lnSpc>
                <a:spcPct val="115000"/>
              </a:lnSpc>
              <a:spcBef>
                <a:spcPts val="60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▹"/>
              <a:defRPr sz="24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lvl="1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▸"/>
              <a:defRPr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marL="1371600" lvl="2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◦"/>
              <a:defRPr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marL="1828800" lvl="3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●"/>
              <a:defRPr sz="24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marL="2286000" lvl="4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○"/>
              <a:defRPr sz="24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marL="2743200" lvl="5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■"/>
              <a:defRPr sz="24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marL="3200400" lvl="6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●"/>
              <a:defRPr sz="24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marL="3657600" lvl="7" indent="-38100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○"/>
              <a:defRPr sz="24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marL="4114800" lvl="8" indent="-381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4D4A56"/>
              </a:buClr>
              <a:buSzPts val="2400"/>
              <a:buFont typeface="Playfair Display"/>
              <a:buChar char="■"/>
              <a:defRPr sz="2400" b="1" i="1">
                <a:solidFill>
                  <a:srgbClr val="4D4A56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26" name="Google Shape;26;p4"/>
          <p:cNvSpPr txBox="1"/>
          <p:nvPr/>
        </p:nvSpPr>
        <p:spPr>
          <a:xfrm>
            <a:off x="3593400" y="824919"/>
            <a:ext cx="1957200" cy="653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6000" b="1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rPr>
              <a:t>“</a:t>
            </a:r>
            <a:endParaRPr sz="6000" b="1">
              <a:solidFill>
                <a:schemeClr val="dk1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27" name="Google Shape;27;p4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+ 2 columns" type="twoColTx">
  <p:cSld name="TITLE_AND_TWO_COLUMNS">
    <p:bg>
      <p:bgPr>
        <a:solidFill>
          <a:schemeClr val="dk1"/>
        </a:solidFill>
        <a:effectLst/>
      </p:bgPr>
    </p:bg>
    <p:spTree>
      <p:nvGrpSpPr>
        <p:cNvPr id="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2" name="Google Shape;42;p7" descr="organic-02.png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43" name="Google Shape;43;p7"/>
          <p:cNvSpPr/>
          <p:nvPr/>
        </p:nvSpPr>
        <p:spPr>
          <a:xfrm>
            <a:off x="2066125" y="715358"/>
            <a:ext cx="6596700" cy="39108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4" name="Google Shape;44;p7"/>
          <p:cNvSpPr/>
          <p:nvPr/>
        </p:nvSpPr>
        <p:spPr>
          <a:xfrm>
            <a:off x="404975" y="441142"/>
            <a:ext cx="1980300" cy="1980300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45" name="Google Shape;45;p7"/>
          <p:cNvSpPr txBox="1">
            <a:spLocks noGrp="1"/>
          </p:cNvSpPr>
          <p:nvPr>
            <p:ph type="title"/>
          </p:nvPr>
        </p:nvSpPr>
        <p:spPr>
          <a:xfrm>
            <a:off x="534610" y="541179"/>
            <a:ext cx="1613400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1pPr>
            <a:lvl2pPr lvl="1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2pPr>
            <a:lvl3pPr lvl="2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3pPr>
            <a:lvl4pPr lvl="3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4pPr>
            <a:lvl5pPr lvl="4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5pPr>
            <a:lvl6pPr lvl="5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6pPr>
            <a:lvl7pPr lvl="6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7pPr>
            <a:lvl8pPr lvl="7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8pPr>
            <a:lvl9pPr lvl="8" algn="r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800"/>
              <a:buNone/>
              <a:defRPr>
                <a:solidFill>
                  <a:schemeClr val="lt1"/>
                </a:solidFill>
              </a:defRPr>
            </a:lvl9pPr>
          </a:lstStyle>
          <a:p>
            <a:endParaRPr/>
          </a:p>
        </p:txBody>
      </p:sp>
      <p:sp>
        <p:nvSpPr>
          <p:cNvPr id="46" name="Google Shape;46;p7"/>
          <p:cNvSpPr txBox="1">
            <a:spLocks noGrp="1"/>
          </p:cNvSpPr>
          <p:nvPr>
            <p:ph type="body" idx="1"/>
          </p:nvPr>
        </p:nvSpPr>
        <p:spPr>
          <a:xfrm>
            <a:off x="2757725" y="1123950"/>
            <a:ext cx="27006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7" name="Google Shape;47;p7"/>
          <p:cNvSpPr txBox="1">
            <a:spLocks noGrp="1"/>
          </p:cNvSpPr>
          <p:nvPr>
            <p:ph type="body" idx="2"/>
          </p:nvPr>
        </p:nvSpPr>
        <p:spPr>
          <a:xfrm>
            <a:off x="5620903" y="1123950"/>
            <a:ext cx="2700600" cy="30960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spcBef>
                <a:spcPts val="600"/>
              </a:spcBef>
              <a:spcAft>
                <a:spcPts val="0"/>
              </a:spcAft>
              <a:buSzPts val="1800"/>
              <a:buChar char="▹"/>
              <a:defRPr sz="1800"/>
            </a:lvl1pPr>
            <a:lvl2pPr marL="914400" lvl="1" indent="-342900">
              <a:spcBef>
                <a:spcPts val="0"/>
              </a:spcBef>
              <a:spcAft>
                <a:spcPts val="0"/>
              </a:spcAft>
              <a:buSzPts val="1800"/>
              <a:buChar char="▸"/>
              <a:defRPr sz="1800"/>
            </a:lvl2pPr>
            <a:lvl3pPr marL="1371600" lvl="2" indent="-342900">
              <a:spcBef>
                <a:spcPts val="0"/>
              </a:spcBef>
              <a:spcAft>
                <a:spcPts val="0"/>
              </a:spcAft>
              <a:buSzPts val="1800"/>
              <a:buChar char="◦"/>
              <a:defRPr sz="1800"/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SzPts val="1800"/>
              <a:buChar char="○"/>
              <a:defRPr/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SzPts val="1800"/>
              <a:buChar char="■"/>
              <a:defRPr/>
            </a:lvl9pPr>
          </a:lstStyle>
          <a:p>
            <a:endParaRPr/>
          </a:p>
        </p:txBody>
      </p:sp>
      <p:sp>
        <p:nvSpPr>
          <p:cNvPr id="48" name="Google Shape;48;p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bg>
      <p:bgPr>
        <a:solidFill>
          <a:schemeClr val="dk1"/>
        </a:solidFill>
        <a:effectLst/>
      </p:bgPr>
    </p:bg>
    <p:spTree>
      <p:nvGrpSpPr>
        <p:cNvPr id="1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Google Shape;69;p11" descr="organic-04.png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0" name="Google Shape;70;p11"/>
          <p:cNvSpPr/>
          <p:nvPr/>
        </p:nvSpPr>
        <p:spPr>
          <a:xfrm>
            <a:off x="595200" y="588531"/>
            <a:ext cx="7953600" cy="3910800"/>
          </a:xfrm>
          <a:prstGeom prst="rect">
            <a:avLst/>
          </a:prstGeom>
          <a:solidFill>
            <a:srgbClr val="FFFFFF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1" name="Google Shape;71;p11"/>
          <p:cNvSpPr/>
          <p:nvPr/>
        </p:nvSpPr>
        <p:spPr>
          <a:xfrm>
            <a:off x="1794900" y="4199456"/>
            <a:ext cx="5554200" cy="629100"/>
          </a:xfrm>
          <a:prstGeom prst="rect">
            <a:avLst/>
          </a:prstGeom>
          <a:solidFill>
            <a:srgbClr val="ECC1C8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72" name="Google Shape;72;p11"/>
          <p:cNvSpPr txBox="1">
            <a:spLocks noGrp="1"/>
          </p:cNvSpPr>
          <p:nvPr>
            <p:ph type="body" idx="1"/>
          </p:nvPr>
        </p:nvSpPr>
        <p:spPr>
          <a:xfrm>
            <a:off x="1794900" y="4192781"/>
            <a:ext cx="5554200" cy="629100"/>
          </a:xfrm>
          <a:prstGeom prst="rect">
            <a:avLst/>
          </a:prstGeom>
          <a:solidFill>
            <a:schemeClr val="accent1"/>
          </a:solidFill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 algn="ctr">
              <a:spcBef>
                <a:spcPts val="360"/>
              </a:spcBef>
              <a:spcAft>
                <a:spcPts val="0"/>
              </a:spcAft>
              <a:buSzPts val="1800"/>
              <a:buNone/>
              <a:defRPr sz="1800"/>
            </a:lvl1pPr>
          </a:lstStyle>
          <a:p>
            <a:endParaRPr/>
          </a:p>
        </p:txBody>
      </p:sp>
      <p:sp>
        <p:nvSpPr>
          <p:cNvPr id="73" name="Google Shape;73;p11"/>
          <p:cNvSpPr txBox="1">
            <a:spLocks noGrp="1"/>
          </p:cNvSpPr>
          <p:nvPr>
            <p:ph type="sldNum" idx="12"/>
          </p:nvPr>
        </p:nvSpPr>
        <p:spPr>
          <a:xfrm>
            <a:off x="4297650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ctr" rtl="0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ctr" rtl="0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ctr" rtl="0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ctr" rtl="0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ctr" rtl="0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ctr" rtl="0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ctr" rtl="0">
              <a:buNone/>
              <a:defRPr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vertical" type="blank">
  <p:cSld name="BLANK">
    <p:bg>
      <p:bgPr>
        <a:solidFill>
          <a:schemeClr val="dk1"/>
        </a:solidFill>
        <a:effectLst/>
      </p:bgPr>
    </p:bg>
    <p:spTree>
      <p:nvGrpSpPr>
        <p:cNvPr id="1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Google Shape;75;p12" descr="organic-01.png"/>
          <p:cNvPicPr preferRelativeResize="0"/>
          <p:nvPr/>
        </p:nvPicPr>
        <p:blipFill>
          <a:blip r:embed="rId2">
            <a:alphaModFix amt="4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6" name="Google Shape;76;p1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 waves">
  <p:cSld name="BLANK_1">
    <p:bg>
      <p:bgPr>
        <a:solidFill>
          <a:schemeClr val="dk1"/>
        </a:solidFill>
        <a:effectLst/>
      </p:bgPr>
    </p:bg>
    <p:spTree>
      <p:nvGrpSpPr>
        <p:cNvPr id="1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Google Shape;78;p13" descr="organic-02.png"/>
          <p:cNvPicPr preferRelativeResize="0"/>
          <p:nvPr/>
        </p:nvPicPr>
        <p:blipFill>
          <a:blip r:embed="rId2">
            <a:alphaModFix amt="5000"/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79;p13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">
    <p:bg>
      <p:bgPr>
        <a:solidFill>
          <a:srgbClr val="F3F3F3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457200" y="205978"/>
            <a:ext cx="8229600" cy="857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Playfair Display"/>
              <a:buNone/>
              <a:defRPr sz="1800" b="1" i="1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457200" y="1200150"/>
            <a:ext cx="8229600" cy="3725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419100">
              <a:spcBef>
                <a:spcPts val="60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Tinos"/>
              <a:buChar char="▹"/>
              <a:defRPr sz="30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1pPr>
            <a:lvl2pPr marL="914400" lvl="1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nos"/>
              <a:buChar char="▸"/>
              <a:defRPr sz="24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2pPr>
            <a:lvl3pPr marL="1371600" lvl="2" indent="-3810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Tinos"/>
              <a:buChar char="◦"/>
              <a:defRPr sz="24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3pPr>
            <a:lvl4pPr marL="1828800" lvl="3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4pPr>
            <a:lvl5pPr marL="2286000" lvl="4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5pPr>
            <a:lvl6pPr marL="2743200" lvl="5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6pPr>
            <a:lvl7pPr marL="3200400" lvl="6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●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7pPr>
            <a:lvl8pPr marL="3657600" lvl="7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○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8pPr>
            <a:lvl9pPr marL="4114800" lvl="8" indent="-34290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Tinos"/>
              <a:buChar char="■"/>
              <a:defRPr sz="1800">
                <a:solidFill>
                  <a:schemeClr val="dk1"/>
                </a:solidFill>
                <a:latin typeface="Tinos"/>
                <a:ea typeface="Tinos"/>
                <a:cs typeface="Tinos"/>
                <a:sym typeface="Tinos"/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algn="r">
              <a:buNone/>
              <a:defRPr sz="1300">
                <a:solidFill>
                  <a:schemeClr val="accent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49" r:id="rId2"/>
    <p:sldLayoutId id="2147483650" r:id="rId3"/>
    <p:sldLayoutId id="2147483653" r:id="rId4"/>
    <p:sldLayoutId id="2147483657" r:id="rId5"/>
    <p:sldLayoutId id="2147483658" r:id="rId6"/>
    <p:sldLayoutId id="2147483659" r:id="rId7"/>
  </p:sldLayoutIdLst>
  <p:transition>
    <p:fade thruBlk="1"/>
  </p:transition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p16"/>
          <p:cNvSpPr txBox="1">
            <a:spLocks noGrp="1"/>
          </p:cNvSpPr>
          <p:nvPr>
            <p:ph type="ctrTitle"/>
          </p:nvPr>
        </p:nvSpPr>
        <p:spPr>
          <a:xfrm>
            <a:off x="2065867" y="1617288"/>
            <a:ext cx="4933243" cy="2546085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KESENJANGAN ANTARA NEGARA MAJU,NEGARA BERKEMBANG, DAN NEGARA TERBELAKANG</a:t>
            </a:r>
            <a:br>
              <a:rPr lang="e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br>
              <a:rPr lang="e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br>
              <a:rPr lang="en" sz="16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en" sz="1200" dirty="0">
                <a:latin typeface="Algerian" panose="04020705040A02060702" pitchFamily="82" charset="0"/>
                <a:ea typeface="Nirmala UI" panose="020B0502040204020203" pitchFamily="34" charset="0"/>
                <a:cs typeface="Nirmala UI" panose="020B0502040204020203" pitchFamily="34" charset="0"/>
              </a:rPr>
              <a:t>KELOMPOK 3</a:t>
            </a:r>
            <a:br>
              <a:rPr lang="en" sz="1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en" sz="1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1. NORA WYRENTIA SUHAILI (2113053041)</a:t>
            </a:r>
            <a:br>
              <a:rPr lang="en" sz="1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en" sz="1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2. MAYA MARISA (2113053258)</a:t>
            </a:r>
            <a:br>
              <a:rPr lang="en" sz="1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</a:br>
            <a:r>
              <a:rPr lang="en" sz="1200" dirty="0">
                <a:latin typeface="Nirmala UI" panose="020B0502040204020203" pitchFamily="34" charset="0"/>
                <a:ea typeface="Nirmala UI" panose="020B0502040204020203" pitchFamily="34" charset="0"/>
                <a:cs typeface="Nirmala UI" panose="020B0502040204020203" pitchFamily="34" charset="0"/>
              </a:rPr>
              <a:t>3. MITA TRI FEBRIYANTI (2153053001)</a:t>
            </a:r>
            <a:endParaRPr sz="1200" dirty="0">
              <a:latin typeface="Nirmala UI" panose="020B0502040204020203" pitchFamily="34" charset="0"/>
              <a:ea typeface="Nirmala UI" panose="020B0502040204020203" pitchFamily="34" charset="0"/>
              <a:cs typeface="Nirmala UI" panose="020B0502040204020203" pitchFamily="34" charset="0"/>
            </a:endParaRPr>
          </a:p>
        </p:txBody>
      </p:sp>
      <p:grpSp>
        <p:nvGrpSpPr>
          <p:cNvPr id="91" name="Google Shape;91;p16"/>
          <p:cNvGrpSpPr/>
          <p:nvPr/>
        </p:nvGrpSpPr>
        <p:grpSpPr>
          <a:xfrm>
            <a:off x="4388765" y="980127"/>
            <a:ext cx="366458" cy="366437"/>
            <a:chOff x="1923675" y="1633650"/>
            <a:chExt cx="436000" cy="435975"/>
          </a:xfrm>
        </p:grpSpPr>
        <p:sp>
          <p:nvSpPr>
            <p:cNvPr id="92" name="Google Shape;92;p16"/>
            <p:cNvSpPr/>
            <p:nvPr/>
          </p:nvSpPr>
          <p:spPr>
            <a:xfrm>
              <a:off x="2209250" y="1633650"/>
              <a:ext cx="150425" cy="150425"/>
            </a:xfrm>
            <a:custGeom>
              <a:avLst/>
              <a:gdLst/>
              <a:ahLst/>
              <a:cxnLst/>
              <a:rect l="l" t="t" r="r" b="b"/>
              <a:pathLst>
                <a:path w="6017" h="6017" fill="none" extrusionOk="0">
                  <a:moveTo>
                    <a:pt x="5846" y="3605"/>
                  </a:moveTo>
                  <a:lnTo>
                    <a:pt x="2412" y="171"/>
                  </a:lnTo>
                  <a:lnTo>
                    <a:pt x="2412" y="171"/>
                  </a:lnTo>
                  <a:lnTo>
                    <a:pt x="2314" y="98"/>
                  </a:lnTo>
                  <a:lnTo>
                    <a:pt x="2217" y="49"/>
                  </a:lnTo>
                  <a:lnTo>
                    <a:pt x="2095" y="25"/>
                  </a:lnTo>
                  <a:lnTo>
                    <a:pt x="1997" y="1"/>
                  </a:lnTo>
                  <a:lnTo>
                    <a:pt x="1876" y="25"/>
                  </a:lnTo>
                  <a:lnTo>
                    <a:pt x="1778" y="49"/>
                  </a:lnTo>
                  <a:lnTo>
                    <a:pt x="1681" y="98"/>
                  </a:lnTo>
                  <a:lnTo>
                    <a:pt x="1583" y="171"/>
                  </a:lnTo>
                  <a:lnTo>
                    <a:pt x="0" y="1778"/>
                  </a:lnTo>
                  <a:lnTo>
                    <a:pt x="4238" y="6016"/>
                  </a:lnTo>
                  <a:lnTo>
                    <a:pt x="5846" y="4433"/>
                  </a:lnTo>
                  <a:lnTo>
                    <a:pt x="5846" y="4433"/>
                  </a:lnTo>
                  <a:lnTo>
                    <a:pt x="5919" y="4336"/>
                  </a:lnTo>
                  <a:lnTo>
                    <a:pt x="5967" y="4238"/>
                  </a:lnTo>
                  <a:lnTo>
                    <a:pt x="5992" y="4141"/>
                  </a:lnTo>
                  <a:lnTo>
                    <a:pt x="6016" y="4019"/>
                  </a:lnTo>
                  <a:lnTo>
                    <a:pt x="5992" y="3922"/>
                  </a:lnTo>
                  <a:lnTo>
                    <a:pt x="5967" y="3800"/>
                  </a:lnTo>
                  <a:lnTo>
                    <a:pt x="5919" y="3703"/>
                  </a:lnTo>
                  <a:lnTo>
                    <a:pt x="5846" y="3605"/>
                  </a:lnTo>
                  <a:lnTo>
                    <a:pt x="5846" y="3605"/>
                  </a:lnTo>
                  <a:close/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3" name="Google Shape;93;p16"/>
            <p:cNvSpPr/>
            <p:nvPr/>
          </p:nvSpPr>
          <p:spPr>
            <a:xfrm>
              <a:off x="2019900" y="1757250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10473" y="1"/>
                  </a:moveTo>
                  <a:lnTo>
                    <a:pt x="0" y="10473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4" name="Google Shape;94;p16"/>
            <p:cNvSpPr/>
            <p:nvPr/>
          </p:nvSpPr>
          <p:spPr>
            <a:xfrm>
              <a:off x="1923675" y="1681150"/>
              <a:ext cx="388500" cy="388475"/>
            </a:xfrm>
            <a:custGeom>
              <a:avLst/>
              <a:gdLst/>
              <a:ahLst/>
              <a:cxnLst/>
              <a:rect l="l" t="t" r="r" b="b"/>
              <a:pathLst>
                <a:path w="15540" h="15539" fill="none" extrusionOk="0">
                  <a:moveTo>
                    <a:pt x="11277" y="0"/>
                  </a:moveTo>
                  <a:lnTo>
                    <a:pt x="756" y="10546"/>
                  </a:lnTo>
                  <a:lnTo>
                    <a:pt x="756" y="10546"/>
                  </a:lnTo>
                  <a:lnTo>
                    <a:pt x="683" y="10619"/>
                  </a:lnTo>
                  <a:lnTo>
                    <a:pt x="634" y="10692"/>
                  </a:lnTo>
                  <a:lnTo>
                    <a:pt x="610" y="10765"/>
                  </a:lnTo>
                  <a:lnTo>
                    <a:pt x="585" y="10863"/>
                  </a:lnTo>
                  <a:lnTo>
                    <a:pt x="1" y="14881"/>
                  </a:lnTo>
                  <a:lnTo>
                    <a:pt x="1" y="14881"/>
                  </a:lnTo>
                  <a:lnTo>
                    <a:pt x="1" y="15003"/>
                  </a:lnTo>
                  <a:lnTo>
                    <a:pt x="25" y="15149"/>
                  </a:lnTo>
                  <a:lnTo>
                    <a:pt x="98" y="15271"/>
                  </a:lnTo>
                  <a:lnTo>
                    <a:pt x="171" y="15368"/>
                  </a:lnTo>
                  <a:lnTo>
                    <a:pt x="171" y="15368"/>
                  </a:lnTo>
                  <a:lnTo>
                    <a:pt x="269" y="15441"/>
                  </a:lnTo>
                  <a:lnTo>
                    <a:pt x="366" y="15490"/>
                  </a:lnTo>
                  <a:lnTo>
                    <a:pt x="464" y="15514"/>
                  </a:lnTo>
                  <a:lnTo>
                    <a:pt x="585" y="15539"/>
                  </a:lnTo>
                  <a:lnTo>
                    <a:pt x="585" y="15539"/>
                  </a:lnTo>
                  <a:lnTo>
                    <a:pt x="659" y="15539"/>
                  </a:lnTo>
                  <a:lnTo>
                    <a:pt x="4677" y="14954"/>
                  </a:lnTo>
                  <a:lnTo>
                    <a:pt x="4677" y="14954"/>
                  </a:lnTo>
                  <a:lnTo>
                    <a:pt x="4848" y="14905"/>
                  </a:lnTo>
                  <a:lnTo>
                    <a:pt x="4921" y="14857"/>
                  </a:lnTo>
                  <a:lnTo>
                    <a:pt x="4994" y="14784"/>
                  </a:lnTo>
                  <a:lnTo>
                    <a:pt x="15539" y="4262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5" name="Google Shape;95;p16"/>
            <p:cNvSpPr/>
            <p:nvPr/>
          </p:nvSpPr>
          <p:spPr>
            <a:xfrm>
              <a:off x="1974225" y="1711575"/>
              <a:ext cx="261825" cy="261850"/>
            </a:xfrm>
            <a:custGeom>
              <a:avLst/>
              <a:gdLst/>
              <a:ahLst/>
              <a:cxnLst/>
              <a:rect l="l" t="t" r="r" b="b"/>
              <a:pathLst>
                <a:path w="10473" h="10474" fill="none" extrusionOk="0">
                  <a:moveTo>
                    <a:pt x="0" y="10474"/>
                  </a:moveTo>
                  <a:lnTo>
                    <a:pt x="10473" y="1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6" name="Google Shape;96;p16"/>
            <p:cNvSpPr/>
            <p:nvPr/>
          </p:nvSpPr>
          <p:spPr>
            <a:xfrm>
              <a:off x="1934650" y="2014200"/>
              <a:ext cx="44475" cy="44475"/>
            </a:xfrm>
            <a:custGeom>
              <a:avLst/>
              <a:gdLst/>
              <a:ahLst/>
              <a:cxnLst/>
              <a:rect l="l" t="t" r="r" b="b"/>
              <a:pathLst>
                <a:path w="1779" h="1779" fill="none" extrusionOk="0">
                  <a:moveTo>
                    <a:pt x="1778" y="1778"/>
                  </a:moveTo>
                  <a:lnTo>
                    <a:pt x="0" y="0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97" name="Google Shape;97;p16"/>
            <p:cNvSpPr/>
            <p:nvPr/>
          </p:nvSpPr>
          <p:spPr>
            <a:xfrm>
              <a:off x="1944375" y="1947225"/>
              <a:ext cx="101725" cy="101700"/>
            </a:xfrm>
            <a:custGeom>
              <a:avLst/>
              <a:gdLst/>
              <a:ahLst/>
              <a:cxnLst/>
              <a:rect l="l" t="t" r="r" b="b"/>
              <a:pathLst>
                <a:path w="4069" h="4068" fill="none" extrusionOk="0">
                  <a:moveTo>
                    <a:pt x="1" y="49"/>
                  </a:moveTo>
                  <a:lnTo>
                    <a:pt x="1" y="49"/>
                  </a:lnTo>
                  <a:lnTo>
                    <a:pt x="25" y="0"/>
                  </a:lnTo>
                  <a:lnTo>
                    <a:pt x="25" y="0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68" y="4043"/>
                  </a:lnTo>
                  <a:lnTo>
                    <a:pt x="4020" y="4068"/>
                  </a:lnTo>
                </a:path>
              </a:pathLst>
            </a:custGeom>
            <a:noFill/>
            <a:ln w="12175" cap="rnd" cmpd="sng">
              <a:solidFill>
                <a:schemeClr val="accent1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Google Shape;102;p17"/>
          <p:cNvSpPr txBox="1">
            <a:spLocks noGrp="1"/>
          </p:cNvSpPr>
          <p:nvPr>
            <p:ph type="title"/>
          </p:nvPr>
        </p:nvSpPr>
        <p:spPr>
          <a:xfrm>
            <a:off x="383823" y="541179"/>
            <a:ext cx="2018788" cy="8574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>
                <a:solidFill>
                  <a:schemeClr val="tx2">
                    <a:lumMod val="10000"/>
                  </a:schemeClr>
                </a:solidFill>
              </a:rPr>
              <a:t>A.Pengertian Negara Maju,Berkembang, dan Terbelakang</a:t>
            </a:r>
            <a:endParaRPr sz="1400" dirty="0">
              <a:solidFill>
                <a:schemeClr val="tx2">
                  <a:lumMod val="10000"/>
                </a:schemeClr>
              </a:solidFill>
            </a:endParaRPr>
          </a:p>
        </p:txBody>
      </p:sp>
      <p:sp>
        <p:nvSpPr>
          <p:cNvPr id="103" name="Google Shape;103;p17"/>
          <p:cNvSpPr txBox="1"/>
          <p:nvPr/>
        </p:nvSpPr>
        <p:spPr>
          <a:xfrm>
            <a:off x="2751325" y="1197150"/>
            <a:ext cx="2578500" cy="22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>
              <a:solidFill>
                <a:srgbClr val="4D4A56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04" name="Google Shape;104;p17"/>
          <p:cNvSpPr txBox="1"/>
          <p:nvPr/>
        </p:nvSpPr>
        <p:spPr>
          <a:xfrm>
            <a:off x="5678539" y="1197150"/>
            <a:ext cx="2691000" cy="22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>
              <a:solidFill>
                <a:srgbClr val="4D4A56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05" name="Google Shape;105;p17"/>
          <p:cNvSpPr txBox="1"/>
          <p:nvPr/>
        </p:nvSpPr>
        <p:spPr>
          <a:xfrm>
            <a:off x="2751325" y="3677325"/>
            <a:ext cx="5618400" cy="826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1000"/>
              </a:spcBef>
              <a:spcAft>
                <a:spcPts val="0"/>
              </a:spcAft>
              <a:buNone/>
            </a:pPr>
            <a:endParaRPr sz="1000" dirty="0">
              <a:solidFill>
                <a:srgbClr val="4D4A56"/>
              </a:solidFill>
              <a:latin typeface="Tinos"/>
              <a:ea typeface="Tinos"/>
              <a:cs typeface="Tinos"/>
              <a:sym typeface="Tinos"/>
            </a:endParaRPr>
          </a:p>
          <a:p>
            <a:pPr marL="0" lvl="0" indent="0" algn="l" rtl="0">
              <a:spcBef>
                <a:spcPts val="1000"/>
              </a:spcBef>
              <a:spcAft>
                <a:spcPts val="1000"/>
              </a:spcAft>
              <a:buNone/>
            </a:pPr>
            <a:endParaRPr sz="1000" dirty="0">
              <a:solidFill>
                <a:srgbClr val="4D4A56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106" name="Google Shape;106;p17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2</a:t>
            </a:fld>
            <a:endParaRPr/>
          </a:p>
        </p:txBody>
      </p:sp>
      <p:sp>
        <p:nvSpPr>
          <p:cNvPr id="7" name="Google Shape;103;p17">
            <a:extLst>
              <a:ext uri="{FF2B5EF4-FFF2-40B4-BE49-F238E27FC236}">
                <a16:creationId xmlns:a16="http://schemas.microsoft.com/office/drawing/2014/main" id="{5EEE92F9-704C-4B97-BBB2-D2D3B761DC85}"/>
              </a:ext>
            </a:extLst>
          </p:cNvPr>
          <p:cNvSpPr txBox="1"/>
          <p:nvPr/>
        </p:nvSpPr>
        <p:spPr>
          <a:xfrm>
            <a:off x="2925682" y="1333688"/>
            <a:ext cx="2578500" cy="2207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sz="1200" dirty="0">
              <a:solidFill>
                <a:srgbClr val="4D4A56"/>
              </a:solidFill>
              <a:latin typeface="Tinos"/>
              <a:ea typeface="Tinos"/>
              <a:cs typeface="Tinos"/>
              <a:sym typeface="Tinos"/>
            </a:endParaRPr>
          </a:p>
        </p:txBody>
      </p:sp>
      <p:sp>
        <p:nvSpPr>
          <p:cNvPr id="8" name="Google Shape;103;p17">
            <a:extLst>
              <a:ext uri="{FF2B5EF4-FFF2-40B4-BE49-F238E27FC236}">
                <a16:creationId xmlns:a16="http://schemas.microsoft.com/office/drawing/2014/main" id="{E31FC7AE-D455-4453-BCD4-FB2D436FA67E}"/>
              </a:ext>
            </a:extLst>
          </p:cNvPr>
          <p:cNvSpPr txBox="1"/>
          <p:nvPr/>
        </p:nvSpPr>
        <p:spPr>
          <a:xfrm>
            <a:off x="2551290" y="982133"/>
            <a:ext cx="6005494" cy="352169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Negara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maju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adalah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negara yang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rakyatnya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memiliki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kesejahteraan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atau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kualitas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hidup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yang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tinggi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dan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mampu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menyeimbangkan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pencapaian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pembangunan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yang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telah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dilakukan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sehingga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sebagian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besar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tujuan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pembangunan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telah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dapat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terwujud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dengan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baik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,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baik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yang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bersifat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fisik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maupun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nonfisi</a:t>
            </a:r>
            <a:endParaRPr lang="en-US" sz="1200" dirty="0">
              <a:solidFill>
                <a:srgbClr val="4D4A56"/>
              </a:solidFill>
              <a:latin typeface="Times New Roman" panose="02020603050405020304" pitchFamily="18" charset="0"/>
              <a:ea typeface="Tinos"/>
              <a:cs typeface="Times New Roman" panose="02020603050405020304" pitchFamily="18" charset="0"/>
              <a:sym typeface="Tino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4D4A56"/>
              </a:solidFill>
              <a:latin typeface="Times New Roman" panose="02020603050405020304" pitchFamily="18" charset="0"/>
              <a:ea typeface="Tinos"/>
              <a:cs typeface="Times New Roman" panose="02020603050405020304" pitchFamily="18" charset="0"/>
              <a:sym typeface="Tino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Negara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berkembang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adalah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negara yang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rakyatnya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memiliki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tingkat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kesejahteraan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atau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kualitas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hidup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taraf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sedang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atau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sedang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dalam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perkembangan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. Negara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berkembang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juga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bisa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diartikan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sebagai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negara yang rata-rata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pendapatannya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rendah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,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infrastrukturnya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kurang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, dan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indeks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perkembangan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manusia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yang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kurang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dibandingkan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dengan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negara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maju.Negara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endParaRPr lang="en-US" sz="1200" dirty="0">
              <a:solidFill>
                <a:srgbClr val="4D4A56"/>
              </a:solidFill>
              <a:latin typeface="Times New Roman" panose="02020603050405020304" pitchFamily="18" charset="0"/>
              <a:ea typeface="Tinos"/>
              <a:cs typeface="Times New Roman" panose="02020603050405020304" pitchFamily="18" charset="0"/>
              <a:sym typeface="Tinos"/>
            </a:endParaRPr>
          </a:p>
          <a:p>
            <a:pPr marL="0" lvl="0" indent="0" algn="l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Terbelakang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adalah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negara yang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tidak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mampu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berdiri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sendiri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karena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tidak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memiliki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sistem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ekonomi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yang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dapat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memenuhi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dan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menstabilkan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tingkat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perekonomian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negaranya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sendiri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sehingga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mempengaruhi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kesejahteraan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masyarakat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di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negaranya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.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Umumnya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, negara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terbelakang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memiliki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tingkat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kemiskinan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yang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tinggi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dan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hampir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diseluruh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 wilayah </a:t>
            </a:r>
            <a:r>
              <a:rPr lang="en-US" sz="1200" dirty="0" err="1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negaranya</a:t>
            </a:r>
            <a:r>
              <a:rPr lang="en-US" sz="1200" dirty="0">
                <a:solidFill>
                  <a:srgbClr val="4D4A56"/>
                </a:solidFill>
                <a:latin typeface="Times New Roman" panose="02020603050405020304" pitchFamily="18" charset="0"/>
                <a:ea typeface="Tinos"/>
                <a:cs typeface="Times New Roman" panose="02020603050405020304" pitchFamily="18" charset="0"/>
                <a:sym typeface="Tinos"/>
              </a:rPr>
              <a:t>.</a:t>
            </a:r>
            <a:endParaRPr sz="1200" dirty="0">
              <a:solidFill>
                <a:srgbClr val="4D4A56"/>
              </a:solidFill>
              <a:latin typeface="Times New Roman" panose="02020603050405020304" pitchFamily="18" charset="0"/>
              <a:ea typeface="Tinos"/>
              <a:cs typeface="Times New Roman" panose="02020603050405020304" pitchFamily="18" charset="0"/>
              <a:sym typeface="Tino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18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/>
            <a:fld id="{00000000-1234-1234-1234-123412341234}" type="slidenum">
              <a:rPr lang="en" smtClean="0"/>
              <a:pPr lvl="0"/>
              <a:t>3</a:t>
            </a:fld>
            <a:endParaRPr lang="en"/>
          </a:p>
        </p:txBody>
      </p:sp>
      <p:sp>
        <p:nvSpPr>
          <p:cNvPr id="111" name="Google Shape;111;p18"/>
          <p:cNvSpPr txBox="1">
            <a:spLocks noGrp="1"/>
          </p:cNvSpPr>
          <p:nvPr>
            <p:ph type="ctrTitle" idx="4294967295"/>
          </p:nvPr>
        </p:nvSpPr>
        <p:spPr>
          <a:xfrm>
            <a:off x="0" y="180975"/>
            <a:ext cx="7772400" cy="790575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sv-SE" sz="2400" dirty="0">
                <a:solidFill>
                  <a:srgbClr val="FFFFFF"/>
                </a:solidFill>
              </a:rPr>
              <a:t>B. Ciri-Ciri Negara Maju, Berkembang, dan Terbelakang.</a:t>
            </a:r>
            <a:endParaRPr sz="2400" dirty="0">
              <a:solidFill>
                <a:srgbClr val="FFFFFF"/>
              </a:solidFill>
            </a:endParaRPr>
          </a:p>
        </p:txBody>
      </p:sp>
      <p:sp>
        <p:nvSpPr>
          <p:cNvPr id="112" name="Google Shape;112;p18"/>
          <p:cNvSpPr txBox="1">
            <a:spLocks noGrp="1"/>
          </p:cNvSpPr>
          <p:nvPr>
            <p:ph type="subTitle" idx="4294967295"/>
          </p:nvPr>
        </p:nvSpPr>
        <p:spPr>
          <a:xfrm>
            <a:off x="0" y="971550"/>
            <a:ext cx="4764088" cy="417195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sv-SE" sz="1200" b="1" dirty="0">
                <a:solidFill>
                  <a:srgbClr val="FFFFFF"/>
                </a:solidFill>
              </a:rPr>
              <a:t>1.Ciri-Ciri Negara Maju 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AutoNum type="arabicParenR"/>
            </a:pPr>
            <a:r>
              <a:rPr lang="sv-SE" sz="1200" b="1" dirty="0">
                <a:solidFill>
                  <a:srgbClr val="FFFFFF"/>
                </a:solidFill>
              </a:rPr>
              <a:t>a.Bidang Ekonomi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Font typeface="+mj-lt"/>
              <a:buAutoNum type="arabicParenR"/>
            </a:pPr>
            <a:r>
              <a:rPr lang="sv-SE" sz="1200" b="1" dirty="0">
                <a:solidFill>
                  <a:srgbClr val="FFFFFF"/>
                </a:solidFill>
              </a:rPr>
              <a:t>  1) Pendapatan per kapita tinggi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Font typeface="+mj-lt"/>
              <a:buAutoNum type="arabicParenR"/>
            </a:pPr>
            <a:r>
              <a:rPr lang="sv-SE" sz="1200" b="1" dirty="0">
                <a:solidFill>
                  <a:srgbClr val="FFFFFF"/>
                </a:solidFill>
              </a:rPr>
              <a:t>  2) Tingkat pertumbuhan ekonomi stabil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Font typeface="+mj-lt"/>
              <a:buAutoNum type="arabicParenR"/>
            </a:pPr>
            <a:r>
              <a:rPr lang="sv-SE" sz="1200" b="1" dirty="0">
                <a:solidFill>
                  <a:srgbClr val="FFFFFF"/>
                </a:solidFill>
              </a:rPr>
              <a:t>  3) Tingkat inflasi rendah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Font typeface="+mj-lt"/>
              <a:buAutoNum type="arabicParenR"/>
            </a:pPr>
            <a:r>
              <a:rPr lang="sv-SE" sz="1200" b="1" dirty="0">
                <a:solidFill>
                  <a:srgbClr val="FFFFFF"/>
                </a:solidFill>
              </a:rPr>
              <a:t>  4) Tersedia modal banyak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Font typeface="+mj-lt"/>
              <a:buAutoNum type="arabicParenR"/>
            </a:pPr>
            <a:r>
              <a:rPr lang="sv-SE" sz="1200" b="1" dirty="0">
                <a:solidFill>
                  <a:srgbClr val="FFFFFF"/>
                </a:solidFill>
              </a:rPr>
              <a:t>  5) Memiliki potensi pasar nasional dan internasional 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Font typeface="+mj-lt"/>
              <a:buAutoNum type="arabicParenR"/>
            </a:pPr>
            <a:endParaRPr lang="sv-SE" sz="1200" b="1" dirty="0">
              <a:solidFill>
                <a:srgbClr val="FFFFFF"/>
              </a:solidFill>
            </a:endParaRP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Font typeface="+mj-lt"/>
              <a:buAutoNum type="arabicParenR"/>
            </a:pPr>
            <a:r>
              <a:rPr lang="sv-SE" sz="1200" b="1" dirty="0">
                <a:solidFill>
                  <a:srgbClr val="FFFFFF"/>
                </a:solidFill>
              </a:rPr>
              <a:t>b.Bidang Sosial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Font typeface="+mj-lt"/>
              <a:buAutoNum type="arabicParenR"/>
            </a:pPr>
            <a:r>
              <a:rPr lang="sv-SE" sz="1200" b="1" dirty="0">
                <a:solidFill>
                  <a:srgbClr val="FFFFFF"/>
                </a:solidFill>
              </a:rPr>
              <a:t>  1) Pertumbuhan penduduk rendah</a:t>
            </a: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Font typeface="+mj-lt"/>
              <a:buAutoNum type="arabicParenR"/>
            </a:pPr>
            <a:r>
              <a:rPr lang="sv-SE" sz="1200" b="1" dirty="0">
                <a:solidFill>
                  <a:srgbClr val="FFFFFF"/>
                </a:solidFill>
              </a:rPr>
              <a:t>  2) Tingkat pengangguran rendah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sv-SE" sz="1200" b="1" dirty="0">
                <a:solidFill>
                  <a:srgbClr val="FFFFFF"/>
                </a:solidFill>
              </a:rPr>
              <a:t>           3) Tingkat pendidikan penduduk tinggi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sv-SE" sz="1200" b="1" dirty="0">
                <a:solidFill>
                  <a:srgbClr val="FFFFFF"/>
                </a:solidFill>
              </a:rPr>
              <a:t>           4) Tingkat kesehatan penduduk tinggi  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sv-SE" sz="1200" b="1" dirty="0">
                <a:solidFill>
                  <a:srgbClr val="FFFFFF"/>
                </a:solidFill>
              </a:rPr>
              <a:t>           5) Penduduk menguasai teknologi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sv-SE" sz="1200" b="1" dirty="0">
                <a:solidFill>
                  <a:srgbClr val="FFFFFF"/>
                </a:solidFill>
              </a:rPr>
              <a:t>           6) Hukum dan keadilan ditegakkan secara transparan  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sv-SE" sz="1200" b="1" dirty="0">
                <a:solidFill>
                  <a:srgbClr val="FFFFFF"/>
                </a:solidFill>
              </a:rPr>
              <a:t>          </a:t>
            </a: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sv-SE" sz="1200" b="1" dirty="0">
              <a:solidFill>
                <a:srgbClr val="FFFFFF"/>
              </a:solidFill>
            </a:endParaRP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Font typeface="+mj-lt"/>
              <a:buAutoNum type="arabicParenR"/>
            </a:pPr>
            <a:endParaRPr lang="sv-SE" sz="1200" b="1" dirty="0">
              <a:solidFill>
                <a:srgbClr val="FFFFFF"/>
              </a:solidFill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sv-SE" sz="1800" b="1" dirty="0">
              <a:solidFill>
                <a:srgbClr val="FFFFFF"/>
              </a:solidFill>
            </a:endParaRP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Font typeface="+mj-lt"/>
              <a:buAutoNum type="arabicParenR"/>
            </a:pPr>
            <a:endParaRPr lang="sv-SE" sz="1800" b="1" dirty="0">
              <a:solidFill>
                <a:srgbClr val="FFFFFF"/>
              </a:solidFill>
            </a:endParaRPr>
          </a:p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endParaRPr lang="sv-SE" sz="1800" b="1" dirty="0">
              <a:solidFill>
                <a:srgbClr val="FFFFFF"/>
              </a:solidFill>
            </a:endParaRPr>
          </a:p>
          <a:p>
            <a:pPr marL="342900" lvl="0" indent="-342900" rtl="0">
              <a:spcBef>
                <a:spcPts val="600"/>
              </a:spcBef>
              <a:spcAft>
                <a:spcPts val="0"/>
              </a:spcAft>
              <a:buFont typeface="+mj-lt"/>
              <a:buAutoNum type="arabicParenR" startAt="2"/>
            </a:pPr>
            <a:endParaRPr sz="1800" b="1" dirty="0">
              <a:solidFill>
                <a:srgbClr val="FFFFFF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86283F13-C098-478E-86B8-437EE6EC2486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4</a:t>
            </a:fld>
            <a:endParaRPr lang="en"/>
          </a:p>
        </p:txBody>
      </p:sp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E92A1D8A-EDA4-445E-8754-949593366AD6}"/>
              </a:ext>
            </a:extLst>
          </p:cNvPr>
          <p:cNvSpPr>
            <a:spLocks noGrp="1"/>
          </p:cNvSpPr>
          <p:nvPr>
            <p:ph type="body" idx="4294967295"/>
          </p:nvPr>
        </p:nvSpPr>
        <p:spPr>
          <a:xfrm>
            <a:off x="270933" y="87541"/>
            <a:ext cx="8873067" cy="4662310"/>
          </a:xfrm>
        </p:spPr>
        <p:txBody>
          <a:bodyPr/>
          <a:lstStyle/>
          <a:p>
            <a:pPr algn="l"/>
            <a:r>
              <a:rPr lang="en-US" sz="1400" dirty="0">
                <a:solidFill>
                  <a:schemeClr val="bg1"/>
                </a:solidFill>
              </a:rPr>
              <a:t>   </a:t>
            </a:r>
            <a:r>
              <a:rPr lang="en-US" sz="1200" dirty="0">
                <a:solidFill>
                  <a:schemeClr val="bg1"/>
                </a:solidFill>
              </a:rPr>
              <a:t>c.</a:t>
            </a:r>
            <a:r>
              <a:rPr lang="en-US" sz="1200" dirty="0"/>
              <a:t> </a:t>
            </a:r>
            <a:r>
              <a:rPr lang="en-US" sz="1200" dirty="0" err="1">
                <a:solidFill>
                  <a:schemeClr val="bg1"/>
                </a:solidFill>
              </a:rPr>
              <a:t>Bidang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Budaya</a:t>
            </a:r>
            <a:endParaRPr lang="en-US" sz="1200" dirty="0">
              <a:solidFill>
                <a:schemeClr val="bg1"/>
              </a:solidFill>
            </a:endParaRPr>
          </a:p>
          <a:p>
            <a:pPr algn="l"/>
            <a:r>
              <a:rPr lang="en-US" sz="1200" dirty="0">
                <a:solidFill>
                  <a:schemeClr val="bg1"/>
                </a:solidFill>
              </a:rPr>
              <a:t>   d. </a:t>
            </a:r>
            <a:r>
              <a:rPr lang="en-US" sz="1200" dirty="0" err="1">
                <a:solidFill>
                  <a:schemeClr val="bg1"/>
                </a:solidFill>
              </a:rPr>
              <a:t>Bidang</a:t>
            </a:r>
            <a:r>
              <a:rPr lang="en-US" sz="1200" dirty="0">
                <a:solidFill>
                  <a:schemeClr val="bg1"/>
                </a:solidFill>
              </a:rPr>
              <a:t> Pendidikan</a:t>
            </a:r>
          </a:p>
          <a:p>
            <a:pPr algn="l"/>
            <a:r>
              <a:rPr lang="en-US" sz="1200" dirty="0">
                <a:solidFill>
                  <a:schemeClr val="bg1"/>
                </a:solidFill>
              </a:rPr>
              <a:t>   e. </a:t>
            </a:r>
            <a:r>
              <a:rPr lang="en-US" sz="1200" dirty="0" err="1">
                <a:solidFill>
                  <a:schemeClr val="bg1"/>
                </a:solidFill>
              </a:rPr>
              <a:t>Bidang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Ilmu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Pengetahuan</a:t>
            </a:r>
            <a:r>
              <a:rPr lang="en-US" sz="1200" dirty="0">
                <a:solidFill>
                  <a:schemeClr val="bg1"/>
                </a:solidFill>
              </a:rPr>
              <a:t> Dan </a:t>
            </a:r>
            <a:r>
              <a:rPr lang="en-US" sz="1200" dirty="0" err="1">
                <a:solidFill>
                  <a:schemeClr val="bg1"/>
                </a:solidFill>
              </a:rPr>
              <a:t>Teknologi</a:t>
            </a:r>
            <a:endParaRPr lang="en-US" sz="1200" dirty="0">
              <a:solidFill>
                <a:schemeClr val="bg1"/>
              </a:solidFill>
            </a:endParaRPr>
          </a:p>
          <a:p>
            <a:pPr algn="l"/>
            <a:endParaRPr lang="en-US" sz="1200" dirty="0">
              <a:solidFill>
                <a:schemeClr val="bg1"/>
              </a:solidFill>
            </a:endParaRPr>
          </a:p>
          <a:p>
            <a:pPr algn="l"/>
            <a:r>
              <a:rPr lang="en-US" sz="1200" dirty="0">
                <a:solidFill>
                  <a:schemeClr val="bg1"/>
                </a:solidFill>
              </a:rPr>
              <a:t>2. </a:t>
            </a:r>
            <a:r>
              <a:rPr lang="en-US" sz="1200" dirty="0" err="1">
                <a:solidFill>
                  <a:schemeClr val="bg1"/>
                </a:solidFill>
              </a:rPr>
              <a:t>Ciri-Ciri</a:t>
            </a:r>
            <a:r>
              <a:rPr lang="en-US" sz="1200" dirty="0">
                <a:solidFill>
                  <a:schemeClr val="bg1"/>
                </a:solidFill>
              </a:rPr>
              <a:t> Negara </a:t>
            </a:r>
            <a:r>
              <a:rPr lang="en-US" sz="1200" dirty="0" err="1">
                <a:solidFill>
                  <a:schemeClr val="bg1"/>
                </a:solidFill>
              </a:rPr>
              <a:t>Berkembang</a:t>
            </a:r>
            <a:endParaRPr lang="en-US" sz="1200" dirty="0">
              <a:solidFill>
                <a:schemeClr val="bg1"/>
              </a:solidFill>
            </a:endParaRPr>
          </a:p>
          <a:p>
            <a:pPr algn="l"/>
            <a:r>
              <a:rPr lang="en-US" sz="1200" dirty="0">
                <a:solidFill>
                  <a:schemeClr val="bg1"/>
                </a:solidFill>
              </a:rPr>
              <a:t>   a. Tingkat </a:t>
            </a:r>
            <a:r>
              <a:rPr lang="en-US" sz="1200" dirty="0" err="1">
                <a:solidFill>
                  <a:schemeClr val="bg1"/>
                </a:solidFill>
              </a:rPr>
              <a:t>Ekonomi</a:t>
            </a:r>
            <a:endParaRPr lang="en-US" sz="1200" dirty="0">
              <a:solidFill>
                <a:schemeClr val="bg1"/>
              </a:solidFill>
            </a:endParaRPr>
          </a:p>
          <a:p>
            <a:pPr algn="l"/>
            <a:r>
              <a:rPr lang="en-US" sz="1200" dirty="0">
                <a:solidFill>
                  <a:schemeClr val="bg1"/>
                </a:solidFill>
              </a:rPr>
              <a:t>      1.Tingkat </a:t>
            </a:r>
            <a:r>
              <a:rPr lang="en-US" sz="1200" dirty="0" err="1">
                <a:solidFill>
                  <a:schemeClr val="bg1"/>
                </a:solidFill>
              </a:rPr>
              <a:t>Pendapatan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Perkapita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Rendah</a:t>
            </a:r>
            <a:endParaRPr lang="en-US" sz="1200" dirty="0">
              <a:solidFill>
                <a:schemeClr val="bg1"/>
              </a:solidFill>
            </a:endParaRPr>
          </a:p>
          <a:p>
            <a:pPr algn="l"/>
            <a:r>
              <a:rPr lang="en-US" sz="1200" dirty="0">
                <a:solidFill>
                  <a:schemeClr val="bg1"/>
                </a:solidFill>
              </a:rPr>
              <a:t>      2. </a:t>
            </a:r>
            <a:r>
              <a:rPr lang="en-US" sz="1200" dirty="0" err="1">
                <a:solidFill>
                  <a:schemeClr val="bg1"/>
                </a:solidFill>
              </a:rPr>
              <a:t>Impor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Lebih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Besar</a:t>
            </a:r>
            <a:r>
              <a:rPr lang="en-US" sz="1200" dirty="0">
                <a:solidFill>
                  <a:schemeClr val="bg1"/>
                </a:solidFill>
              </a:rPr>
              <a:t> Dari Pada </a:t>
            </a:r>
            <a:r>
              <a:rPr lang="en-US" sz="1200" dirty="0" err="1">
                <a:solidFill>
                  <a:schemeClr val="bg1"/>
                </a:solidFill>
              </a:rPr>
              <a:t>Ekspor</a:t>
            </a:r>
            <a:endParaRPr lang="en-US" sz="1200" dirty="0">
              <a:solidFill>
                <a:schemeClr val="bg1"/>
              </a:solidFill>
            </a:endParaRPr>
          </a:p>
          <a:p>
            <a:pPr algn="l"/>
            <a:r>
              <a:rPr lang="en-US" sz="1200" dirty="0">
                <a:solidFill>
                  <a:schemeClr val="bg1"/>
                </a:solidFill>
              </a:rPr>
              <a:t>      3. </a:t>
            </a:r>
            <a:r>
              <a:rPr lang="en-US" sz="1200" dirty="0" err="1">
                <a:solidFill>
                  <a:schemeClr val="bg1"/>
                </a:solidFill>
              </a:rPr>
              <a:t>Jumlah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Pengangguran</a:t>
            </a:r>
            <a:r>
              <a:rPr lang="en-US" sz="1200" dirty="0">
                <a:solidFill>
                  <a:schemeClr val="bg1"/>
                </a:solidFill>
              </a:rPr>
              <a:t> Tinggi</a:t>
            </a:r>
          </a:p>
          <a:p>
            <a:pPr algn="l"/>
            <a:r>
              <a:rPr lang="en-US" sz="1200" dirty="0">
                <a:solidFill>
                  <a:schemeClr val="bg1"/>
                </a:solidFill>
              </a:rPr>
              <a:t>      4. </a:t>
            </a:r>
            <a:r>
              <a:rPr lang="en-US" sz="1200" dirty="0" err="1">
                <a:solidFill>
                  <a:schemeClr val="bg1"/>
                </a:solidFill>
              </a:rPr>
              <a:t>Mengandalkan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Sektor</a:t>
            </a:r>
            <a:r>
              <a:rPr lang="en-US" sz="1200" dirty="0">
                <a:solidFill>
                  <a:schemeClr val="bg1"/>
                </a:solidFill>
              </a:rPr>
              <a:t> Primer</a:t>
            </a:r>
          </a:p>
          <a:p>
            <a:pPr algn="l"/>
            <a:r>
              <a:rPr lang="en-US" sz="1200" dirty="0">
                <a:solidFill>
                  <a:schemeClr val="bg1"/>
                </a:solidFill>
              </a:rPr>
              <a:t>      5. Tingkat </a:t>
            </a:r>
            <a:r>
              <a:rPr lang="en-US" sz="1200" dirty="0" err="1">
                <a:solidFill>
                  <a:schemeClr val="bg1"/>
                </a:solidFill>
              </a:rPr>
              <a:t>Korupsi</a:t>
            </a:r>
            <a:r>
              <a:rPr lang="en-US" sz="1200" dirty="0">
                <a:solidFill>
                  <a:schemeClr val="bg1"/>
                </a:solidFill>
              </a:rPr>
              <a:t> Tinggi</a:t>
            </a:r>
          </a:p>
          <a:p>
            <a:pPr algn="l"/>
            <a:r>
              <a:rPr lang="en-US" sz="1200" dirty="0">
                <a:solidFill>
                  <a:schemeClr val="bg1"/>
                </a:solidFill>
              </a:rPr>
              <a:t>  b. </a:t>
            </a:r>
            <a:r>
              <a:rPr lang="en-US" sz="1200" dirty="0" err="1">
                <a:solidFill>
                  <a:schemeClr val="bg1"/>
                </a:solidFill>
              </a:rPr>
              <a:t>Bidang</a:t>
            </a:r>
            <a:r>
              <a:rPr lang="en-US" sz="1200" dirty="0">
                <a:solidFill>
                  <a:schemeClr val="bg1"/>
                </a:solidFill>
              </a:rPr>
              <a:t> Pendidikan</a:t>
            </a:r>
          </a:p>
          <a:p>
            <a:pPr algn="l"/>
            <a:r>
              <a:rPr lang="en-US" sz="1200" dirty="0">
                <a:solidFill>
                  <a:schemeClr val="bg1"/>
                </a:solidFill>
              </a:rPr>
              <a:t>  c. </a:t>
            </a:r>
            <a:r>
              <a:rPr lang="en-US" sz="1200" dirty="0" err="1">
                <a:solidFill>
                  <a:schemeClr val="bg1"/>
                </a:solidFill>
              </a:rPr>
              <a:t>Bidang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Sosial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Budaya</a:t>
            </a:r>
            <a:endParaRPr lang="en-US" sz="1200" dirty="0">
              <a:solidFill>
                <a:schemeClr val="bg1"/>
              </a:solidFill>
            </a:endParaRPr>
          </a:p>
          <a:p>
            <a:pPr algn="l"/>
            <a:r>
              <a:rPr lang="en-US" sz="1200" dirty="0">
                <a:solidFill>
                  <a:schemeClr val="bg1"/>
                </a:solidFill>
              </a:rPr>
              <a:t>      1. </a:t>
            </a:r>
            <a:r>
              <a:rPr lang="en-US" sz="1200" dirty="0" err="1">
                <a:solidFill>
                  <a:schemeClr val="bg1"/>
                </a:solidFill>
              </a:rPr>
              <a:t>Pertumbuhan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penduduk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tinggi</a:t>
            </a:r>
            <a:endParaRPr lang="en-US" sz="1200" dirty="0">
              <a:solidFill>
                <a:schemeClr val="bg1"/>
              </a:solidFill>
            </a:endParaRPr>
          </a:p>
          <a:p>
            <a:pPr algn="l"/>
            <a:r>
              <a:rPr lang="en-US" sz="1200" dirty="0">
                <a:solidFill>
                  <a:schemeClr val="bg1"/>
                </a:solidFill>
              </a:rPr>
              <a:t>      2. </a:t>
            </a:r>
            <a:r>
              <a:rPr lang="en-US" sz="1200" dirty="0" err="1">
                <a:solidFill>
                  <a:schemeClr val="bg1"/>
                </a:solidFill>
              </a:rPr>
              <a:t>Kepadatan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penduduk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tinggi</a:t>
            </a:r>
            <a:endParaRPr lang="en-US" sz="1200" dirty="0">
              <a:solidFill>
                <a:schemeClr val="bg1"/>
              </a:solidFill>
            </a:endParaRPr>
          </a:p>
          <a:p>
            <a:pPr algn="l"/>
            <a:r>
              <a:rPr lang="en-US" sz="1200" dirty="0">
                <a:solidFill>
                  <a:schemeClr val="bg1"/>
                </a:solidFill>
              </a:rPr>
              <a:t>      3. Tingkat </a:t>
            </a:r>
            <a:r>
              <a:rPr lang="en-US" sz="1200" dirty="0" err="1">
                <a:solidFill>
                  <a:schemeClr val="bg1"/>
                </a:solidFill>
              </a:rPr>
              <a:t>pengangguran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tinggi</a:t>
            </a:r>
            <a:endParaRPr lang="en-US" sz="1200" dirty="0">
              <a:solidFill>
                <a:schemeClr val="bg1"/>
              </a:solidFill>
            </a:endParaRPr>
          </a:p>
          <a:p>
            <a:pPr algn="l"/>
            <a:r>
              <a:rPr lang="en-US" sz="1200" dirty="0">
                <a:solidFill>
                  <a:schemeClr val="bg1"/>
                </a:solidFill>
              </a:rPr>
              <a:t>      4.Tingkat Pendidikan </a:t>
            </a:r>
            <a:r>
              <a:rPr lang="en-US" sz="1200" dirty="0" err="1">
                <a:solidFill>
                  <a:schemeClr val="bg1"/>
                </a:solidFill>
              </a:rPr>
              <a:t>rendah</a:t>
            </a:r>
            <a:endParaRPr lang="en-US" sz="1200" dirty="0">
              <a:solidFill>
                <a:schemeClr val="bg1"/>
              </a:solidFill>
            </a:endParaRPr>
          </a:p>
          <a:p>
            <a:pPr algn="l"/>
            <a:r>
              <a:rPr lang="en-US" sz="1200" dirty="0">
                <a:solidFill>
                  <a:schemeClr val="bg1"/>
                </a:solidFill>
              </a:rPr>
              <a:t>  d. </a:t>
            </a:r>
            <a:r>
              <a:rPr lang="en-US" sz="1200" dirty="0" err="1">
                <a:solidFill>
                  <a:schemeClr val="bg1"/>
                </a:solidFill>
              </a:rPr>
              <a:t>Bidang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Ilmu</a:t>
            </a:r>
            <a:r>
              <a:rPr lang="en-US" sz="1200" dirty="0">
                <a:solidFill>
                  <a:schemeClr val="bg1"/>
                </a:solidFill>
              </a:rPr>
              <a:t> </a:t>
            </a:r>
            <a:r>
              <a:rPr lang="en-US" sz="1200" dirty="0" err="1">
                <a:solidFill>
                  <a:schemeClr val="bg1"/>
                </a:solidFill>
              </a:rPr>
              <a:t>Pengetahuan</a:t>
            </a:r>
            <a:r>
              <a:rPr lang="en-US" sz="1200" dirty="0">
                <a:solidFill>
                  <a:schemeClr val="bg1"/>
                </a:solidFill>
              </a:rPr>
              <a:t> Dan </a:t>
            </a:r>
            <a:r>
              <a:rPr lang="en-US" sz="1200" dirty="0" err="1">
                <a:solidFill>
                  <a:schemeClr val="bg1"/>
                </a:solidFill>
              </a:rPr>
              <a:t>Teknologi</a:t>
            </a:r>
            <a:endParaRPr lang="en-US" sz="1200" dirty="0">
              <a:solidFill>
                <a:schemeClr val="bg1"/>
              </a:solidFill>
            </a:endParaRPr>
          </a:p>
          <a:p>
            <a:pPr algn="l"/>
            <a:endParaRPr lang="en-US" sz="1200" dirty="0">
              <a:solidFill>
                <a:schemeClr val="bg1"/>
              </a:solidFill>
            </a:endParaRPr>
          </a:p>
          <a:p>
            <a:pPr algn="l"/>
            <a:endParaRPr lang="en-US" sz="1400" dirty="0">
              <a:solidFill>
                <a:schemeClr val="bg1"/>
              </a:solidFill>
            </a:endParaRPr>
          </a:p>
          <a:p>
            <a:pPr algn="l"/>
            <a:endParaRPr lang="en-US" dirty="0">
              <a:solidFill>
                <a:schemeClr val="bg1"/>
              </a:solidFill>
            </a:endParaRPr>
          </a:p>
          <a:p>
            <a:pPr algn="l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260218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FCAE225-22B7-48E5-B2DE-25A670E86E7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1493850" y="1456267"/>
            <a:ext cx="6156300" cy="1140177"/>
          </a:xfrm>
        </p:spPr>
        <p:txBody>
          <a:bodyPr/>
          <a:lstStyle/>
          <a:p>
            <a:pPr marL="76200" indent="0" algn="l">
              <a:buNone/>
            </a:pPr>
            <a:r>
              <a:rPr lang="en-US" sz="1200" dirty="0"/>
              <a:t>2. </a:t>
            </a:r>
            <a:r>
              <a:rPr lang="en-US" sz="1200" dirty="0" err="1"/>
              <a:t>Ciri-Ciri</a:t>
            </a:r>
            <a:r>
              <a:rPr lang="en-US" sz="1200" dirty="0"/>
              <a:t> Negara </a:t>
            </a:r>
            <a:r>
              <a:rPr lang="en-US" sz="1200" dirty="0" err="1"/>
              <a:t>Terbelakang</a:t>
            </a:r>
            <a:endParaRPr lang="en-US" sz="1200" dirty="0"/>
          </a:p>
          <a:p>
            <a:pPr marL="76200" indent="0" algn="l">
              <a:buNone/>
            </a:pPr>
            <a:r>
              <a:rPr lang="en-US" sz="1200" dirty="0"/>
              <a:t>   a.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Kemiskinan</a:t>
            </a: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Umum</a:t>
            </a:r>
            <a:endParaRPr lang="en-US" sz="1200" dirty="0">
              <a:latin typeface="Tinos" panose="020B0604020202020204" charset="0"/>
              <a:ea typeface="Tinos" panose="020B0604020202020204" charset="0"/>
              <a:cs typeface="Tinos" panose="020B0604020202020204" charset="0"/>
            </a:endParaRPr>
          </a:p>
          <a:p>
            <a:pPr marL="76200" indent="0" algn="l">
              <a:buNone/>
            </a:pP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  b.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Pertanian</a:t>
            </a: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menjadi</a:t>
            </a: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mata</a:t>
            </a: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pencarian</a:t>
            </a: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umum</a:t>
            </a:r>
            <a:endParaRPr lang="en-US" sz="1200" dirty="0">
              <a:latin typeface="Tinos" panose="020B0604020202020204" charset="0"/>
              <a:ea typeface="Tinos" panose="020B0604020202020204" charset="0"/>
              <a:cs typeface="Tinos" panose="020B0604020202020204" charset="0"/>
            </a:endParaRPr>
          </a:p>
          <a:p>
            <a:pPr marL="76200" indent="0" algn="l">
              <a:buNone/>
            </a:pP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  c.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Sumber</a:t>
            </a: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daya</a:t>
            </a: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alam</a:t>
            </a: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yang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kurang</a:t>
            </a: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terolah</a:t>
            </a: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</a:p>
          <a:p>
            <a:pPr marL="76200" indent="0" algn="l">
              <a:buNone/>
            </a:pP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  d. Banyak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pengangguran</a:t>
            </a: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terbukan</a:t>
            </a: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dan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pengangguran</a:t>
            </a: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tersembunyi</a:t>
            </a:r>
            <a:endParaRPr lang="en-US" sz="1200" dirty="0">
              <a:latin typeface="Tinos" panose="020B0604020202020204" charset="0"/>
              <a:ea typeface="Tinos" panose="020B0604020202020204" charset="0"/>
              <a:cs typeface="Tinos" panose="020B0604020202020204" charset="0"/>
            </a:endParaRPr>
          </a:p>
          <a:p>
            <a:pPr marL="76200" indent="0" algn="l">
              <a:buNone/>
            </a:pP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  e.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Keterbelakangan</a:t>
            </a: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ekonomi</a:t>
            </a:r>
            <a:endParaRPr lang="en-US" sz="1200" dirty="0">
              <a:latin typeface="Tinos" panose="020B0604020202020204" charset="0"/>
              <a:ea typeface="Tinos" panose="020B0604020202020204" charset="0"/>
              <a:cs typeface="Tinos" panose="020B0604020202020204" charset="0"/>
            </a:endParaRPr>
          </a:p>
          <a:p>
            <a:pPr marL="76200" indent="0" algn="l">
              <a:buNone/>
            </a:pP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  f.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Ketiadaan</a:t>
            </a: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inisiatif</a:t>
            </a: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dan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usaha</a:t>
            </a:r>
            <a:endParaRPr lang="en-US" sz="1200" dirty="0">
              <a:latin typeface="Tinos" panose="020B0604020202020204" charset="0"/>
              <a:ea typeface="Tinos" panose="020B0604020202020204" charset="0"/>
              <a:cs typeface="Tinos" panose="020B0604020202020204" charset="0"/>
            </a:endParaRPr>
          </a:p>
          <a:p>
            <a:pPr marL="76200" indent="0" algn="l">
              <a:buNone/>
            </a:pP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  g.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Kelangkaan</a:t>
            </a: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alat</a:t>
            </a: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modal</a:t>
            </a:r>
          </a:p>
          <a:p>
            <a:pPr marL="76200" indent="0" algn="l">
              <a:buNone/>
            </a:pP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 h.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keterbelakangan</a:t>
            </a:r>
            <a:r>
              <a:rPr lang="en-US" sz="1200" dirty="0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 </a:t>
            </a:r>
            <a:r>
              <a:rPr lang="en-US" sz="1200" dirty="0" err="1">
                <a:latin typeface="Tinos" panose="020B0604020202020204" charset="0"/>
                <a:ea typeface="Tinos" panose="020B0604020202020204" charset="0"/>
                <a:cs typeface="Tinos" panose="020B0604020202020204" charset="0"/>
              </a:rPr>
              <a:t>teknologi</a:t>
            </a:r>
            <a:endParaRPr lang="en-US" sz="1200" dirty="0">
              <a:latin typeface="Tinos" panose="020B0604020202020204" charset="0"/>
              <a:ea typeface="Tinos" panose="020B0604020202020204" charset="0"/>
              <a:cs typeface="Tinos" panose="020B0604020202020204" charset="0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6594FFA-BAF8-46B4-A20F-9D0212C1A665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5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7613021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Google Shape;119;p19"/>
          <p:cNvSpPr txBox="1">
            <a:spLocks noGrp="1"/>
          </p:cNvSpPr>
          <p:nvPr>
            <p:ph type="ctrTitle"/>
          </p:nvPr>
        </p:nvSpPr>
        <p:spPr>
          <a:xfrm>
            <a:off x="2361000" y="270934"/>
            <a:ext cx="4335000" cy="1896534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600" dirty="0" err="1"/>
              <a:t>C.Faktor</a:t>
            </a:r>
            <a:r>
              <a:rPr lang="en-US" sz="1600" dirty="0"/>
              <a:t> </a:t>
            </a:r>
            <a:r>
              <a:rPr lang="en-US" sz="1600" dirty="0" err="1"/>
              <a:t>Penyebab</a:t>
            </a:r>
            <a:r>
              <a:rPr lang="en-US" sz="1600" dirty="0"/>
              <a:t> </a:t>
            </a:r>
            <a:r>
              <a:rPr lang="en-US" sz="1600" dirty="0" err="1"/>
              <a:t>Kesenjangan</a:t>
            </a:r>
            <a:r>
              <a:rPr lang="en-US" sz="1600" dirty="0"/>
              <a:t> Negara </a:t>
            </a:r>
            <a:r>
              <a:rPr lang="en-US" sz="1600" dirty="0" err="1"/>
              <a:t>Maju</a:t>
            </a:r>
            <a:r>
              <a:rPr lang="en-US" sz="1600" dirty="0"/>
              <a:t>, </a:t>
            </a:r>
            <a:r>
              <a:rPr lang="en-US" sz="1600" dirty="0" err="1"/>
              <a:t>Berkembang</a:t>
            </a:r>
            <a:r>
              <a:rPr lang="en-US" sz="1600" dirty="0"/>
              <a:t>, Dan </a:t>
            </a:r>
            <a:r>
              <a:rPr lang="en-US" sz="1600" dirty="0" err="1"/>
              <a:t>Terbelakang</a:t>
            </a:r>
            <a:endParaRPr sz="1600" dirty="0"/>
          </a:p>
        </p:txBody>
      </p:sp>
      <p:sp>
        <p:nvSpPr>
          <p:cNvPr id="120" name="Google Shape;120;p19"/>
          <p:cNvSpPr txBox="1">
            <a:spLocks noGrp="1"/>
          </p:cNvSpPr>
          <p:nvPr>
            <p:ph type="subTitle" idx="1"/>
          </p:nvPr>
        </p:nvSpPr>
        <p:spPr>
          <a:xfrm>
            <a:off x="2361075" y="2280356"/>
            <a:ext cx="4335000" cy="1344494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1400" dirty="0"/>
              <a:t>Beberapa faktor penyebab terjadinya kesenjangan sosial: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" sz="1400" dirty="0"/>
              <a:t>Perbedaan sumber daya alam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" sz="1400" dirty="0"/>
              <a:t>Kebijakan pemerintah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" sz="1400" dirty="0"/>
              <a:t>Pengaruh globalisasi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" sz="1400" dirty="0"/>
              <a:t>Kondisi demografis</a:t>
            </a:r>
          </a:p>
          <a:p>
            <a:pPr marL="228600" lvl="0" indent="-228600" algn="l" rtl="0">
              <a:spcBef>
                <a:spcPts val="0"/>
              </a:spcBef>
              <a:spcAft>
                <a:spcPts val="0"/>
              </a:spcAft>
              <a:buAutoNum type="arabicPeriod"/>
            </a:pPr>
            <a:r>
              <a:rPr lang="en" sz="1400" dirty="0"/>
              <a:t>Letak dan kondisi geografis</a:t>
            </a:r>
          </a:p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2" name="Google Shape;122;p19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6</a:t>
            </a:fld>
            <a:endParaRPr/>
          </a:p>
        </p:txBody>
      </p:sp>
      <p:sp>
        <p:nvSpPr>
          <p:cNvPr id="121" name="Google Shape;121;p19"/>
          <p:cNvSpPr txBox="1">
            <a:spLocks noGrp="1"/>
          </p:cNvSpPr>
          <p:nvPr>
            <p:ph type="ctrTitle" idx="4294967295"/>
          </p:nvPr>
        </p:nvSpPr>
        <p:spPr>
          <a:xfrm>
            <a:off x="1" y="2472267"/>
            <a:ext cx="688622" cy="688446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endParaRPr sz="4800" i="0" dirty="0">
              <a:solidFill>
                <a:schemeClr val="accent1"/>
              </a:solidFill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C6A96A59-3421-4C95-AB59-038F6F7D20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404500" y="1117750"/>
            <a:ext cx="4335000" cy="1159800"/>
          </a:xfrm>
        </p:spPr>
        <p:txBody>
          <a:bodyPr/>
          <a:lstStyle/>
          <a:p>
            <a:pPr marL="342900" indent="-342900" algn="ctr">
              <a:buFont typeface="+mj-lt"/>
              <a:buAutoNum type="alphaUcPeriod" startAt="4"/>
            </a:pPr>
            <a:r>
              <a:rPr lang="en-US" sz="1600" dirty="0" err="1">
                <a:solidFill>
                  <a:schemeClr val="bg1">
                    <a:lumMod val="95000"/>
                  </a:schemeClr>
                </a:solidFill>
              </a:rPr>
              <a:t>Akibat</a:t>
            </a: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 Dari </a:t>
            </a:r>
            <a:r>
              <a:rPr lang="en-US" sz="1600" dirty="0" err="1">
                <a:solidFill>
                  <a:schemeClr val="bg1">
                    <a:lumMod val="95000"/>
                  </a:schemeClr>
                </a:solidFill>
              </a:rPr>
              <a:t>Kesenjangan</a:t>
            </a: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 Negara </a:t>
            </a:r>
            <a:r>
              <a:rPr lang="en-US" sz="1600" dirty="0" err="1">
                <a:solidFill>
                  <a:schemeClr val="bg1">
                    <a:lumMod val="95000"/>
                  </a:schemeClr>
                </a:solidFill>
              </a:rPr>
              <a:t>Maju</a:t>
            </a:r>
            <a:r>
              <a:rPr lang="en-US" sz="1600">
                <a:solidFill>
                  <a:schemeClr val="bg1">
                    <a:lumMod val="95000"/>
                  </a:schemeClr>
                </a:solidFill>
              </a:rPr>
              <a:t>, </a:t>
            </a:r>
            <a:r>
              <a:rPr lang="en-US" sz="1600" dirty="0" err="1">
                <a:solidFill>
                  <a:schemeClr val="bg1">
                    <a:lumMod val="95000"/>
                  </a:schemeClr>
                </a:solidFill>
              </a:rPr>
              <a:t>Berkembang</a:t>
            </a:r>
            <a:r>
              <a:rPr lang="en-US" sz="1600" dirty="0">
                <a:solidFill>
                  <a:schemeClr val="bg1">
                    <a:lumMod val="95000"/>
                  </a:schemeClr>
                </a:solidFill>
              </a:rPr>
              <a:t> . Dan </a:t>
            </a:r>
            <a:r>
              <a:rPr lang="en-US" sz="1600" dirty="0" err="1">
                <a:solidFill>
                  <a:schemeClr val="bg1">
                    <a:lumMod val="95000"/>
                  </a:schemeClr>
                </a:solidFill>
              </a:rPr>
              <a:t>Terbelakang</a:t>
            </a:r>
            <a:endParaRPr lang="en-US" sz="1600" dirty="0">
              <a:solidFill>
                <a:schemeClr val="bg1">
                  <a:lumMod val="95000"/>
                </a:schemeClr>
              </a:solidFill>
            </a:endParaRPr>
          </a:p>
        </p:txBody>
      </p:sp>
      <p:sp>
        <p:nvSpPr>
          <p:cNvPr id="127" name="Google Shape;127;p20"/>
          <p:cNvSpPr txBox="1">
            <a:spLocks noGrp="1"/>
          </p:cNvSpPr>
          <p:nvPr>
            <p:ph type="subTitle" idx="1"/>
          </p:nvPr>
        </p:nvSpPr>
        <p:spPr>
          <a:xfrm>
            <a:off x="2678850" y="2277550"/>
            <a:ext cx="4335000" cy="78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lvl="0" indent="-457200" algn="l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en" sz="1600" dirty="0"/>
              <a:t>Target pasar tidak jelas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en" sz="1600" dirty="0"/>
              <a:t>Langkanya tenaga kerja yang kompeten</a:t>
            </a:r>
          </a:p>
          <a:p>
            <a:pPr indent="-457200" algn="l">
              <a:buFont typeface="Tinos"/>
              <a:buAutoNum type="arabicPeriod"/>
            </a:pPr>
            <a:r>
              <a:rPr lang="en" sz="1600" dirty="0"/>
              <a:t>Pengangguran dan kemiskinan</a:t>
            </a:r>
          </a:p>
          <a:p>
            <a:pPr lvl="0" indent="-457200" algn="l" rtl="0">
              <a:spcBef>
                <a:spcPts val="600"/>
              </a:spcBef>
              <a:spcAft>
                <a:spcPts val="0"/>
              </a:spcAft>
              <a:buAutoNum type="arabicPeriod"/>
            </a:pPr>
            <a:r>
              <a:rPr lang="en" sz="1600" dirty="0"/>
              <a:t>Maraknya kasus kejahatan</a:t>
            </a:r>
          </a:p>
          <a:p>
            <a:pPr marL="0" lvl="0" indent="0" algn="ctr" rtl="0">
              <a:spcBef>
                <a:spcPts val="600"/>
              </a:spcBef>
              <a:spcAft>
                <a:spcPts val="0"/>
              </a:spcAft>
              <a:buNone/>
            </a:pPr>
            <a:endParaRPr dirty="0"/>
          </a:p>
        </p:txBody>
      </p:sp>
      <p:sp>
        <p:nvSpPr>
          <p:cNvPr id="128" name="Google Shape;128;p20"/>
          <p:cNvSpPr txBox="1">
            <a:spLocks noGrp="1"/>
          </p:cNvSpPr>
          <p:nvPr>
            <p:ph type="sldNum" idx="12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7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22"/>
          <p:cNvSpPr txBox="1">
            <a:spLocks noGrp="1"/>
          </p:cNvSpPr>
          <p:nvPr>
            <p:ph type="subTitle" idx="4294967295"/>
          </p:nvPr>
        </p:nvSpPr>
        <p:spPr>
          <a:xfrm>
            <a:off x="982134" y="1420861"/>
            <a:ext cx="6908800" cy="3355768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600"/>
              </a:spcBef>
              <a:spcAft>
                <a:spcPts val="0"/>
              </a:spcAft>
              <a:buNone/>
            </a:pPr>
            <a:r>
              <a:rPr lang="en-US" sz="1600" dirty="0">
                <a:solidFill>
                  <a:schemeClr val="bg1"/>
                </a:solidFill>
              </a:rPr>
              <a:t>Negara </a:t>
            </a:r>
            <a:r>
              <a:rPr lang="en-US" sz="1600" dirty="0" err="1">
                <a:solidFill>
                  <a:schemeClr val="bg1"/>
                </a:solidFill>
              </a:rPr>
              <a:t>maju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adalah</a:t>
            </a:r>
            <a:r>
              <a:rPr lang="en-US" sz="1600" dirty="0">
                <a:solidFill>
                  <a:schemeClr val="bg1"/>
                </a:solidFill>
              </a:rPr>
              <a:t> negara yang </a:t>
            </a:r>
            <a:r>
              <a:rPr lang="en-US" sz="1600" dirty="0" err="1">
                <a:solidFill>
                  <a:schemeClr val="bg1"/>
                </a:solidFill>
              </a:rPr>
              <a:t>rakyatnya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memiliki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kesejahteraan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atau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kualitas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hidup</a:t>
            </a:r>
            <a:r>
              <a:rPr lang="en-US" sz="1600" dirty="0">
                <a:solidFill>
                  <a:schemeClr val="bg1"/>
                </a:solidFill>
              </a:rPr>
              <a:t> yang </a:t>
            </a:r>
            <a:r>
              <a:rPr lang="en-US" sz="1600" dirty="0" err="1">
                <a:solidFill>
                  <a:schemeClr val="bg1"/>
                </a:solidFill>
              </a:rPr>
              <a:t>tinggi</a:t>
            </a:r>
            <a:r>
              <a:rPr lang="en-US" sz="1600" dirty="0">
                <a:solidFill>
                  <a:schemeClr val="bg1"/>
                </a:solidFill>
              </a:rPr>
              <a:t> dan </a:t>
            </a:r>
            <a:r>
              <a:rPr lang="en-US" sz="1600" dirty="0" err="1">
                <a:solidFill>
                  <a:schemeClr val="bg1"/>
                </a:solidFill>
              </a:rPr>
              <a:t>mampu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menyeimbangkan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pencapaian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pembangunan</a:t>
            </a:r>
            <a:r>
              <a:rPr lang="en-US" sz="1600" dirty="0">
                <a:solidFill>
                  <a:schemeClr val="bg1"/>
                </a:solidFill>
              </a:rPr>
              <a:t> di </a:t>
            </a:r>
            <a:r>
              <a:rPr lang="en-US" sz="1600" dirty="0" err="1">
                <a:solidFill>
                  <a:schemeClr val="bg1"/>
                </a:solidFill>
              </a:rPr>
              <a:t>negaranya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dengan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baik</a:t>
            </a:r>
            <a:r>
              <a:rPr lang="en-US" sz="1600" dirty="0">
                <a:solidFill>
                  <a:schemeClr val="bg1"/>
                </a:solidFill>
              </a:rPr>
              <a:t>. Negara </a:t>
            </a:r>
            <a:r>
              <a:rPr lang="en-US" sz="1600" dirty="0" err="1">
                <a:solidFill>
                  <a:schemeClr val="bg1"/>
                </a:solidFill>
              </a:rPr>
              <a:t>berkembang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adalah</a:t>
            </a:r>
            <a:r>
              <a:rPr lang="en-US" sz="1600" dirty="0">
                <a:solidFill>
                  <a:schemeClr val="bg1"/>
                </a:solidFill>
              </a:rPr>
              <a:t> negara yang </a:t>
            </a:r>
            <a:r>
              <a:rPr lang="en-US" sz="1600" dirty="0" err="1">
                <a:solidFill>
                  <a:schemeClr val="bg1"/>
                </a:solidFill>
              </a:rPr>
              <a:t>rakyatnya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memiliki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tingkat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kesejahteraan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atau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kualitas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hidup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taraf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sedang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atau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sedang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dalam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perkembangan</a:t>
            </a:r>
            <a:r>
              <a:rPr lang="en-US" sz="1600" dirty="0">
                <a:solidFill>
                  <a:schemeClr val="bg1"/>
                </a:solidFill>
              </a:rPr>
              <a:t>. Negara </a:t>
            </a:r>
            <a:r>
              <a:rPr lang="en-US" sz="1600" dirty="0" err="1">
                <a:solidFill>
                  <a:schemeClr val="bg1"/>
                </a:solidFill>
              </a:rPr>
              <a:t>terbelakang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adalah</a:t>
            </a:r>
            <a:r>
              <a:rPr lang="en-US" sz="1600" dirty="0">
                <a:solidFill>
                  <a:schemeClr val="bg1"/>
                </a:solidFill>
              </a:rPr>
              <a:t> negara yang </a:t>
            </a:r>
            <a:r>
              <a:rPr lang="en-US" sz="1600" dirty="0" err="1">
                <a:solidFill>
                  <a:schemeClr val="bg1"/>
                </a:solidFill>
              </a:rPr>
              <a:t>tidak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mampu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berdiri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sendiri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karena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tidak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memiliki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sistem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ekonomi</a:t>
            </a:r>
            <a:r>
              <a:rPr lang="en-US" sz="1600" dirty="0">
                <a:solidFill>
                  <a:schemeClr val="bg1"/>
                </a:solidFill>
              </a:rPr>
              <a:t> yang </a:t>
            </a:r>
            <a:r>
              <a:rPr lang="en-US" sz="1600" dirty="0" err="1">
                <a:solidFill>
                  <a:schemeClr val="bg1"/>
                </a:solidFill>
              </a:rPr>
              <a:t>dapat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memenuhi</a:t>
            </a:r>
            <a:r>
              <a:rPr lang="en-US" sz="1600" dirty="0">
                <a:solidFill>
                  <a:schemeClr val="bg1"/>
                </a:solidFill>
              </a:rPr>
              <a:t> dan </a:t>
            </a:r>
            <a:r>
              <a:rPr lang="en-US" sz="1600" dirty="0" err="1">
                <a:solidFill>
                  <a:schemeClr val="bg1"/>
                </a:solidFill>
              </a:rPr>
              <a:t>menstabilkan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tingkat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perekonomian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negaranya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sendiri.Antara</a:t>
            </a:r>
            <a:r>
              <a:rPr lang="en-US" sz="1600" dirty="0">
                <a:solidFill>
                  <a:schemeClr val="bg1"/>
                </a:solidFill>
              </a:rPr>
              <a:t> negara </a:t>
            </a:r>
            <a:r>
              <a:rPr lang="en-US" sz="1600" dirty="0" err="1">
                <a:solidFill>
                  <a:schemeClr val="bg1"/>
                </a:solidFill>
              </a:rPr>
              <a:t>maju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berkembang</a:t>
            </a:r>
            <a:r>
              <a:rPr lang="en-US" sz="1600" dirty="0">
                <a:solidFill>
                  <a:schemeClr val="bg1"/>
                </a:solidFill>
              </a:rPr>
              <a:t>, dan </a:t>
            </a:r>
            <a:r>
              <a:rPr lang="en-US" sz="1600" dirty="0" err="1">
                <a:solidFill>
                  <a:schemeClr val="bg1"/>
                </a:solidFill>
              </a:rPr>
              <a:t>terbelakang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tentu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terdapat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kesenjangan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err="1">
                <a:solidFill>
                  <a:schemeClr val="bg1"/>
                </a:solidFill>
              </a:rPr>
              <a:t>Kesenjangan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bisa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dilihat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dari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berbagai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bidang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seperti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bidang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ekonomi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sosial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budaya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pendidikan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serta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ilmu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pengetahuan</a:t>
            </a:r>
            <a:r>
              <a:rPr lang="en-US" sz="1600" dirty="0">
                <a:solidFill>
                  <a:schemeClr val="bg1"/>
                </a:solidFill>
              </a:rPr>
              <a:t> dan </a:t>
            </a:r>
            <a:r>
              <a:rPr lang="en-US" sz="1600" dirty="0" err="1">
                <a:solidFill>
                  <a:schemeClr val="bg1"/>
                </a:solidFill>
              </a:rPr>
              <a:t>teknologi</a:t>
            </a:r>
            <a:r>
              <a:rPr lang="en-US" sz="1600" dirty="0">
                <a:solidFill>
                  <a:schemeClr val="bg1"/>
                </a:solidFill>
              </a:rPr>
              <a:t>. </a:t>
            </a:r>
            <a:r>
              <a:rPr lang="en-US" sz="1600" dirty="0" err="1">
                <a:solidFill>
                  <a:schemeClr val="bg1"/>
                </a:solidFill>
              </a:rPr>
              <a:t>Kesenjangan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disebabkan</a:t>
            </a:r>
            <a:r>
              <a:rPr lang="en-US" sz="1600" dirty="0">
                <a:solidFill>
                  <a:schemeClr val="bg1"/>
                </a:solidFill>
              </a:rPr>
              <a:t> oleh </a:t>
            </a:r>
            <a:r>
              <a:rPr lang="en-US" sz="1600" dirty="0" err="1">
                <a:solidFill>
                  <a:schemeClr val="bg1"/>
                </a:solidFill>
              </a:rPr>
              <a:t>beberapa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faktor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seperti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perbedaan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sumber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daya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alam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kebijakan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pemerintah</a:t>
            </a:r>
            <a:r>
              <a:rPr lang="en-US" sz="1600" dirty="0">
                <a:solidFill>
                  <a:schemeClr val="bg1"/>
                </a:solidFill>
              </a:rPr>
              <a:t>, dan lain </a:t>
            </a:r>
            <a:r>
              <a:rPr lang="en-US" sz="1600" dirty="0" err="1">
                <a:solidFill>
                  <a:schemeClr val="bg1"/>
                </a:solidFill>
              </a:rPr>
              <a:t>sebagainya</a:t>
            </a:r>
            <a:r>
              <a:rPr lang="en-US" sz="1600" dirty="0">
                <a:solidFill>
                  <a:schemeClr val="bg1"/>
                </a:solidFill>
              </a:rPr>
              <a:t>. Adapun </a:t>
            </a:r>
            <a:r>
              <a:rPr lang="en-US" sz="1600" dirty="0" err="1">
                <a:solidFill>
                  <a:schemeClr val="bg1"/>
                </a:solidFill>
              </a:rPr>
              <a:t>dampak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dari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kesenjangan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ini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adalah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pengangguran</a:t>
            </a:r>
            <a:r>
              <a:rPr lang="en-US" sz="1600" dirty="0">
                <a:solidFill>
                  <a:schemeClr val="bg1"/>
                </a:solidFill>
              </a:rPr>
              <a:t> dan </a:t>
            </a:r>
            <a:r>
              <a:rPr lang="en-US" sz="1600" dirty="0" err="1">
                <a:solidFill>
                  <a:schemeClr val="bg1"/>
                </a:solidFill>
              </a:rPr>
              <a:t>kemiskinan</a:t>
            </a:r>
            <a:r>
              <a:rPr lang="en-US" sz="1600" dirty="0">
                <a:solidFill>
                  <a:schemeClr val="bg1"/>
                </a:solidFill>
              </a:rPr>
              <a:t>, </a:t>
            </a:r>
            <a:r>
              <a:rPr lang="en-US" sz="1600" dirty="0" err="1">
                <a:solidFill>
                  <a:schemeClr val="bg1"/>
                </a:solidFill>
              </a:rPr>
              <a:t>maraknya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kasus</a:t>
            </a:r>
            <a:r>
              <a:rPr lang="en-US" sz="1600" dirty="0">
                <a:solidFill>
                  <a:schemeClr val="bg1"/>
                </a:solidFill>
              </a:rPr>
              <a:t> </a:t>
            </a:r>
            <a:r>
              <a:rPr lang="en-US" sz="1600" dirty="0" err="1">
                <a:solidFill>
                  <a:schemeClr val="bg1"/>
                </a:solidFill>
              </a:rPr>
              <a:t>kejahatan</a:t>
            </a:r>
            <a:r>
              <a:rPr lang="en-US" sz="1600" dirty="0">
                <a:solidFill>
                  <a:schemeClr val="bg1"/>
                </a:solidFill>
              </a:rPr>
              <a:t>, dan lain </a:t>
            </a:r>
            <a:r>
              <a:rPr lang="en-US" sz="1600" dirty="0" err="1">
                <a:solidFill>
                  <a:schemeClr val="bg1"/>
                </a:solidFill>
              </a:rPr>
              <a:t>sebagainya</a:t>
            </a:r>
            <a:r>
              <a:rPr lang="en-US" sz="1800" dirty="0">
                <a:solidFill>
                  <a:schemeClr val="accent2">
                    <a:lumMod val="75000"/>
                  </a:schemeClr>
                </a:solidFill>
              </a:rPr>
              <a:t>.</a:t>
            </a:r>
            <a:endParaRPr sz="18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141" name="Google Shape;141;p22"/>
          <p:cNvSpPr/>
          <p:nvPr/>
        </p:nvSpPr>
        <p:spPr>
          <a:xfrm>
            <a:off x="982133" y="641645"/>
            <a:ext cx="6908800" cy="686526"/>
          </a:xfrm>
          <a:prstGeom prst="rect">
            <a:avLst/>
          </a:prstGeom>
          <a:solidFill>
            <a:schemeClr val="accent1"/>
          </a:solidFill>
          <a:ln>
            <a:noFill/>
          </a:ln>
          <a:effectLst>
            <a:outerShdw dist="104775" dir="2700000" algn="bl" rotWithShape="0">
              <a:srgbClr val="20124D">
                <a:alpha val="15000"/>
              </a:srgbClr>
            </a:outerShdw>
          </a:effectLst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42" name="Google Shape;142;p22"/>
          <p:cNvSpPr txBox="1">
            <a:spLocks noGrp="1"/>
          </p:cNvSpPr>
          <p:nvPr>
            <p:ph type="ctrTitle" idx="4294967295"/>
          </p:nvPr>
        </p:nvSpPr>
        <p:spPr>
          <a:xfrm>
            <a:off x="2312245" y="385028"/>
            <a:ext cx="4018800" cy="1159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4800" dirty="0">
                <a:solidFill>
                  <a:srgbClr val="FFFFFF"/>
                </a:solidFill>
              </a:rPr>
              <a:t> </a:t>
            </a:r>
            <a:r>
              <a:rPr lang="en" sz="2400" dirty="0">
                <a:solidFill>
                  <a:srgbClr val="FFFFFF"/>
                </a:solidFill>
              </a:rPr>
              <a:t>KESIMPULAN</a:t>
            </a:r>
            <a:endParaRPr sz="2400" dirty="0">
              <a:solidFill>
                <a:srgbClr val="FFFFFF"/>
              </a:solidFill>
            </a:endParaRPr>
          </a:p>
        </p:txBody>
      </p:sp>
      <p:grpSp>
        <p:nvGrpSpPr>
          <p:cNvPr id="143" name="Google Shape;143;p22"/>
          <p:cNvGrpSpPr/>
          <p:nvPr/>
        </p:nvGrpSpPr>
        <p:grpSpPr>
          <a:xfrm>
            <a:off x="1162742" y="641645"/>
            <a:ext cx="1149503" cy="686526"/>
            <a:chOff x="5937975" y="5081700"/>
            <a:chExt cx="481050" cy="261850"/>
          </a:xfrm>
        </p:grpSpPr>
        <p:sp>
          <p:nvSpPr>
            <p:cNvPr id="144" name="Google Shape;144;p22"/>
            <p:cNvSpPr/>
            <p:nvPr/>
          </p:nvSpPr>
          <p:spPr>
            <a:xfrm>
              <a:off x="6104200" y="5081700"/>
              <a:ext cx="314825" cy="215575"/>
            </a:xfrm>
            <a:custGeom>
              <a:avLst/>
              <a:gdLst/>
              <a:ahLst/>
              <a:cxnLst/>
              <a:rect l="l" t="t" r="r" b="b"/>
              <a:pathLst>
                <a:path w="12593" h="8623" fill="none" extrusionOk="0">
                  <a:moveTo>
                    <a:pt x="5481" y="8622"/>
                  </a:moveTo>
                  <a:lnTo>
                    <a:pt x="5481" y="8622"/>
                  </a:lnTo>
                  <a:lnTo>
                    <a:pt x="6017" y="8574"/>
                  </a:lnTo>
                  <a:lnTo>
                    <a:pt x="6382" y="8525"/>
                  </a:lnTo>
                  <a:lnTo>
                    <a:pt x="6796" y="8452"/>
                  </a:lnTo>
                  <a:lnTo>
                    <a:pt x="7234" y="8354"/>
                  </a:lnTo>
                  <a:lnTo>
                    <a:pt x="7697" y="8257"/>
                  </a:lnTo>
                  <a:lnTo>
                    <a:pt x="8184" y="8086"/>
                  </a:lnTo>
                  <a:lnTo>
                    <a:pt x="8671" y="7892"/>
                  </a:lnTo>
                  <a:lnTo>
                    <a:pt x="9134" y="7648"/>
                  </a:lnTo>
                  <a:lnTo>
                    <a:pt x="9353" y="7526"/>
                  </a:lnTo>
                  <a:lnTo>
                    <a:pt x="9597" y="7356"/>
                  </a:lnTo>
                  <a:lnTo>
                    <a:pt x="9792" y="7185"/>
                  </a:lnTo>
                  <a:lnTo>
                    <a:pt x="9986" y="7015"/>
                  </a:lnTo>
                  <a:lnTo>
                    <a:pt x="10181" y="6820"/>
                  </a:lnTo>
                  <a:lnTo>
                    <a:pt x="10376" y="6601"/>
                  </a:lnTo>
                  <a:lnTo>
                    <a:pt x="10522" y="6357"/>
                  </a:lnTo>
                  <a:lnTo>
                    <a:pt x="10668" y="6114"/>
                  </a:lnTo>
                  <a:lnTo>
                    <a:pt x="10814" y="5846"/>
                  </a:lnTo>
                  <a:lnTo>
                    <a:pt x="10912" y="5554"/>
                  </a:lnTo>
                  <a:lnTo>
                    <a:pt x="11009" y="5261"/>
                  </a:lnTo>
                  <a:lnTo>
                    <a:pt x="11082" y="4945"/>
                  </a:lnTo>
                  <a:lnTo>
                    <a:pt x="11131" y="4579"/>
                  </a:lnTo>
                  <a:lnTo>
                    <a:pt x="11155" y="4214"/>
                  </a:lnTo>
                  <a:lnTo>
                    <a:pt x="11155" y="4214"/>
                  </a:lnTo>
                  <a:lnTo>
                    <a:pt x="11155" y="3873"/>
                  </a:lnTo>
                  <a:lnTo>
                    <a:pt x="11131" y="3435"/>
                  </a:lnTo>
                  <a:lnTo>
                    <a:pt x="11131" y="2972"/>
                  </a:lnTo>
                  <a:lnTo>
                    <a:pt x="11131" y="2753"/>
                  </a:lnTo>
                  <a:lnTo>
                    <a:pt x="11180" y="2582"/>
                  </a:lnTo>
                  <a:lnTo>
                    <a:pt x="12032" y="2607"/>
                  </a:lnTo>
                  <a:lnTo>
                    <a:pt x="11594" y="2120"/>
                  </a:lnTo>
                  <a:lnTo>
                    <a:pt x="11594" y="2120"/>
                  </a:lnTo>
                  <a:lnTo>
                    <a:pt x="11764" y="2046"/>
                  </a:lnTo>
                  <a:lnTo>
                    <a:pt x="11935" y="1973"/>
                  </a:lnTo>
                  <a:lnTo>
                    <a:pt x="12300" y="1827"/>
                  </a:lnTo>
                  <a:lnTo>
                    <a:pt x="12568" y="1730"/>
                  </a:lnTo>
                  <a:lnTo>
                    <a:pt x="12592" y="1681"/>
                  </a:lnTo>
                  <a:lnTo>
                    <a:pt x="12592" y="1657"/>
                  </a:lnTo>
                  <a:lnTo>
                    <a:pt x="12568" y="1632"/>
                  </a:lnTo>
                  <a:lnTo>
                    <a:pt x="12568" y="1632"/>
                  </a:lnTo>
                  <a:lnTo>
                    <a:pt x="12203" y="1511"/>
                  </a:lnTo>
                  <a:lnTo>
                    <a:pt x="11789" y="1389"/>
                  </a:lnTo>
                  <a:lnTo>
                    <a:pt x="11302" y="1267"/>
                  </a:lnTo>
                  <a:lnTo>
                    <a:pt x="11302" y="1267"/>
                  </a:lnTo>
                  <a:lnTo>
                    <a:pt x="11082" y="1024"/>
                  </a:lnTo>
                  <a:lnTo>
                    <a:pt x="10863" y="780"/>
                  </a:lnTo>
                  <a:lnTo>
                    <a:pt x="10547" y="512"/>
                  </a:lnTo>
                  <a:lnTo>
                    <a:pt x="10352" y="390"/>
                  </a:lnTo>
                  <a:lnTo>
                    <a:pt x="10157" y="269"/>
                  </a:lnTo>
                  <a:lnTo>
                    <a:pt x="9938" y="171"/>
                  </a:lnTo>
                  <a:lnTo>
                    <a:pt x="9719" y="98"/>
                  </a:lnTo>
                  <a:lnTo>
                    <a:pt x="9475" y="25"/>
                  </a:lnTo>
                  <a:lnTo>
                    <a:pt x="9231" y="1"/>
                  </a:lnTo>
                  <a:lnTo>
                    <a:pt x="8964" y="25"/>
                  </a:lnTo>
                  <a:lnTo>
                    <a:pt x="8696" y="74"/>
                  </a:lnTo>
                  <a:lnTo>
                    <a:pt x="8696" y="74"/>
                  </a:lnTo>
                  <a:lnTo>
                    <a:pt x="8501" y="122"/>
                  </a:lnTo>
                  <a:lnTo>
                    <a:pt x="8306" y="171"/>
                  </a:lnTo>
                  <a:lnTo>
                    <a:pt x="8111" y="269"/>
                  </a:lnTo>
                  <a:lnTo>
                    <a:pt x="7916" y="366"/>
                  </a:lnTo>
                  <a:lnTo>
                    <a:pt x="7746" y="488"/>
                  </a:lnTo>
                  <a:lnTo>
                    <a:pt x="7575" y="610"/>
                  </a:lnTo>
                  <a:lnTo>
                    <a:pt x="7405" y="756"/>
                  </a:lnTo>
                  <a:lnTo>
                    <a:pt x="7283" y="926"/>
                  </a:lnTo>
                  <a:lnTo>
                    <a:pt x="7137" y="1097"/>
                  </a:lnTo>
                  <a:lnTo>
                    <a:pt x="7039" y="1267"/>
                  </a:lnTo>
                  <a:lnTo>
                    <a:pt x="6942" y="1462"/>
                  </a:lnTo>
                  <a:lnTo>
                    <a:pt x="6845" y="1657"/>
                  </a:lnTo>
                  <a:lnTo>
                    <a:pt x="6796" y="1876"/>
                  </a:lnTo>
                  <a:lnTo>
                    <a:pt x="6747" y="2095"/>
                  </a:lnTo>
                  <a:lnTo>
                    <a:pt x="6723" y="2339"/>
                  </a:lnTo>
                  <a:lnTo>
                    <a:pt x="6723" y="2558"/>
                  </a:lnTo>
                  <a:lnTo>
                    <a:pt x="1" y="4360"/>
                  </a:lnTo>
                  <a:lnTo>
                    <a:pt x="1" y="4360"/>
                  </a:lnTo>
                  <a:lnTo>
                    <a:pt x="318" y="4579"/>
                  </a:lnTo>
                  <a:lnTo>
                    <a:pt x="634" y="4799"/>
                  </a:lnTo>
                  <a:lnTo>
                    <a:pt x="951" y="5018"/>
                  </a:lnTo>
                  <a:lnTo>
                    <a:pt x="1267" y="5188"/>
                  </a:lnTo>
                  <a:lnTo>
                    <a:pt x="1608" y="5359"/>
                  </a:lnTo>
                  <a:lnTo>
                    <a:pt x="1925" y="5481"/>
                  </a:lnTo>
                  <a:lnTo>
                    <a:pt x="2266" y="5602"/>
                  </a:lnTo>
                  <a:lnTo>
                    <a:pt x="2583" y="5724"/>
                  </a:lnTo>
                  <a:lnTo>
                    <a:pt x="2923" y="5797"/>
                  </a:lnTo>
                  <a:lnTo>
                    <a:pt x="3264" y="5846"/>
                  </a:lnTo>
                  <a:lnTo>
                    <a:pt x="3581" y="5895"/>
                  </a:lnTo>
                  <a:lnTo>
                    <a:pt x="3922" y="5919"/>
                  </a:lnTo>
                  <a:lnTo>
                    <a:pt x="4263" y="5919"/>
                  </a:lnTo>
                  <a:lnTo>
                    <a:pt x="4604" y="5895"/>
                  </a:lnTo>
                  <a:lnTo>
                    <a:pt x="4945" y="5846"/>
                  </a:lnTo>
                  <a:lnTo>
                    <a:pt x="5286" y="5797"/>
                  </a:lnTo>
                  <a:lnTo>
                    <a:pt x="5286" y="5797"/>
                  </a:lnTo>
                  <a:lnTo>
                    <a:pt x="5603" y="5700"/>
                  </a:lnTo>
                  <a:lnTo>
                    <a:pt x="5919" y="5627"/>
                  </a:lnTo>
                  <a:lnTo>
                    <a:pt x="6455" y="5407"/>
                  </a:lnTo>
                  <a:lnTo>
                    <a:pt x="6942" y="5188"/>
                  </a:lnTo>
                  <a:lnTo>
                    <a:pt x="7356" y="4969"/>
                  </a:lnTo>
                  <a:lnTo>
                    <a:pt x="7697" y="4750"/>
                  </a:lnTo>
                  <a:lnTo>
                    <a:pt x="7941" y="4579"/>
                  </a:lnTo>
                  <a:lnTo>
                    <a:pt x="8160" y="4409"/>
                  </a:lnTo>
                  <a:lnTo>
                    <a:pt x="8160" y="4409"/>
                  </a:lnTo>
                  <a:lnTo>
                    <a:pt x="8233" y="4360"/>
                  </a:lnTo>
                  <a:lnTo>
                    <a:pt x="8330" y="4336"/>
                  </a:lnTo>
                  <a:lnTo>
                    <a:pt x="8428" y="4360"/>
                  </a:lnTo>
                  <a:lnTo>
                    <a:pt x="8501" y="4409"/>
                  </a:lnTo>
                </a:path>
              </a:pathLst>
            </a:custGeom>
            <a:noFill/>
            <a:ln w="28575" cap="rnd" cmpd="sng">
              <a:solidFill>
                <a:srgbClr val="4D4A5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5" name="Google Shape;145;p22"/>
            <p:cNvSpPr/>
            <p:nvPr/>
          </p:nvSpPr>
          <p:spPr>
            <a:xfrm>
              <a:off x="5937975" y="5210175"/>
              <a:ext cx="333700" cy="133375"/>
            </a:xfrm>
            <a:custGeom>
              <a:avLst/>
              <a:gdLst/>
              <a:ahLst/>
              <a:cxnLst/>
              <a:rect l="l" t="t" r="r" b="b"/>
              <a:pathLst>
                <a:path w="13348" h="5335" fill="none" extrusionOk="0">
                  <a:moveTo>
                    <a:pt x="7819" y="1"/>
                  </a:moveTo>
                  <a:lnTo>
                    <a:pt x="318" y="2533"/>
                  </a:lnTo>
                  <a:lnTo>
                    <a:pt x="318" y="2533"/>
                  </a:lnTo>
                  <a:lnTo>
                    <a:pt x="245" y="2582"/>
                  </a:lnTo>
                  <a:lnTo>
                    <a:pt x="147" y="2631"/>
                  </a:lnTo>
                  <a:lnTo>
                    <a:pt x="98" y="2704"/>
                  </a:lnTo>
                  <a:lnTo>
                    <a:pt x="50" y="2777"/>
                  </a:lnTo>
                  <a:lnTo>
                    <a:pt x="1" y="2874"/>
                  </a:lnTo>
                  <a:lnTo>
                    <a:pt x="1" y="2972"/>
                  </a:lnTo>
                  <a:lnTo>
                    <a:pt x="1" y="3045"/>
                  </a:lnTo>
                  <a:lnTo>
                    <a:pt x="25" y="3142"/>
                  </a:lnTo>
                  <a:lnTo>
                    <a:pt x="25" y="3142"/>
                  </a:lnTo>
                  <a:lnTo>
                    <a:pt x="98" y="3288"/>
                  </a:lnTo>
                  <a:lnTo>
                    <a:pt x="196" y="3386"/>
                  </a:lnTo>
                  <a:lnTo>
                    <a:pt x="318" y="3459"/>
                  </a:lnTo>
                  <a:lnTo>
                    <a:pt x="488" y="3483"/>
                  </a:lnTo>
                  <a:lnTo>
                    <a:pt x="488" y="3483"/>
                  </a:lnTo>
                  <a:lnTo>
                    <a:pt x="610" y="3459"/>
                  </a:lnTo>
                  <a:lnTo>
                    <a:pt x="269" y="3629"/>
                  </a:lnTo>
                  <a:lnTo>
                    <a:pt x="269" y="3629"/>
                  </a:lnTo>
                  <a:lnTo>
                    <a:pt x="171" y="3678"/>
                  </a:lnTo>
                  <a:lnTo>
                    <a:pt x="123" y="3751"/>
                  </a:lnTo>
                  <a:lnTo>
                    <a:pt x="50" y="3824"/>
                  </a:lnTo>
                  <a:lnTo>
                    <a:pt x="25" y="3922"/>
                  </a:lnTo>
                  <a:lnTo>
                    <a:pt x="1" y="3995"/>
                  </a:lnTo>
                  <a:lnTo>
                    <a:pt x="1" y="4092"/>
                  </a:lnTo>
                  <a:lnTo>
                    <a:pt x="1" y="4190"/>
                  </a:lnTo>
                  <a:lnTo>
                    <a:pt x="50" y="4287"/>
                  </a:lnTo>
                  <a:lnTo>
                    <a:pt x="50" y="4287"/>
                  </a:lnTo>
                  <a:lnTo>
                    <a:pt x="123" y="4409"/>
                  </a:lnTo>
                  <a:lnTo>
                    <a:pt x="220" y="4482"/>
                  </a:lnTo>
                  <a:lnTo>
                    <a:pt x="342" y="4531"/>
                  </a:lnTo>
                  <a:lnTo>
                    <a:pt x="488" y="4555"/>
                  </a:lnTo>
                  <a:lnTo>
                    <a:pt x="488" y="4555"/>
                  </a:lnTo>
                  <a:lnTo>
                    <a:pt x="586" y="4555"/>
                  </a:lnTo>
                  <a:lnTo>
                    <a:pt x="683" y="4506"/>
                  </a:lnTo>
                  <a:lnTo>
                    <a:pt x="853" y="4433"/>
                  </a:lnTo>
                  <a:lnTo>
                    <a:pt x="853" y="4433"/>
                  </a:lnTo>
                  <a:lnTo>
                    <a:pt x="780" y="4555"/>
                  </a:lnTo>
                  <a:lnTo>
                    <a:pt x="756" y="4701"/>
                  </a:lnTo>
                  <a:lnTo>
                    <a:pt x="780" y="4847"/>
                  </a:lnTo>
                  <a:lnTo>
                    <a:pt x="829" y="4993"/>
                  </a:lnTo>
                  <a:lnTo>
                    <a:pt x="829" y="4993"/>
                  </a:lnTo>
                  <a:lnTo>
                    <a:pt x="926" y="5091"/>
                  </a:lnTo>
                  <a:lnTo>
                    <a:pt x="1024" y="5139"/>
                  </a:lnTo>
                  <a:lnTo>
                    <a:pt x="1121" y="5188"/>
                  </a:lnTo>
                  <a:lnTo>
                    <a:pt x="1243" y="5212"/>
                  </a:lnTo>
                  <a:lnTo>
                    <a:pt x="1243" y="5212"/>
                  </a:lnTo>
                  <a:lnTo>
                    <a:pt x="1389" y="5188"/>
                  </a:lnTo>
                  <a:lnTo>
                    <a:pt x="1511" y="5115"/>
                  </a:lnTo>
                  <a:lnTo>
                    <a:pt x="6065" y="2144"/>
                  </a:lnTo>
                  <a:lnTo>
                    <a:pt x="6065" y="2144"/>
                  </a:lnTo>
                  <a:lnTo>
                    <a:pt x="6528" y="2363"/>
                  </a:lnTo>
                  <a:lnTo>
                    <a:pt x="7088" y="2582"/>
                  </a:lnTo>
                  <a:lnTo>
                    <a:pt x="7770" y="2826"/>
                  </a:lnTo>
                  <a:lnTo>
                    <a:pt x="8501" y="3045"/>
                  </a:lnTo>
                  <a:lnTo>
                    <a:pt x="9280" y="3240"/>
                  </a:lnTo>
                  <a:lnTo>
                    <a:pt x="10060" y="3386"/>
                  </a:lnTo>
                  <a:lnTo>
                    <a:pt x="10425" y="3435"/>
                  </a:lnTo>
                  <a:lnTo>
                    <a:pt x="10790" y="3483"/>
                  </a:lnTo>
                  <a:lnTo>
                    <a:pt x="11156" y="3483"/>
                  </a:lnTo>
                  <a:lnTo>
                    <a:pt x="11497" y="3483"/>
                  </a:lnTo>
                  <a:lnTo>
                    <a:pt x="12178" y="5188"/>
                  </a:lnTo>
                  <a:lnTo>
                    <a:pt x="12178" y="5188"/>
                  </a:lnTo>
                  <a:lnTo>
                    <a:pt x="12227" y="5237"/>
                  </a:lnTo>
                  <a:lnTo>
                    <a:pt x="12276" y="5286"/>
                  </a:lnTo>
                  <a:lnTo>
                    <a:pt x="12349" y="5310"/>
                  </a:lnTo>
                  <a:lnTo>
                    <a:pt x="12422" y="5334"/>
                  </a:lnTo>
                  <a:lnTo>
                    <a:pt x="13347" y="5334"/>
                  </a:lnTo>
                </a:path>
              </a:pathLst>
            </a:custGeom>
            <a:noFill/>
            <a:ln w="28575" cap="rnd" cmpd="sng">
              <a:solidFill>
                <a:srgbClr val="4D4A5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  <p:sp>
          <p:nvSpPr>
            <p:cNvPr id="146" name="Google Shape;146;p22"/>
            <p:cNvSpPr/>
            <p:nvPr/>
          </p:nvSpPr>
          <p:spPr>
            <a:xfrm>
              <a:off x="6352025" y="5109100"/>
              <a:ext cx="19500" cy="18900"/>
            </a:xfrm>
            <a:custGeom>
              <a:avLst/>
              <a:gdLst/>
              <a:ahLst/>
              <a:cxnLst/>
              <a:rect l="l" t="t" r="r" b="b"/>
              <a:pathLst>
                <a:path w="780" h="756" extrusionOk="0">
                  <a:moveTo>
                    <a:pt x="317" y="1"/>
                  </a:moveTo>
                  <a:lnTo>
                    <a:pt x="244" y="25"/>
                  </a:lnTo>
                  <a:lnTo>
                    <a:pt x="122" y="98"/>
                  </a:lnTo>
                  <a:lnTo>
                    <a:pt x="49" y="220"/>
                  </a:lnTo>
                  <a:lnTo>
                    <a:pt x="25" y="293"/>
                  </a:lnTo>
                  <a:lnTo>
                    <a:pt x="0" y="390"/>
                  </a:lnTo>
                  <a:lnTo>
                    <a:pt x="25" y="463"/>
                  </a:lnTo>
                  <a:lnTo>
                    <a:pt x="49" y="536"/>
                  </a:lnTo>
                  <a:lnTo>
                    <a:pt x="122" y="658"/>
                  </a:lnTo>
                  <a:lnTo>
                    <a:pt x="244" y="731"/>
                  </a:lnTo>
                  <a:lnTo>
                    <a:pt x="317" y="756"/>
                  </a:lnTo>
                  <a:lnTo>
                    <a:pt x="463" y="756"/>
                  </a:lnTo>
                  <a:lnTo>
                    <a:pt x="536" y="731"/>
                  </a:lnTo>
                  <a:lnTo>
                    <a:pt x="658" y="658"/>
                  </a:lnTo>
                  <a:lnTo>
                    <a:pt x="755" y="536"/>
                  </a:lnTo>
                  <a:lnTo>
                    <a:pt x="780" y="463"/>
                  </a:lnTo>
                  <a:lnTo>
                    <a:pt x="780" y="390"/>
                  </a:lnTo>
                  <a:lnTo>
                    <a:pt x="780" y="293"/>
                  </a:lnTo>
                  <a:lnTo>
                    <a:pt x="755" y="220"/>
                  </a:lnTo>
                  <a:lnTo>
                    <a:pt x="658" y="98"/>
                  </a:lnTo>
                  <a:lnTo>
                    <a:pt x="536" y="25"/>
                  </a:lnTo>
                  <a:lnTo>
                    <a:pt x="463" y="1"/>
                  </a:lnTo>
                  <a:close/>
                </a:path>
              </a:pathLst>
            </a:custGeom>
            <a:noFill/>
            <a:ln w="28575" cap="flat" cmpd="sng">
              <a:solidFill>
                <a:srgbClr val="4D4A56"/>
              </a:solidFill>
              <a:prstDash val="solid"/>
              <a:round/>
              <a:headEnd type="none" w="sm" len="sm"/>
              <a:tailEnd type="none" w="sm" len="sm"/>
            </a:ln>
          </p:spPr>
          <p:txBody>
            <a:bodyPr spcFirstLastPara="1" wrap="square" lIns="91425" tIns="91425" rIns="91425" bIns="91425" anchor="ctr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endParaRPr/>
            </a:p>
          </p:txBody>
        </p:sp>
      </p:grpSp>
      <p:sp>
        <p:nvSpPr>
          <p:cNvPr id="147" name="Google Shape;147;p22"/>
          <p:cNvSpPr txBox="1">
            <a:spLocks noGrp="1"/>
          </p:cNvSpPr>
          <p:nvPr>
            <p:ph type="sldNum" idx="12"/>
          </p:nvPr>
        </p:nvSpPr>
        <p:spPr>
          <a:xfrm>
            <a:off x="8556784" y="4749851"/>
            <a:ext cx="548700" cy="3936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8</a:t>
            </a:fld>
            <a:endParaRPr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C51E481-5CC0-4911-8D2F-84A43647506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3600" dirty="0"/>
              <a:t>TRIMAKASIH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BFFD54A0-52BB-46C0-9DE1-2355D698F61A}"/>
              </a:ext>
            </a:extLst>
          </p:cNvPr>
          <p:cNvSpPr>
            <a:spLocks noGrp="1"/>
          </p:cNvSpPr>
          <p:nvPr>
            <p:ph type="sldNum" idx="12"/>
          </p:nvPr>
        </p:nvSpPr>
        <p:spPr/>
        <p:txBody>
          <a:bodyPr/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 smtClean="0"/>
              <a:t>9</a:t>
            </a:fld>
            <a:endParaRPr lang="en"/>
          </a:p>
        </p:txBody>
      </p:sp>
    </p:spTree>
    <p:extLst>
      <p:ext uri="{BB962C8B-B14F-4D97-AF65-F5344CB8AC3E}">
        <p14:creationId xmlns:p14="http://schemas.microsoft.com/office/powerpoint/2010/main" val="337670793"/>
      </p:ext>
    </p:extLst>
  </p:cSld>
  <p:clrMapOvr>
    <a:masterClrMapping/>
  </p:clrMapOvr>
</p:sld>
</file>

<file path=ppt/theme/theme1.xml><?xml version="1.0" encoding="utf-8"?>
<a:theme xmlns:a="http://schemas.openxmlformats.org/drawingml/2006/main" name="Ophelia template">
  <a:themeElements>
    <a:clrScheme name="Custom 347">
      <a:dk1>
        <a:srgbClr val="4D4A56"/>
      </a:dk1>
      <a:lt1>
        <a:srgbClr val="FFFFFF"/>
      </a:lt1>
      <a:dk2>
        <a:srgbClr val="888394"/>
      </a:dk2>
      <a:lt2>
        <a:srgbClr val="E7E7EC"/>
      </a:lt2>
      <a:accent1>
        <a:srgbClr val="ECC1C8"/>
      </a:accent1>
      <a:accent2>
        <a:srgbClr val="E48DA3"/>
      </a:accent2>
      <a:accent3>
        <a:srgbClr val="AEA4CC"/>
      </a:accent3>
      <a:accent4>
        <a:srgbClr val="8F86AC"/>
      </a:accent4>
      <a:accent5>
        <a:srgbClr val="F0DFAE"/>
      </a:accent5>
      <a:accent6>
        <a:srgbClr val="E0B88E"/>
      </a:accent6>
      <a:hlink>
        <a:srgbClr val="4D4A56"/>
      </a:hlink>
      <a:folHlink>
        <a:srgbClr val="6611CC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653</Words>
  <Application>Microsoft Office PowerPoint</Application>
  <PresentationFormat>On-screen Show (16:9)</PresentationFormat>
  <Paragraphs>80</Paragraphs>
  <Slides>9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6" baseType="lpstr">
      <vt:lpstr>Playfair Display</vt:lpstr>
      <vt:lpstr>Algerian</vt:lpstr>
      <vt:lpstr>Nirmala UI</vt:lpstr>
      <vt:lpstr>Arial</vt:lpstr>
      <vt:lpstr>Tinos</vt:lpstr>
      <vt:lpstr>Times New Roman</vt:lpstr>
      <vt:lpstr>Ophelia template</vt:lpstr>
      <vt:lpstr>KESENJANGAN ANTARA NEGARA MAJU,NEGARA BERKEMBANG, DAN NEGARA TERBELAKANG   KELOMPOK 3 1. NORA WYRENTIA SUHAILI (2113053041) 2. MAYA MARISA (2113053258) 3. MITA TRI FEBRIYANTI (2153053001)</vt:lpstr>
      <vt:lpstr>A.Pengertian Negara Maju,Berkembang, dan Terbelakang</vt:lpstr>
      <vt:lpstr>B. Ciri-Ciri Negara Maju, Berkembang, dan Terbelakang.</vt:lpstr>
      <vt:lpstr>PowerPoint Presentation</vt:lpstr>
      <vt:lpstr>PowerPoint Presentation</vt:lpstr>
      <vt:lpstr>C.Faktor Penyebab Kesenjangan Negara Maju, Berkembang, Dan Terbelakang</vt:lpstr>
      <vt:lpstr>Akibat Dari Kesenjangan Negara Maju, Berkembang . Dan Terbelakang</vt:lpstr>
      <vt:lpstr> KESIMPULAN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KESENJANGAN ANTARA NEGARA MAJU,NEGARA BERKEMBANG, DAN NEGARA TERBELAKANG   KELOMPOK 3 1. NORA WYRENTIA SUHAILI (2113053041) 2. MAYA MARISA (2113053258) 3. MITA TRI FEBRIYANTI (2153053001)</dc:title>
  <dc:creator>User</dc:creator>
  <cp:lastModifiedBy>User</cp:lastModifiedBy>
  <cp:revision>4</cp:revision>
  <dcterms:modified xsi:type="dcterms:W3CDTF">2022-03-09T05:07:41Z</dcterms:modified>
</cp:coreProperties>
</file>