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8" r:id="rId1"/>
  </p:sldMasterIdLst>
  <p:sldIdLst>
    <p:sldId id="256" r:id="rId2"/>
    <p:sldId id="257" r:id="rId3"/>
    <p:sldId id="261" r:id="rId4"/>
    <p:sldId id="258" r:id="rId5"/>
    <p:sldId id="259" r:id="rId6"/>
    <p:sldId id="262" r:id="rId7"/>
    <p:sldId id="263" r:id="rId8"/>
    <p:sldId id="264" r:id="rId9"/>
    <p:sldId id="265" r:id="rId10"/>
    <p:sldId id="260" r:id="rId11"/>
    <p:sldId id="282" r:id="rId12"/>
    <p:sldId id="269" r:id="rId13"/>
    <p:sldId id="266" r:id="rId14"/>
    <p:sldId id="271" r:id="rId15"/>
    <p:sldId id="276" r:id="rId16"/>
    <p:sldId id="267" r:id="rId17"/>
    <p:sldId id="270" r:id="rId18"/>
    <p:sldId id="268" r:id="rId19"/>
    <p:sldId id="272" r:id="rId20"/>
    <p:sldId id="273" r:id="rId21"/>
    <p:sldId id="274" r:id="rId22"/>
    <p:sldId id="275" r:id="rId23"/>
    <p:sldId id="277" r:id="rId24"/>
    <p:sldId id="278" r:id="rId25"/>
    <p:sldId id="279" r:id="rId26"/>
    <p:sldId id="280" r:id="rId27"/>
    <p:sldId id="281" r:id="rId2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6618" autoAdjust="0"/>
    <p:restoredTop sz="94660"/>
  </p:normalViewPr>
  <p:slideViewPr>
    <p:cSldViewPr snapToGrid="0">
      <p:cViewPr>
        <p:scale>
          <a:sx n="70" d="100"/>
          <a:sy n="70" d="100"/>
        </p:scale>
        <p:origin x="1080" y="1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6AD6EE87-EBD5-4F12-A48A-63ACA297AC8F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32476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1949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079747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17229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3449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33019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49862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02200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567337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143370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5/31/2021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967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90298CD5-6C1E-4009-B41F-6DF62E31D3BE}" type="datetimeFigureOut">
              <a:rPr lang="en-US" smtClean="0"/>
              <a:pPr/>
              <a:t>5/31/2021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7498796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1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png"/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0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EF5B63-815A-47D2-B82C-3FB8B5C689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547113" cy="1463040"/>
          </a:xfrm>
        </p:spPr>
        <p:txBody>
          <a:bodyPr>
            <a:normAutofit/>
          </a:bodyPr>
          <a:lstStyle/>
          <a:p>
            <a:r>
              <a:rPr lang="en-US" dirty="0"/>
              <a:t>TRANSFORMASI LAPLACE : </a:t>
            </a:r>
            <a:r>
              <a:rPr lang="en-US" dirty="0" err="1">
                <a:solidFill>
                  <a:srgbClr val="00B0F0"/>
                </a:solidFill>
              </a:rPr>
              <a:t>Pengertian</a:t>
            </a:r>
            <a:r>
              <a:rPr lang="en-US" dirty="0">
                <a:solidFill>
                  <a:srgbClr val="00B0F0"/>
                </a:solidFill>
              </a:rPr>
              <a:t> - </a:t>
            </a:r>
            <a:r>
              <a:rPr lang="en-US" dirty="0" err="1">
                <a:solidFill>
                  <a:srgbClr val="00B0F0"/>
                </a:solidFill>
              </a:rPr>
              <a:t>penerapannya</a:t>
            </a:r>
            <a:endParaRPr lang="en-ID" dirty="0">
              <a:solidFill>
                <a:srgbClr val="00B0F0"/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8F049A2-0028-4103-8B11-B7AFEC2F7D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282609" y="4960137"/>
            <a:ext cx="3528391" cy="1463040"/>
          </a:xfrm>
        </p:spPr>
        <p:txBody>
          <a:bodyPr>
            <a:normAutofit/>
          </a:bodyPr>
          <a:lstStyle/>
          <a:p>
            <a:r>
              <a:rPr lang="en-US" sz="2400" b="1" dirty="0">
                <a:solidFill>
                  <a:srgbClr val="FF0000"/>
                </a:solidFill>
              </a:rPr>
              <a:t>TRANSFORMASI LAPLACE </a:t>
            </a:r>
            <a:r>
              <a:rPr lang="en-US" sz="2400" dirty="0"/>
              <a:t> TURUNAN DAN INTEGRAL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2517520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8235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4.2.1 (Transf. Laplace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Turunan</a:t>
            </a:r>
            <a:r>
              <a:rPr lang="en-US" sz="2400" dirty="0"/>
              <a:t>): </a:t>
            </a:r>
            <a:endParaRPr lang="en-ID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209288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400" dirty="0"/>
                  <a:t> pada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t </a:t>
                </a:r>
                <a:r>
                  <a:rPr lang="en-US" altLang="en-US" sz="2400" dirty="0">
                    <a:solidFill>
                      <a:srgbClr val="3333FF"/>
                    </a:solidFill>
                    <a:sym typeface="Symbol" panose="05050102010706020507" pitchFamily="18" charset="2"/>
                  </a:rPr>
                  <a:t>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 0</a:t>
                </a:r>
                <a:r>
                  <a:rPr lang="en-US" altLang="en-US" sz="2400" dirty="0"/>
                  <a:t> yang </a:t>
                </a:r>
                <a:r>
                  <a:rPr lang="en-US" altLang="en-US" sz="2400" dirty="0" err="1"/>
                  <a:t>memenuhi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2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altLang="en-US" sz="22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𝐶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, dan </a:t>
                </a:r>
                <a:r>
                  <a:rPr lang="en-US" altLang="en-US" sz="2400" dirty="0" err="1"/>
                  <a:t>mempunyai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turunan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en-US" sz="20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0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demi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(</a:t>
                </a:r>
                <a:r>
                  <a:rPr lang="en-US" altLang="en-US" sz="2000" i="1" dirty="0"/>
                  <a:t>piecewise continuous</a:t>
                </a:r>
                <a:r>
                  <a:rPr lang="en-US" altLang="en-US" sz="2400" dirty="0"/>
                  <a:t>) pada </a:t>
                </a:r>
                <a:r>
                  <a:rPr lang="en-US" altLang="en-US" sz="2400" dirty="0" err="1"/>
                  <a:t>berhingga</a:t>
                </a:r>
                <a:r>
                  <a:rPr lang="en-US" altLang="en-US" sz="2400" dirty="0"/>
                  <a:t> interval </a:t>
                </a:r>
                <a:r>
                  <a:rPr lang="en-US" altLang="en-US" sz="2400" dirty="0" err="1"/>
                  <a:t>dalam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t </a:t>
                </a:r>
                <a:r>
                  <a:rPr lang="en-US" altLang="en-US" sz="2400" dirty="0">
                    <a:solidFill>
                      <a:srgbClr val="3333FF"/>
                    </a:solidFill>
                    <a:sym typeface="Symbol" panose="05050102010706020507" pitchFamily="18" charset="2"/>
                  </a:rPr>
                  <a:t> 0</a:t>
                </a:r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Maka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4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4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2400" dirty="0" err="1"/>
                  <a:t>ada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ketika</a:t>
                </a:r>
                <a:r>
                  <a:rPr lang="en-US" altLang="en-US" sz="2400" dirty="0"/>
                  <a:t> 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s &gt; a</a:t>
                </a:r>
                <a:r>
                  <a:rPr lang="en-US" altLang="en-US" sz="2400" dirty="0"/>
                  <a:t> dan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2092881"/>
              </a:xfrm>
              <a:prstGeom prst="rect">
                <a:avLst/>
              </a:prstGeom>
              <a:blipFill>
                <a:blip r:embed="rId2"/>
                <a:stretch>
                  <a:fillRect l="-931" t="-2616" r="-993" b="-552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4347504"/>
                <a:ext cx="10494582" cy="165910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Bukti: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en-US" sz="2400" b="0" dirty="0"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e>
                        </m:d>
                      </m:e>
                    </m:nary>
                  </m:oMath>
                </a14:m>
                <a:r>
                  <a:rPr lang="en-ID" sz="22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nary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=</m:t>
                    </m:r>
                    <m:d>
                      <m:dPr>
                        <m:begChr m:val=""/>
                        <m:endChr m:val="|"/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m>
                      <m:mPr>
                        <m:mcs>
                          <m:mc>
                            <m:mcPr>
                              <m:count m:val="1"/>
                              <m:mcJc m:val="center"/>
                            </m:mcPr>
                          </m:mc>
                        </m:mcs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mPr>
                      <m:mr>
                        <m:e>
                          <m:r>
                            <m:rPr>
                              <m:brk m:alnAt="7"/>
                            </m:rPr>
                            <a:rPr lang="en-US" sz="2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∞</m:t>
                          </m:r>
                        </m:e>
                      </m:mr>
                      <m:mr>
                        <m:e>
                          <m:r>
                            <a:rPr lang="en-US" sz="2200" b="0" i="1" smtClean="0">
                              <a:latin typeface="Cambria Math" panose="02040503050406030204" pitchFamily="18" charset="0"/>
                            </a:rPr>
                            <m:t>0</m:t>
                          </m:r>
                        </m:e>
                      </m:mr>
                    </m:m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𝑒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𝑠𝑡</m:t>
                                </m:r>
                              </m:sup>
                            </m:sSup>
                          </m:e>
                        </m:d>
                      </m:e>
                    </m:nary>
                  </m:oMath>
                </a14:m>
                <a:endParaRPr lang="en-ID" sz="2200" dirty="0"/>
              </a:p>
              <a:p>
                <a:r>
                  <a:rPr lang="en-US" sz="2200" dirty="0"/>
                  <a:t>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→∞</m:t>
                            </m:r>
                          </m:lim>
                        </m:limLow>
                      </m:fName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𝑠𝑇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𝑇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0</m:t>
                                </m:r>
                              </m:e>
                            </m:d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nary>
                          <m:nary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−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 </m:t>
                                </m:r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𝑒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𝑠𝑡</m:t>
                                    </m:r>
                                  </m:sup>
                                </m:s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𝑑𝑡</m:t>
                                </m:r>
                              </m:e>
                            </m:d>
                          </m:e>
                        </m:nary>
                      </m:e>
                    </m:func>
                  </m:oMath>
                </a14:m>
                <a:endParaRPr lang="en-ID" sz="2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4347504"/>
                <a:ext cx="10494582" cy="1659109"/>
              </a:xfrm>
              <a:prstGeom prst="rect">
                <a:avLst/>
              </a:prstGeom>
              <a:blipFill>
                <a:blip r:embed="rId3"/>
                <a:stretch>
                  <a:fillRect l="-87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607014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2857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 </a:t>
            </a:r>
            <a:r>
              <a:rPr lang="en-US" sz="2400" dirty="0" err="1"/>
              <a:t>Teorema</a:t>
            </a:r>
            <a:r>
              <a:rPr lang="en-US" sz="2400" dirty="0"/>
              <a:t> 4.2.1: </a:t>
            </a:r>
            <a:endParaRPr lang="en-ID" sz="24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2341280"/>
                <a:ext cx="10494582" cy="9409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0−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𝑠</m:t>
                    </m:r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𝑒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𝑠𝑡</m:t>
                            </m:r>
                          </m:sup>
                        </m:sSup>
                      </m:e>
                    </m:nary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en-ID" sz="2200" dirty="0"/>
              </a:p>
              <a:p>
                <a:pPr>
                  <a:spcAft>
                    <a:spcPts val="600"/>
                  </a:spcAft>
                </a:pPr>
                <a:r>
                  <a:rPr lang="en-US" sz="2200" dirty="0"/>
                  <a:t> </a:t>
                </a:r>
                <a:r>
                  <a:rPr lang="en-ID" sz="2200" dirty="0"/>
                  <a:t>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(0)</m:t>
                    </m:r>
                  </m:oMath>
                </a14:m>
                <a:endParaRPr lang="en-ID" sz="2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341280"/>
                <a:ext cx="10494582" cy="940963"/>
              </a:xfrm>
              <a:prstGeom prst="rect">
                <a:avLst/>
              </a:prstGeom>
              <a:blipFill>
                <a:blip r:embed="rId2"/>
                <a:stretch>
                  <a:fillRect b="-714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288221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4.2.1: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9147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Diketahui </a:t>
                </a:r>
                <a:r>
                  <a:rPr lang="en-US" altLang="en-US" sz="2400" dirty="0" err="1"/>
                  <a:t>bahwa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altLang="en-US" sz="2200" b="0" i="0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altLang="en-US" sz="22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en-US" sz="2200" b="0" i="1" smtClean="0">
                                    <a:solidFill>
                                      <a:srgbClr val="3333FF"/>
                                    </a:solidFill>
                                    <a:latin typeface="Cambria Math" panose="02040503050406030204" pitchFamily="18" charset="0"/>
                                  </a:rPr>
                                  <m:t>𝑎𝑡</m:t>
                                </m:r>
                              </m:e>
                            </m:d>
                          </m:e>
                        </m:func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s &gt; a</a:t>
                </a:r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func>
                      <m:func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200" b="0" i="0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𝑎𝑡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US" altLang="en-US" sz="2400" dirty="0"/>
                  <a:t> !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914738"/>
              </a:xfrm>
              <a:prstGeom prst="rect">
                <a:avLst/>
              </a:prstGeom>
              <a:blipFill>
                <a:blip r:embed="rId2"/>
                <a:stretch>
                  <a:fillRect l="-931" t="-3333" r="-993" b="-1466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3168061"/>
                <a:ext cx="8201604" cy="268868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Jawab: </a:t>
                </a:r>
                <a:r>
                  <a:rPr lang="en-US" sz="2400" dirty="0" err="1"/>
                  <a:t>Ingat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bahwa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</a:rPr>
                          <m:t>cosh</m:t>
                        </m:r>
                      </m:fName>
                      <m:e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=</m:t>
                        </m:r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func>
                  </m:oMath>
                </a14:m>
                <a:r>
                  <a:rPr lang="en-ID" sz="2400" dirty="0"/>
                  <a:t> sehingga</a:t>
                </a:r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</a:t>
                </a:r>
                <a14:m>
                  <m:oMath xmlns:m="http://schemas.openxmlformats.org/officeDocument/2006/math">
                    <m:r>
                      <a:rPr lang="en-ID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</m:oMath>
                </a14:m>
                <a:endParaRPr lang="en-ID" sz="2400" dirty="0"/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400" b="0" i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sinh</m:t>
                            </m:r>
                          </m:fName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𝑎𝑡</m:t>
                            </m:r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(0)</m:t>
                        </m:r>
                      </m:e>
                    </m:func>
                  </m:oMath>
                </a14:m>
                <a:endParaRPr lang="en-ID" sz="2400" dirty="0"/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−0</m:t>
                    </m:r>
                  </m:oMath>
                </a14:m>
                <a:endParaRPr lang="en-ID" sz="2400" dirty="0"/>
              </a:p>
              <a:p>
                <a:pPr>
                  <a:spcAft>
                    <a:spcPts val="400"/>
                  </a:spcAft>
                </a:pPr>
                <a:r>
                  <a:rPr lang="en-ID" sz="2400" dirty="0"/>
                  <a:t>                                 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D" sz="2400" dirty="0"/>
                  <a:t> ,  </a:t>
                </a:r>
                <a:r>
                  <a:rPr lang="en-ID" sz="2400" dirty="0" err="1"/>
                  <a:t>untuk</a:t>
                </a:r>
                <a:r>
                  <a:rPr lang="en-ID" sz="2400" dirty="0"/>
                  <a:t> s &gt; a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3168061"/>
                <a:ext cx="8201604" cy="2688685"/>
              </a:xfrm>
              <a:prstGeom prst="rect">
                <a:avLst/>
              </a:prstGeom>
              <a:blipFill>
                <a:blip r:embed="rId3"/>
                <a:stretch>
                  <a:fillRect l="-1115" r="-372" b="-136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320273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5852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4.2.2 (Transf. Laplace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Turunan</a:t>
            </a:r>
            <a:r>
              <a:rPr lang="en-US" sz="2400" dirty="0"/>
              <a:t>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285084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dan </a:t>
                </a:r>
                <a:r>
                  <a:rPr lang="en-US" altLang="en-US" sz="2400" dirty="0" err="1"/>
                  <a:t>turunannya</a:t>
                </a:r>
                <a:r>
                  <a:rPr lang="en-US" altLang="en-US" sz="2400" dirty="0"/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 </m:t>
                    </m:r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⋯, </m:t>
                    </m:r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fungsi-fungsi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200" dirty="0"/>
                  <a:t> pada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≥0</m:t>
                    </m:r>
                  </m:oMath>
                </a14:m>
                <a:r>
                  <a:rPr lang="en-US" altLang="en-US" sz="2400" dirty="0"/>
                  <a:t> dan </a:t>
                </a:r>
                <a:r>
                  <a:rPr lang="en-US" altLang="en-US" sz="2400" dirty="0" err="1"/>
                  <a:t>terdominasi</a:t>
                </a:r>
                <a:r>
                  <a:rPr lang="en-US" altLang="en-US" sz="2400" dirty="0"/>
                  <a:t> oleh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eksponen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g</m:t>
                    </m:r>
                    <m:d>
                      <m:dPr>
                        <m:ctrlP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sty m:val="p"/>
                          </m:rPr>
                          <a:rPr lang="en-US" altLang="en-US" sz="2000" b="0" i="0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t</m:t>
                        </m:r>
                      </m:e>
                    </m:d>
                    <m:r>
                      <a:rPr lang="en-US" altLang="en-US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altLang="en-US" sz="20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C</m:t>
                    </m:r>
                    <m:sSup>
                      <m:sSupPr>
                        <m:ctrlP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en-US" sz="20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untuk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suatu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bilangan</a:t>
                </a:r>
                <a:r>
                  <a:rPr lang="en-US" altLang="en-US" sz="2400" dirty="0"/>
                  <a:t> real </a:t>
                </a:r>
                <a:r>
                  <a:rPr lang="en-US" altLang="en-US" sz="2400" dirty="0">
                    <a:solidFill>
                      <a:srgbClr val="C00000"/>
                    </a:solidFill>
                  </a:rPr>
                  <a:t>C </a:t>
                </a:r>
                <a:r>
                  <a:rPr lang="en-US" altLang="en-US" sz="2400" dirty="0"/>
                  <a:t>dan </a:t>
                </a:r>
                <a:r>
                  <a:rPr lang="en-US" altLang="en-US" sz="2400" dirty="0">
                    <a:solidFill>
                      <a:srgbClr val="C00000"/>
                    </a:solidFill>
                  </a:rPr>
                  <a:t>a</a:t>
                </a:r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Jika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turunan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ke</a:t>
                </a:r>
                <a:r>
                  <a:rPr lang="en-US" altLang="en-US" sz="2400" dirty="0"/>
                  <a:t>-n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dinotasikan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demi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pada </a:t>
                </a:r>
                <a:r>
                  <a:rPr lang="en-US" altLang="en-US" sz="2400" dirty="0" err="1"/>
                  <a:t>setiap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berhingga</a:t>
                </a:r>
                <a:r>
                  <a:rPr lang="en-US" altLang="en-US" sz="2400" dirty="0"/>
                  <a:t> interval </a:t>
                </a:r>
                <a:r>
                  <a:rPr lang="en-US" altLang="en-US" sz="2400" dirty="0" err="1"/>
                  <a:t>dalam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t </a:t>
                </a:r>
                <a:r>
                  <a:rPr lang="en-US" altLang="en-US" sz="2400" dirty="0">
                    <a:solidFill>
                      <a:srgbClr val="3333FF"/>
                    </a:solidFill>
                    <a:sym typeface="Symbol" panose="05050102010706020507" pitchFamily="18" charset="2"/>
                  </a:rPr>
                  <a:t> 0</a:t>
                </a:r>
                <a:r>
                  <a:rPr lang="en-US" altLang="en-US" sz="2400" dirty="0">
                    <a:sym typeface="Symbol" panose="05050102010706020507" pitchFamily="18" charset="2"/>
                  </a:rPr>
                  <a:t> </a:t>
                </a:r>
                <a:r>
                  <a:rPr lang="en-US" altLang="en-US" sz="2400" dirty="0" err="1">
                    <a:sym typeface="Symbol" panose="05050102010706020507" pitchFamily="18" charset="2"/>
                  </a:rPr>
                  <a:t>m</a:t>
                </a:r>
                <a:r>
                  <a:rPr lang="en-US" altLang="en-US" sz="2400" dirty="0" err="1"/>
                  <a:t>aka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transform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2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sup>
                    </m:sSup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2400" dirty="0" err="1"/>
                  <a:t>ada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ketika</a:t>
                </a:r>
                <a:r>
                  <a:rPr lang="en-US" altLang="en-US" sz="2400" dirty="0"/>
                  <a:t> 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s &gt; a</a:t>
                </a:r>
                <a:r>
                  <a:rPr lang="en-US" altLang="en-US" sz="2400" dirty="0"/>
                  <a:t> dan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sup>
                        </m:s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 ⋯−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−2</m:t>
                            </m:r>
                          </m:e>
                        </m:d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(0)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2850845"/>
              </a:xfrm>
              <a:prstGeom prst="rect">
                <a:avLst/>
              </a:prstGeom>
              <a:blipFill>
                <a:blip r:embed="rId2"/>
                <a:stretch>
                  <a:fillRect l="-931" t="-1709" r="-993" b="-363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4913195"/>
                <a:ext cx="10774809" cy="187487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Bukti:  </a:t>
                </a:r>
                <a14:m>
                  <m:oMath xmlns:m="http://schemas.openxmlformats.org/officeDocument/2006/math">
                    <m:r>
                      <a:rPr lang="en-US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′′′(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n-US" sz="22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s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′′(0)</m:t>
                    </m:r>
                  </m:oMath>
                </a14:m>
                <a:endParaRPr lang="en-ID" sz="2200" dirty="0"/>
              </a:p>
              <a:p>
                <a:r>
                  <a:rPr lang="en-US" sz="2200" dirty="0"/>
                  <a:t> </a:t>
                </a:r>
                <a:r>
                  <a:rPr lang="en-ID" sz="2200" dirty="0"/>
                  <a:t>                     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𝑓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′</m:t>
                                </m:r>
                              </m:sup>
                            </m:sSup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endParaRPr lang="en-US" sz="2200" b="0" dirty="0">
                  <a:ea typeface="Cambria Math" panose="02040503050406030204" pitchFamily="18" charset="0"/>
                </a:endParaRPr>
              </a:p>
              <a:p>
                <a:r>
                  <a:rPr lang="en-US" sz="2200" dirty="0"/>
                  <a:t>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d>
                      <m:dPr>
                        <m:begChr m:val="["/>
                        <m:endChr m:val="]"/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(0)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′′(0)</m:t>
                    </m:r>
                  </m:oMath>
                </a14:m>
                <a:r>
                  <a:rPr lang="en-US" sz="2200" dirty="0"/>
                  <a:t> </a:t>
                </a:r>
              </a:p>
              <a:p>
                <a:r>
                  <a:rPr lang="en-US" sz="2200" dirty="0"/>
                  <a:t>                        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′′(0)</m:t>
                    </m:r>
                  </m:oMath>
                </a14:m>
                <a:r>
                  <a:rPr lang="en-US" sz="2200" dirty="0"/>
                  <a:t> </a:t>
                </a:r>
                <a:endParaRPr lang="en-ID" sz="2200" dirty="0"/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4913195"/>
                <a:ext cx="10774809" cy="1874872"/>
              </a:xfrm>
              <a:prstGeom prst="rect">
                <a:avLst/>
              </a:prstGeom>
              <a:blipFill>
                <a:blip r:embed="rId3"/>
                <a:stretch>
                  <a:fillRect l="-848" b="-324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683877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4.2.2: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94936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Diketahui </a:t>
                </a:r>
                <a:r>
                  <a:rPr lang="en-US" altLang="en-US" sz="2400" dirty="0" err="1"/>
                  <a:t>bahwa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𝑘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𝑘</m:t>
                        </m:r>
                      </m:num>
                      <m:den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s &gt; 0</a:t>
                </a:r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en-US" altLang="en-US" sz="2400" dirty="0"/>
                  <a:t> !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949362"/>
              </a:xfrm>
              <a:prstGeom prst="rect">
                <a:avLst/>
              </a:prstGeom>
              <a:blipFill>
                <a:blip r:embed="rId2"/>
                <a:stretch>
                  <a:fillRect l="-931" r="-993" b="-1346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3168061"/>
                <a:ext cx="8052461" cy="2525563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Jawab: Karena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ID" sz="2400" dirty="0"/>
                  <a:t> dan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′′′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=6 </m:t>
                    </m:r>
                  </m:oMath>
                </a14:m>
                <a:r>
                  <a:rPr lang="en-ID" sz="2400" dirty="0"/>
                  <a:t>maka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</a:t>
                </a:r>
                <a:r>
                  <a:rPr lang="en-ID" sz="2200" dirty="0"/>
                  <a:t> </a:t>
                </a:r>
                <a14:m>
                  <m:oMath xmlns:m="http://schemas.openxmlformats.org/officeDocument/2006/math">
                    <m:r>
                      <a:rPr lang="en-ID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′′′</m:t>
                            </m:r>
                          </m:sup>
                        </m:sSup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(0)</m:t>
                    </m:r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(6)=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0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−0</m:t>
                        </m:r>
                      </m:e>
                    </m:func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ID" sz="2400" dirty="0" err="1"/>
                  <a:t>sehingga</a:t>
                </a:r>
                <a:r>
                  <a:rPr lang="en-ID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6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4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D" sz="2400" dirty="0"/>
                  <a:t> ,  </a:t>
                </a:r>
                <a:r>
                  <a:rPr lang="en-ID" sz="2400" dirty="0" err="1"/>
                  <a:t>untuk</a:t>
                </a:r>
                <a:r>
                  <a:rPr lang="en-ID" sz="2400" dirty="0"/>
                  <a:t> s &gt; 0.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3168061"/>
                <a:ext cx="8052461" cy="2525563"/>
              </a:xfrm>
              <a:prstGeom prst="rect">
                <a:avLst/>
              </a:prstGeom>
              <a:blipFill>
                <a:blip r:embed="rId3"/>
                <a:stretch>
                  <a:fillRect l="-1136" t="-193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528262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4.2.3: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Tentukan </a:t>
                </a:r>
                <a:r>
                  <a:rPr lang="en-US" altLang="en-US" sz="2400" dirty="0" err="1"/>
                  <a:t>solusi</a:t>
                </a:r>
                <a:r>
                  <a:rPr lang="en-US" altLang="en-US" sz="2400" dirty="0"/>
                  <a:t> MNA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′′</m:t>
                        </m:r>
                      </m:sup>
                    </m:sSup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en-US" sz="2200" b="0" i="0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′</m:t>
                    </m:r>
                    <m:d>
                      <m:dPr>
                        <m:ctrlPr>
                          <a:rPr lang="en-US" altLang="en-US" sz="22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i="1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0</m:t>
                        </m:r>
                      </m:e>
                    </m:d>
                  </m:oMath>
                </a14:m>
                <a:r>
                  <a:rPr lang="en-US" altLang="en-US" sz="2400" dirty="0"/>
                  <a:t>!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461665"/>
              </a:xfrm>
              <a:prstGeom prst="rect">
                <a:avLst/>
              </a:prstGeom>
              <a:blipFill>
                <a:blip r:embed="rId2"/>
                <a:stretch>
                  <a:fillRect l="-931" t="-10526" b="-2894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7" y="2823506"/>
                <a:ext cx="10478759" cy="3135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400" dirty="0"/>
                  <a:t>Jawab: Karena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𝑦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′′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𝑦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′′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ID" sz="2400" dirty="0"/>
                  <a:t>maka</a:t>
                </a: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                   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=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𝑠𝑦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𝑦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′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ID" sz="2200" dirty="0"/>
                  <a:t> </a:t>
                </a:r>
                <a:r>
                  <a:rPr lang="en-ID" sz="2400" dirty="0"/>
                  <a:t> </a:t>
                </a:r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US" sz="2200" b="0" dirty="0"/>
                  <a:t>                     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2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</m:e>
                      <m:sup>
                        <m:r>
                          <a:rPr lang="en-US" sz="22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𝟐</m:t>
                        </m:r>
                      </m:sup>
                    </m:sSup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 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𝒀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)−(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𝒔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𝟏</m:t>
                    </m:r>
                    <m:r>
                      <a:rPr lang="en-US" sz="2200" b="1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ID" sz="2200" dirty="0"/>
                  <a:t>  </a:t>
                </a:r>
              </a:p>
              <a:p>
                <a:pPr>
                  <a:spcAft>
                    <a:spcPts val="400"/>
                  </a:spcAft>
                </a:pPr>
                <a:r>
                  <a:rPr lang="en-ID" sz="2400" dirty="0" err="1"/>
                  <a:t>sehingga</a:t>
                </a:r>
                <a:r>
                  <a:rPr lang="en-ID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𝒔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+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400" b="1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1" i="1" smtClean="0">
                            <a:solidFill>
                              <a:srgbClr val="7030A0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sSup>
                          <m:sSupPr>
                            <m:ctrlP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𝒔</m:t>
                            </m:r>
                          </m:e>
                          <m:sup>
                            <m:r>
                              <a:rPr lang="en-US" sz="2400" b="1" i="1" smtClean="0">
                                <a:solidFill>
                                  <a:srgbClr val="7030A0"/>
                                </a:solidFill>
                                <a:latin typeface="Cambria Math" panose="02040503050406030204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D" sz="2400" dirty="0"/>
                  <a:t> . </a:t>
                </a:r>
                <a:r>
                  <a:rPr lang="en-ID" sz="2400" dirty="0" err="1"/>
                  <a:t>Dengan</a:t>
                </a:r>
                <a:r>
                  <a:rPr lang="en-ID" sz="2400" dirty="0"/>
                  <a:t> </a:t>
                </a:r>
                <a:r>
                  <a:rPr lang="en-ID" sz="2400" dirty="0" err="1"/>
                  <a:t>demikian</a:t>
                </a:r>
                <a:r>
                  <a:rPr lang="en-ID" sz="2400" dirty="0"/>
                  <a:t>, </a:t>
                </a:r>
                <a:r>
                  <a:rPr lang="en-ID" sz="2400" dirty="0" err="1"/>
                  <a:t>solusi</a:t>
                </a:r>
                <a:r>
                  <a:rPr lang="en-ID" sz="2400" dirty="0"/>
                  <a:t> MNA: </a:t>
                </a:r>
              </a:p>
              <a:p>
                <a:pPr>
                  <a:spcAft>
                    <a:spcPts val="400"/>
                  </a:spcAft>
                </a:pPr>
                <a:r>
                  <a:rPr lang="en-ID" sz="2400" dirty="0"/>
                  <a:t>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𝑌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ID" sz="2400" dirty="0"/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ID" sz="2400" dirty="0"/>
                  <a:t>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+</m:t>
                    </m:r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sinh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func>
                  </m:oMath>
                </a14:m>
                <a:r>
                  <a:rPr lang="en-ID" sz="2400" dirty="0"/>
                  <a:t>. </a:t>
                </a: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2823506"/>
                <a:ext cx="10478759" cy="3135217"/>
              </a:xfrm>
              <a:prstGeom prst="rect">
                <a:avLst/>
              </a:prstGeom>
              <a:blipFill>
                <a:blip r:embed="rId3"/>
                <a:stretch>
                  <a:fillRect l="-873" t="-1556" r="-1047" b="-330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156638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829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4.2.3 (Transf. Laplace </a:t>
            </a:r>
            <a:r>
              <a:rPr lang="en-US" sz="2400" dirty="0" err="1"/>
              <a:t>dari</a:t>
            </a:r>
            <a:r>
              <a:rPr lang="en-US" sz="2400" dirty="0"/>
              <a:t> Integral):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226876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kontinu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demi </a:t>
                </a:r>
                <a:r>
                  <a:rPr lang="en-US" altLang="en-US" sz="2400" dirty="0" err="1"/>
                  <a:t>bagian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dalam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t </a:t>
                </a:r>
                <a:r>
                  <a:rPr lang="en-US" altLang="en-US" sz="2400" dirty="0">
                    <a:solidFill>
                      <a:srgbClr val="3333FF"/>
                    </a:solidFill>
                    <a:sym typeface="Symbol" panose="05050102010706020507" pitchFamily="18" charset="2"/>
                  </a:rPr>
                  <a:t>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 0</a:t>
                </a:r>
                <a:r>
                  <a:rPr lang="en-US" altLang="en-US" sz="2400" dirty="0"/>
                  <a:t> dan </a:t>
                </a:r>
                <a:r>
                  <a:rPr lang="en-US" altLang="en-US" sz="2400" dirty="0" err="1"/>
                  <a:t>memenuhi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2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𝐶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sSup>
                      <m:sSup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𝑎𝑡</m:t>
                        </m:r>
                      </m:sup>
                    </m:sSup>
                  </m:oMath>
                </a14:m>
                <a:r>
                  <a:rPr lang="en-US" altLang="en-US" sz="2200" dirty="0"/>
                  <a:t>,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𝐶</m:t>
                    </m:r>
                  </m:oMath>
                </a14:m>
                <a:r>
                  <a:rPr lang="en-US" altLang="en-US" sz="22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∧</m:t>
                    </m:r>
                  </m:oMath>
                </a14:m>
                <a:r>
                  <a:rPr lang="en-US" altLang="en-US" sz="22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 ∈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ℝ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maka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transform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</m:e>
                    </m:nary>
                    <m:d>
                      <m:dPr>
                        <m:ctrlPr>
                          <a:rPr lang="en-US" altLang="en-US" sz="220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𝑑𝑡</m:t>
                    </m:r>
                    <m:r>
                      <a:rPr lang="en-US" altLang="en-US" sz="22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 dirty="0" err="1"/>
                  <a:t>ada</a:t>
                </a:r>
                <a:r>
                  <a:rPr lang="en-US" altLang="en-US" sz="2400" dirty="0"/>
                  <a:t>, </a:t>
                </a:r>
                <a:r>
                  <a:rPr lang="en-US" altLang="en-US" sz="2400" dirty="0" err="1"/>
                  <a:t>yaitu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4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limLoc m:val="undOvr"/>
                            <m:subHide m:val="on"/>
                            <m:supHide m:val="on"/>
                            <m:ctrlPr>
                              <a:rPr lang="en-US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/>
                          <m:sup/>
                          <m:e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d>
                              <m:dPr>
                                <m:ctrlP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4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𝑑𝑡</m:t>
                            </m:r>
                          </m:e>
                        </m:nary>
                      </m:e>
                    </m:d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sz="2400" dirty="0"/>
                  <a:t>,</a:t>
                </a:r>
              </a:p>
              <a:p>
                <a:pPr algn="just"/>
                <a:r>
                  <a:rPr lang="en-US" sz="2400" dirty="0" err="1"/>
                  <a:t>dengan</a:t>
                </a:r>
                <a:r>
                  <a:rPr lang="en-US" sz="2400" dirty="0"/>
                  <a:t> s &gt; 0 dan s &gt; a.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2268763"/>
              </a:xfrm>
              <a:prstGeom prst="rect">
                <a:avLst/>
              </a:prstGeom>
              <a:blipFill>
                <a:blip r:embed="rId2"/>
                <a:stretch>
                  <a:fillRect l="-5152" t="-2413" r="-993" b="-509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4599294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69139841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4.2.4: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6158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Diketahui </a:t>
                </a:r>
                <a:r>
                  <a:rPr lang="en-US" altLang="en-US" sz="2400" dirty="0" err="1"/>
                  <a:t>bahwa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+</m:t>
                        </m:r>
                        <m:sSup>
                          <m:sSupPr>
                            <m:ctrlP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altLang="en-US" sz="2200" b="0" i="1" smtClean="0">
                                <a:solidFill>
                                  <a:srgbClr val="3333FF"/>
                                </a:solidFill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3333FF"/>
                    </a:solidFill>
                  </a:rPr>
                  <a:t>s &gt; a ≠ 0</a:t>
                </a:r>
                <a:r>
                  <a:rPr lang="en-US" altLang="en-US" sz="2400" dirty="0"/>
                  <a:t>. </a:t>
                </a: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solidFill>
                              <a:srgbClr val="3333FF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!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615874"/>
              </a:xfrm>
              <a:prstGeom prst="rect">
                <a:avLst/>
              </a:prstGeom>
              <a:blipFill>
                <a:blip r:embed="rId2"/>
                <a:stretch>
                  <a:fillRect l="-931" b="-495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2942776"/>
                <a:ext cx="9820875" cy="29839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Jawab: </a:t>
                </a:r>
                <a:r>
                  <a:rPr lang="en-US" sz="2400" dirty="0" err="1"/>
                  <a:t>Ingat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bahwa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sin</m:t>
                        </m:r>
                      </m:fName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ID" sz="2400" dirty="0"/>
                  <a:t> sehingga</a:t>
                </a:r>
              </a:p>
              <a:p>
                <a:pPr>
                  <a:spcBef>
                    <a:spcPts val="600"/>
                  </a:spcBef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f>
                              <m:f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1</m:t>
                                </m:r>
                              </m:num>
                              <m:den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+</m:t>
                                </m:r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d>
                  </m:oMath>
                </a14:m>
                <a:r>
                  <a:rPr lang="en-ID" sz="2400" dirty="0"/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𝑎</m:t>
                        </m:r>
                      </m:den>
                    </m:f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func>
                          <m:func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sin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𝜏</m:t>
                                </m:r>
                              </m:e>
                            </m:d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func>
                      </m:e>
                    </m:nary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𝑎𝑡</m:t>
                                </m:r>
                              </m:e>
                            </m:d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func>
                              <m:func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uncPr>
                              <m:fName>
                                <m:r>
                                  <m:rPr>
                                    <m:sty m:val="p"/>
                                  </m:rPr>
                                  <a:rPr lang="en-US" sz="2200" b="0" i="0" smtClean="0">
                                    <a:latin typeface="Cambria Math" panose="02040503050406030204" pitchFamily="18" charset="0"/>
                                  </a:rPr>
                                  <m:t>cos</m:t>
                                </m:r>
                              </m:fName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(0)</m:t>
                                </m:r>
                              </m:e>
                            </m:func>
                          </m:e>
                        </m:func>
                      </m:e>
                    </m:d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ID" sz="2400" dirty="0"/>
                  <a:t> 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𝑎𝑡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)</m:t>
                            </m:r>
                          </m:e>
                        </m:func>
                      </m:e>
                    </m:d>
                  </m:oMath>
                </a14:m>
                <a:r>
                  <a:rPr lang="en-ID" sz="2400" dirty="0"/>
                  <a:t> .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942776"/>
                <a:ext cx="9820875" cy="2983958"/>
              </a:xfrm>
              <a:prstGeom prst="rect">
                <a:avLst/>
              </a:prstGeom>
              <a:blipFill>
                <a:blip r:embed="rId3"/>
                <a:stretch>
                  <a:fillRect l="-931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70451465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591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4.2.4 (Transf. Laplace </a:t>
            </a:r>
            <a:r>
              <a:rPr lang="en-US" sz="2400" dirty="0" err="1"/>
              <a:t>dari</a:t>
            </a:r>
            <a:r>
              <a:rPr lang="en-US" sz="2400" dirty="0"/>
              <a:t> Integral):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1682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dan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4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4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24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</m:nary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168269"/>
              </a:xfrm>
              <a:prstGeom prst="rect">
                <a:avLst/>
              </a:prstGeom>
              <a:blipFill>
                <a:blip r:embed="rId2"/>
                <a:stretch>
                  <a:fillRect l="-931" t="-4167" b="-3646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181313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2918523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9412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4.2.5 (</a:t>
            </a:r>
            <a:r>
              <a:rPr lang="en-US" sz="2400" dirty="0" err="1"/>
              <a:t>Turunan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10325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den>
                    </m:f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103251"/>
              </a:xfrm>
              <a:prstGeom prst="rect">
                <a:avLst/>
              </a:prstGeom>
              <a:blipFill>
                <a:blip r:embed="rId2"/>
                <a:stretch>
                  <a:fillRect l="-931" t="-4420" b="-607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10180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1965692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9968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2027588"/>
            <a:ext cx="32464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KOMPETENSI DASAR</a:t>
            </a:r>
            <a:r>
              <a:rPr lang="en-US" sz="2400" dirty="0"/>
              <a:t>:</a:t>
            </a:r>
            <a:endParaRPr lang="en-ID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1D9DDC-6A38-4CED-BCD3-180EE836BAE9}"/>
              </a:ext>
            </a:extLst>
          </p:cNvPr>
          <p:cNvSpPr txBox="1"/>
          <p:nvPr/>
        </p:nvSpPr>
        <p:spPr>
          <a:xfrm>
            <a:off x="1855304" y="2769706"/>
            <a:ext cx="930302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en-US" sz="2400" dirty="0" err="1">
                <a:latin typeface="Arial" panose="020B0604020202020204" pitchFamily="34" charset="0"/>
              </a:rPr>
              <a:t>dapat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mengidentifikasi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transformasi</a:t>
            </a:r>
            <a:r>
              <a:rPr lang="en-US" altLang="en-US" sz="2400" dirty="0">
                <a:latin typeface="Arial" panose="020B0604020202020204" pitchFamily="34" charset="0"/>
              </a:rPr>
              <a:t> Laplace </a:t>
            </a:r>
            <a:r>
              <a:rPr lang="en-US" altLang="en-US" sz="2400" dirty="0" err="1">
                <a:latin typeface="Arial" panose="020B0604020202020204" pitchFamily="34" charset="0"/>
              </a:rPr>
              <a:t>dari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turunan</a:t>
            </a:r>
            <a:r>
              <a:rPr lang="en-US" altLang="en-US" sz="2400" dirty="0">
                <a:latin typeface="Arial" panose="020B0604020202020204" pitchFamily="34" charset="0"/>
              </a:rPr>
              <a:t> dan integral </a:t>
            </a:r>
            <a:r>
              <a:rPr lang="en-US" altLang="en-US" sz="2400" dirty="0" err="1">
                <a:latin typeface="Arial" panose="020B0604020202020204" pitchFamily="34" charset="0"/>
              </a:rPr>
              <a:t>fungsi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serta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mampu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mengaplikasikannya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dalam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bidang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matematika</a:t>
            </a:r>
            <a:r>
              <a:rPr lang="en-US" altLang="en-US" sz="2400" dirty="0">
                <a:latin typeface="Arial" panose="020B0604020202020204" pitchFamily="34" charset="0"/>
              </a:rPr>
              <a:t> dan </a:t>
            </a:r>
            <a:r>
              <a:rPr lang="en-US" altLang="en-US" sz="2400" dirty="0" err="1">
                <a:latin typeface="Arial" panose="020B0604020202020204" pitchFamily="34" charset="0"/>
              </a:rPr>
              <a:t>bidang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ilmu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lainnya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terkait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dengan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masalah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nilai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awal</a:t>
            </a:r>
            <a:r>
              <a:rPr lang="en-US" altLang="en-US" sz="2400" dirty="0">
                <a:latin typeface="Arial" panose="020B0604020202020204" pitchFamily="34" charset="0"/>
              </a:rPr>
              <a:t>, </a:t>
            </a:r>
            <a:r>
              <a:rPr lang="en-US" altLang="en-US" sz="2400" dirty="0" err="1">
                <a:latin typeface="Arial" panose="020B0604020202020204" pitchFamily="34" charset="0"/>
              </a:rPr>
              <a:t>dimana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suku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konstan</a:t>
            </a:r>
            <a:r>
              <a:rPr lang="en-US" altLang="en-US" sz="2400" dirty="0">
                <a:latin typeface="Arial" panose="020B0604020202020204" pitchFamily="34" charset="0"/>
              </a:rPr>
              <a:t> (</a:t>
            </a:r>
            <a:r>
              <a:rPr lang="en-US" altLang="en-US" sz="2400" dirty="0" err="1">
                <a:latin typeface="Arial" panose="020B0604020202020204" pitchFamily="34" charset="0"/>
              </a:rPr>
              <a:t>fungsi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atau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gaya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eksternal</a:t>
            </a:r>
            <a:r>
              <a:rPr lang="en-US" altLang="en-US" sz="2400" dirty="0">
                <a:latin typeface="Arial" panose="020B0604020202020204" pitchFamily="34" charset="0"/>
              </a:rPr>
              <a:t>) </a:t>
            </a:r>
            <a:r>
              <a:rPr lang="en-US" altLang="en-US" sz="2400" dirty="0" err="1">
                <a:latin typeface="Arial" panose="020B0604020202020204" pitchFamily="34" charset="0"/>
              </a:rPr>
              <a:t>merupakan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fungsi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kontinu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maupun</a:t>
            </a:r>
            <a:r>
              <a:rPr lang="en-US" altLang="en-US" sz="2400" dirty="0">
                <a:latin typeface="Arial" panose="020B0604020202020204" pitchFamily="34" charset="0"/>
              </a:rPr>
              <a:t> </a:t>
            </a:r>
            <a:r>
              <a:rPr lang="en-US" altLang="en-US" sz="2400" dirty="0" err="1">
                <a:latin typeface="Arial" panose="020B0604020202020204" pitchFamily="34" charset="0"/>
              </a:rPr>
              <a:t>diskontinu</a:t>
            </a:r>
            <a:r>
              <a:rPr lang="en-US" altLang="en-US" sz="2400" dirty="0">
                <a:latin typeface="Arial" panose="020B0604020202020204" pitchFamily="34" charset="0"/>
              </a:rPr>
              <a:t>   </a:t>
            </a:r>
          </a:p>
          <a:p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6652772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64157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4.2.6 (Invers Laplace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Fungsi</a:t>
            </a:r>
            <a:r>
              <a:rPr lang="en-US" sz="2400" dirty="0"/>
              <a:t>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984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</m:e>
                          <m:sup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′</m:t>
                            </m:r>
                          </m:sup>
                        </m:s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984885"/>
              </a:xfrm>
              <a:prstGeom prst="rect">
                <a:avLst/>
              </a:prstGeom>
              <a:blipFill>
                <a:blip r:embed="rId2"/>
                <a:stretch>
                  <a:fillRect l="-931" t="-4938" b="-1296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10180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410017928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7434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4.2.7 (</a:t>
            </a:r>
            <a:r>
              <a:rPr lang="en-US" sz="2400" dirty="0" err="1"/>
              <a:t>Generalisasi</a:t>
            </a:r>
            <a:r>
              <a:rPr lang="en-US" sz="2400" dirty="0"/>
              <a:t> </a:t>
            </a:r>
            <a:r>
              <a:rPr lang="en-US" sz="2400" dirty="0" err="1"/>
              <a:t>Turunan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Transf.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4976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  <m:sup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 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−1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f>
                      <m:f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sSup>
                          <m:sSup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</m:e>
                          <m:sup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num>
                      <m:den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sSup>
                          <m:sSup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𝑛</m:t>
                            </m:r>
                          </m:sup>
                        </m:sSup>
                      </m:den>
                    </m:f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</a:t>
                </a:r>
              </a:p>
              <a:p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497654"/>
              </a:xfrm>
              <a:prstGeom prst="rect">
                <a:avLst/>
              </a:prstGeom>
              <a:blipFill>
                <a:blip r:embed="rId2"/>
                <a:stretch>
                  <a:fillRect l="-931" t="-3252" b="-853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10876" y="379091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65247517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84103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4.2.8 (</a:t>
            </a:r>
            <a:r>
              <a:rPr lang="en-US" sz="2400" dirty="0" err="1"/>
              <a:t>Generalisasi</a:t>
            </a:r>
            <a:r>
              <a:rPr lang="en-US" sz="2400" dirty="0"/>
              <a:t> Invers Laplace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Turunan</a:t>
            </a:r>
            <a:r>
              <a:rPr lang="en-US" sz="2400" dirty="0"/>
              <a:t>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50599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sSup>
                              <m:sSupPr>
                                <m:ctrlPr>
                                  <a:rPr lang="en-US" sz="220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𝑑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𝑑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𝑛</m:t>
                                </m:r>
                              </m:sup>
                            </m:sSup>
                          </m:den>
                        </m:f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</m:sup>
                    </m:sSup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𝑓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,</a:t>
                </a:r>
              </a:p>
              <a:p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r>
                      <a:rPr lang="en-US" sz="2400" i="1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∈</m:t>
                    </m:r>
                    <m:r>
                      <a:rPr lang="en-US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ℕ</m:t>
                    </m:r>
                  </m:oMath>
                </a14:m>
                <a:r>
                  <a:rPr lang="en-US" sz="2400" dirty="0"/>
                  <a:t>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505990"/>
              </a:xfrm>
              <a:prstGeom prst="rect">
                <a:avLst/>
              </a:prstGeom>
              <a:blipFill>
                <a:blip r:embed="rId2"/>
                <a:stretch>
                  <a:fillRect l="-931" t="-3239" b="-8502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737908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99314284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82986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4.2.9 (Integral </a:t>
            </a:r>
            <a:r>
              <a:rPr lang="en-US" sz="2400" dirty="0" err="1"/>
              <a:t>dari</a:t>
            </a:r>
            <a:r>
              <a:rPr lang="en-US" sz="2400" dirty="0"/>
              <a:t> Transf.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1344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𝑓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</m:den>
                        </m:f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sub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∞</m:t>
                        </m:r>
                      </m:sup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acc>
                              <m:accPr>
                                <m:chr m:val="̃"/>
                                <m:ctrlP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</m:d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̃"/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</m:nary>
                  </m:oMath>
                </a14:m>
                <a:r>
                  <a:rPr lang="en-US" sz="2400" dirty="0"/>
                  <a:t> ,  s &gt; </a:t>
                </a:r>
                <a:r>
                  <a:rPr lang="en-US" sz="2400" dirty="0">
                    <a:sym typeface="Symbol" panose="05050102010706020507" pitchFamily="18" charset="2"/>
                  </a:rPr>
                  <a:t>.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134478"/>
              </a:xfrm>
              <a:prstGeom prst="rect">
                <a:avLst/>
              </a:prstGeom>
              <a:blipFill>
                <a:blip r:embed="rId2"/>
                <a:stretch>
                  <a:fillRect l="-931" t="-4278" b="-3743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16806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171287000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653602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4.2.10 (Invers Integral </a:t>
            </a:r>
            <a:r>
              <a:rPr lang="en-US" sz="2400" dirty="0" err="1"/>
              <a:t>dari</a:t>
            </a:r>
            <a:r>
              <a:rPr lang="en-US" sz="2400" dirty="0"/>
              <a:t> Transf. Laplace):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1242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trlP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20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2200" b="0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22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0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</m:d>
                          </m:e>
                        </m:nary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acc>
                          <m:accPr>
                            <m:chr m:val="̃"/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acc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r>
                  <a:rPr lang="en-US" sz="2400" dirty="0"/>
                  <a:t> </a:t>
                </a:r>
                <a:r>
                  <a:rPr lang="en-US" sz="2400" dirty="0">
                    <a:sym typeface="Symbol" panose="05050102010706020507" pitchFamily="18" charset="2"/>
                  </a:rPr>
                  <a:t>.</a:t>
                </a:r>
                <a:r>
                  <a:rPr lang="en-US" sz="2400" dirty="0"/>
                  <a:t> 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124282"/>
              </a:xfrm>
              <a:prstGeom prst="rect">
                <a:avLst/>
              </a:prstGeom>
              <a:blipFill>
                <a:blip r:embed="rId2"/>
                <a:stretch>
                  <a:fillRect l="-931" t="-4324" b="-432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168061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31729020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5136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563760"/>
            <a:ext cx="182774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Contoh</a:t>
            </a:r>
            <a:r>
              <a:rPr lang="en-US" sz="2400" dirty="0"/>
              <a:t> 4.2. 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1888333"/>
                <a:ext cx="9820875" cy="6775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 err="1"/>
                  <a:t>Tentukan</a:t>
                </a:r>
                <a:r>
                  <a:rPr lang="en-US" altLang="en-US" sz="2400" dirty="0"/>
                  <a:t> invers </a:t>
                </a:r>
                <a:r>
                  <a:rPr lang="en-US" altLang="en-US" sz="2400" dirty="0" err="1"/>
                  <a:t>transformasi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altLang="en-US" sz="24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altLang="en-US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altLang="en-US" sz="24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</m:oMath>
                </a14:m>
                <a:r>
                  <a:rPr lang="en-US" altLang="en-US" sz="2400" dirty="0"/>
                  <a:t> ! </a:t>
                </a:r>
                <a:endParaRPr lang="en-US" sz="2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1888333"/>
                <a:ext cx="9820875" cy="677558"/>
              </a:xfrm>
              <a:prstGeom prst="rect">
                <a:avLst/>
              </a:prstGeom>
              <a:blipFill>
                <a:blip r:embed="rId2"/>
                <a:stretch>
                  <a:fillRect l="-931" b="-720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/>
              <p:nvPr/>
            </p:nvSpPr>
            <p:spPr>
              <a:xfrm>
                <a:off x="1024128" y="2545216"/>
                <a:ext cx="9820875" cy="400423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400"/>
                  </a:spcAft>
                </a:pPr>
                <a:r>
                  <a:rPr lang="en-US" sz="2400" dirty="0"/>
                  <a:t>Jawab: </a:t>
                </a:r>
                <a:r>
                  <a:rPr lang="en-US" sz="2400" dirty="0" err="1"/>
                  <a:t>Dengan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diferensiasi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diperoleh</a:t>
                </a:r>
                <a:endParaRPr lang="en-US" sz="2400" dirty="0"/>
              </a:p>
              <a:p>
                <a:r>
                  <a:rPr lang="en-US" sz="2400" dirty="0"/>
                  <a:t> </a:t>
                </a:r>
                <a:r>
                  <a:rPr lang="en-ID" sz="2400" dirty="0"/>
                  <a:t>    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𝑑𝑠</m:t>
                        </m:r>
                      </m:den>
                    </m:f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type m:val="lin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den>
                        </m:f>
                      </m:e>
                    </m:d>
                  </m:oMath>
                </a14:m>
                <a:r>
                  <a:rPr lang="en-ID" sz="2400" dirty="0"/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400" dirty="0"/>
                  <a:t> </a:t>
                </a:r>
                <a:r>
                  <a:rPr lang="en-ID" sz="2400" dirty="0"/>
                  <a:t>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e>
                        </m:d>
                      </m:den>
                    </m:f>
                  </m:oMath>
                </a14:m>
                <a:r>
                  <a:rPr lang="en-ID" sz="2200" dirty="0"/>
                  <a:t>   </a:t>
                </a:r>
                <a:r>
                  <a:rPr lang="en-ID" sz="2400" dirty="0"/>
                  <a:t>atau</a:t>
                </a:r>
                <a:r>
                  <a:rPr lang="en-ID" sz="2200" dirty="0"/>
                  <a:t>  </a:t>
                </a:r>
                <a14:m>
                  <m:oMath xmlns:m="http://schemas.openxmlformats.org/officeDocument/2006/math">
                    <m:r>
                      <a:rPr lang="en-US" sz="2200" b="0" i="0" smtClean="0">
                        <a:latin typeface="Cambria Math" panose="02040503050406030204" pitchFamily="18" charset="0"/>
                      </a:rPr>
                      <m:t>−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𝑑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𝑑𝑠</m:t>
                        </m:r>
                      </m:den>
                    </m:f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1+</m:t>
                            </m:r>
                            <m:f>
                              <m:f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fPr>
                              <m:num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𝑎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num>
                              <m:den>
                                <m:sSup>
                                  <m:sSup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  <m:sup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2</m:t>
                                    </m:r>
                                  </m:sup>
                                </m:sSup>
                              </m:den>
                            </m:f>
                          </m:e>
                        </m:d>
                      </m:e>
                    </m:func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den>
                    </m:f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ID" sz="2400" dirty="0"/>
                  <a:t>                                                    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 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den>
                    </m:f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−2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</m:t>
                            </m:r>
                          </m:e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den>
                    </m:f>
                  </m:oMath>
                </a14:m>
                <a:r>
                  <a:rPr lang="en-ID" sz="2400" dirty="0"/>
                  <a:t> </a:t>
                </a:r>
              </a:p>
              <a:p>
                <a:pPr>
                  <a:spcAft>
                    <a:spcPts val="400"/>
                  </a:spcAft>
                </a:pPr>
                <a:r>
                  <a:rPr lang="en-ID" sz="2400" dirty="0" err="1"/>
                  <a:t>sehingga</a:t>
                </a:r>
                <a:r>
                  <a:rPr lang="en-ID" sz="2400" dirty="0"/>
                  <a:t>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2</m:t>
                            </m:r>
                          </m:num>
                          <m:den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den>
                        </m:f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−2</m:t>
                        </m:r>
                        <m:f>
                          <m:f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+</m:t>
                            </m:r>
                            <m:sSup>
                              <m:sSup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𝑎</m:t>
                                </m:r>
                              </m:e>
                              <m:sup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=2−2</m:t>
                    </m:r>
                    <m:func>
                      <m:funcPr>
                        <m:ctrlP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200" b="0" i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cos</m:t>
                        </m:r>
                      </m:fName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𝑎𝑡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func>
                  </m:oMath>
                </a14:m>
                <a:r>
                  <a:rPr lang="en-ID" sz="2400" dirty="0"/>
                  <a:t> </a:t>
                </a:r>
                <a:r>
                  <a:rPr lang="en-ID" sz="2400" dirty="0" err="1"/>
                  <a:t>akibatnya</a:t>
                </a:r>
                <a:r>
                  <a:rPr lang="en-ID" sz="2400" dirty="0"/>
                  <a:t> </a:t>
                </a:r>
              </a:p>
              <a:p>
                <a:pPr>
                  <a:spcAft>
                    <a:spcPts val="400"/>
                  </a:spcAft>
                </a:pPr>
                <a:r>
                  <a:rPr lang="en-ID" sz="2400" dirty="0"/>
                  <a:t>                      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20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ID" sz="2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ID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func>
                          <m:funcPr>
                            <m:ctrlPr>
                              <a:rPr lang="en-ID" sz="220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ID" sz="2200" i="0" smtClean="0">
                                <a:latin typeface="Cambria Math" panose="02040503050406030204" pitchFamily="18" charset="0"/>
                              </a:rPr>
                              <m:t>ln</m:t>
                            </m:r>
                          </m:fName>
                          <m:e>
                            <m:d>
                              <m:dPr>
                                <m:ctrlPr>
                                  <a:rPr lang="en-ID" sz="220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1+</m:t>
                                </m:r>
                                <m:f>
                                  <m:fPr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fPr>
                                  <m:num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𝑎</m:t>
                                        </m:r>
                                      </m:e>
                                      <m:sup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num>
                                  <m:den>
                                    <m:sSup>
                                      <m:sSupPr>
                                        <m:ctrlP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</m:ctrlPr>
                                      </m:sSupPr>
                                      <m:e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𝑠</m:t>
                                        </m:r>
                                      </m:e>
                                      <m:sup>
                                        <m:r>
                                          <a:rPr lang="en-US" sz="2200" b="0" i="1" smtClean="0">
                                            <a:latin typeface="Cambria Math" panose="02040503050406030204" pitchFamily="18" charset="0"/>
                                          </a:rPr>
                                          <m:t>2</m:t>
                                        </m:r>
                                      </m:sup>
                                    </m:sSup>
                                  </m:den>
                                </m:f>
                              </m:e>
                            </m:d>
                          </m:e>
                        </m:func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nary>
                          <m:nary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naryPr>
                          <m:sub>
                            <m:r>
                              <m:rPr>
                                <m:brk m:alnAt="23"/>
                              </m:r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sub>
                          <m:sup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∞</m:t>
                            </m:r>
                          </m:sup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  <m:d>
                              <m:dPr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acc>
                                  <m:accPr>
                                    <m:chr m:val="̃"/>
                                    <m:ctrlP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accPr>
                                  <m:e>
                                    <m:r>
                                      <a:rPr lang="en-US" sz="2200" b="0" i="1" smtClean="0">
                                        <a:latin typeface="Cambria Math" panose="02040503050406030204" pitchFamily="18" charset="0"/>
                                      </a:rPr>
                                      <m:t>𝑠</m:t>
                                    </m:r>
                                  </m:e>
                                </m:acc>
                              </m:e>
                            </m:d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𝑑</m:t>
                            </m:r>
                            <m:acc>
                              <m:accPr>
                                <m:chr m:val="̃"/>
                                <m:ctrlP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en-US" sz="2200" b="0" i="1" smtClean="0">
                                    <a:latin typeface="Cambria Math" panose="02040503050406030204" pitchFamily="18" charset="0"/>
                                  </a:rPr>
                                  <m:t>𝑠</m:t>
                                </m:r>
                              </m:e>
                            </m:acc>
                          </m:e>
                        </m:nary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en-ID" sz="2200" dirty="0"/>
              </a:p>
              <a:p>
                <a:pPr>
                  <a:spcAft>
                    <a:spcPts val="400"/>
                  </a:spcAft>
                </a:pPr>
                <a:r>
                  <a:rPr lang="en-ID" sz="2200" dirty="0"/>
                  <a:t>                                                    </a:t>
                </a:r>
                <a14:m>
                  <m:oMath xmlns:m="http://schemas.openxmlformats.org/officeDocument/2006/math"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den>
                    </m:f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unc>
                          <m:func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2200" b="0" i="0" smtClean="0">
                                <a:latin typeface="Cambria Math" panose="02040503050406030204" pitchFamily="18" charset="0"/>
                              </a:rPr>
                              <m:t>cos</m:t>
                            </m:r>
                          </m:fName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  <m:t>𝑎𝑡</m:t>
                            </m:r>
                          </m:e>
                        </m:func>
                      </m:e>
                    </m:d>
                  </m:oMath>
                </a14:m>
                <a:r>
                  <a:rPr lang="en-ID" sz="2400" dirty="0"/>
                  <a:t> .         </a:t>
                </a: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29B52488-074D-412E-B4EF-3AFEA452E3B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8" y="2545216"/>
                <a:ext cx="9820875" cy="4004238"/>
              </a:xfrm>
              <a:prstGeom prst="rect">
                <a:avLst/>
              </a:prstGeom>
              <a:blipFill>
                <a:blip r:embed="rId3"/>
                <a:stretch>
                  <a:fillRect l="-931" t="-1220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24858130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364388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Teorema</a:t>
            </a:r>
            <a:r>
              <a:rPr lang="en-US" sz="2400" dirty="0"/>
              <a:t> 4.2.11 (</a:t>
            </a:r>
            <a:r>
              <a:rPr lang="en-US" sz="2400" dirty="0" err="1"/>
              <a:t>Konvolusi</a:t>
            </a:r>
            <a:r>
              <a:rPr lang="en-US" sz="2400" dirty="0"/>
              <a:t>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8099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dan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2400" dirty="0"/>
                  <a:t>berturut-turut merupakan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dan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 dirty="0"/>
                  <a:t>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r>
                      <a:rPr lang="en-US" sz="220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𝑡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𝐹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𝐺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𝑠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,</a:t>
                </a:r>
              </a:p>
              <a:p>
                <a:r>
                  <a:rPr lang="en-US" sz="2400" dirty="0" err="1"/>
                  <a:t>dimana</a:t>
                </a:r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sz="220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d>
                    <m:d>
                      <m:d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sz="2200" b="0" i="1" smtClean="0">
                        <a:latin typeface="Cambria Math" panose="02040503050406030204" pitchFamily="18" charset="0"/>
                      </a:rPr>
                      <m:t>=</m:t>
                    </m:r>
                    <m:nary>
                      <m:naryPr>
                        <m:ctrlPr>
                          <a:rPr lang="en-US" sz="2200" b="0" i="1" smtClean="0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3"/>
                          </m:rPr>
                          <a:rPr lang="en-US" sz="2200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  <m:sup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  <m:e>
                        <m:r>
                          <a:rPr lang="en-US" sz="2200" b="0" i="1" smtClean="0"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  <m:d>
                          <m:dPr>
                            <m:ctrlP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en-US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𝜏</m:t>
                            </m:r>
                          </m:e>
                        </m:d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𝜏</m:t>
                        </m:r>
                      </m:e>
                    </m:nary>
                  </m:oMath>
                </a14:m>
                <a:r>
                  <a:rPr lang="en-US" sz="2400" dirty="0"/>
                  <a:t> dan </a:t>
                </a:r>
                <a:r>
                  <a:rPr lang="en-US" sz="2400" dirty="0" err="1"/>
                  <a:t>disebut</a:t>
                </a:r>
                <a:r>
                  <a:rPr lang="en-US" sz="2400" dirty="0"/>
                  <a:t> </a:t>
                </a:r>
                <a:r>
                  <a:rPr lang="en-US" sz="2400" dirty="0" err="1"/>
                  <a:t>konvolusi</a:t>
                </a:r>
                <a:r>
                  <a:rPr lang="en-US" sz="2400" dirty="0"/>
                  <a:t> </a:t>
                </a:r>
                <a:r>
                  <a:rPr lang="en-US" sz="2400" dirty="0" err="1"/>
                  <a:t>dari</a:t>
                </a:r>
                <a:r>
                  <a:rPr lang="en-US" sz="2400" dirty="0"/>
                  <a:t> f dan g.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809983"/>
              </a:xfrm>
              <a:prstGeom prst="rect">
                <a:avLst/>
              </a:prstGeom>
              <a:blipFill>
                <a:blip r:embed="rId2"/>
                <a:stretch>
                  <a:fillRect l="-931" t="-2694" b="-4714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4042705"/>
            <a:ext cx="86253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 (</a:t>
            </a:r>
            <a:r>
              <a:rPr lang="en-US" sz="2400" dirty="0" err="1"/>
              <a:t>mudah</a:t>
            </a:r>
            <a:r>
              <a:rPr lang="en-US" sz="2400" dirty="0"/>
              <a:t> </a:t>
            </a:r>
            <a:r>
              <a:rPr lang="en-US" sz="2400" dirty="0" err="1"/>
              <a:t>ditunjukkan</a:t>
            </a:r>
            <a:r>
              <a:rPr lang="en-US" sz="2400" dirty="0"/>
              <a:t> </a:t>
            </a:r>
            <a:r>
              <a:rPr lang="en-US" sz="2400" dirty="0" err="1"/>
              <a:t>bahwa</a:t>
            </a:r>
            <a:r>
              <a:rPr lang="en-US" sz="2400" dirty="0"/>
              <a:t> </a:t>
            </a:r>
            <a:r>
              <a:rPr lang="en-US" sz="2400" dirty="0" err="1"/>
              <a:t>operasi</a:t>
            </a:r>
            <a:r>
              <a:rPr lang="en-US" sz="2400" dirty="0"/>
              <a:t> </a:t>
            </a:r>
            <a:r>
              <a:rPr lang="en-US" sz="2400" dirty="0" err="1"/>
              <a:t>konvolusi</a:t>
            </a:r>
            <a:r>
              <a:rPr lang="en-US" sz="2400" dirty="0"/>
              <a:t> </a:t>
            </a:r>
            <a:r>
              <a:rPr lang="en-US" sz="2400" dirty="0" err="1"/>
              <a:t>bersifat</a:t>
            </a:r>
            <a:r>
              <a:rPr lang="en-US" sz="2400" dirty="0"/>
              <a:t> </a:t>
            </a:r>
            <a:r>
              <a:rPr lang="en-US" sz="2400" dirty="0" err="1">
                <a:solidFill>
                  <a:srgbClr val="FF0000"/>
                </a:solidFill>
              </a:rPr>
              <a:t>komutatif</a:t>
            </a:r>
            <a:r>
              <a:rPr lang="en-US" sz="2400" dirty="0"/>
              <a:t>)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1151241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 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1630020"/>
            <a:ext cx="523329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Akibat</a:t>
            </a:r>
            <a:r>
              <a:rPr lang="en-US" sz="2400" dirty="0"/>
              <a:t> 4.2.12 (Invers Laplace </a:t>
            </a:r>
            <a:r>
              <a:rPr lang="en-US" sz="2400" dirty="0" err="1"/>
              <a:t>Konvolusi</a:t>
            </a:r>
            <a:r>
              <a:rPr lang="en-US" sz="2400" dirty="0"/>
              <a:t>): </a:t>
            </a:r>
            <a:endParaRPr lang="en-ID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/>
              <p:nvPr/>
            </p:nvSpPr>
            <p:spPr>
              <a:xfrm>
                <a:off x="1337455" y="2166628"/>
                <a:ext cx="9820875" cy="135421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>
                  <a:spcBef>
                    <a:spcPts val="1200"/>
                  </a:spcBef>
                  <a:spcAft>
                    <a:spcPts val="1200"/>
                  </a:spcAft>
                </a:pPr>
                <a:r>
                  <a:rPr lang="en-US" altLang="en-US" sz="2400" dirty="0"/>
                  <a:t>Diberikan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2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 dan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𝐺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400" i="1">
                        <a:solidFill>
                          <a:srgbClr val="3333FF"/>
                        </a:solidFill>
                        <a:latin typeface="Cambria Math" panose="02040503050406030204" pitchFamily="18" charset="0"/>
                      </a:rPr>
                      <m:t>) </m:t>
                    </m:r>
                  </m:oMath>
                </a14:m>
                <a:r>
                  <a:rPr lang="en-US" altLang="en-US" sz="2400" dirty="0"/>
                  <a:t>berturut-turut merupakan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Laplace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200" b="0" i="1" smtClean="0">
                        <a:latin typeface="Cambria Math" panose="02040503050406030204" pitchFamily="18" charset="0"/>
                      </a:rPr>
                      <m:t>𝑓</m:t>
                    </m:r>
                    <m:d>
                      <m:dPr>
                        <m:ctrlP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200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en-US" altLang="en-US" sz="2400" dirty="0"/>
                  <a:t> dan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</a:rPr>
                      <m:t>𝑔</m:t>
                    </m:r>
                    <m:d>
                      <m:dPr>
                        <m:ctrlPr>
                          <a:rPr lang="en-US" alt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en-US" altLang="en-US" sz="2400" i="1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altLang="en-US" sz="2400" dirty="0"/>
                  <a:t>maka</a:t>
                </a:r>
                <a:endParaRPr lang="en-US" altLang="en-US" sz="2400" dirty="0">
                  <a:solidFill>
                    <a:schemeClr val="accent2"/>
                  </a:solidFill>
                </a:endParaRPr>
              </a:p>
              <a:p>
                <a:pPr algn="ctr"/>
                <a14:m>
                  <m:oMath xmlns:m="http://schemas.openxmlformats.org/officeDocument/2006/math">
                    <m:sSup>
                      <m:sSup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ℒ</m:t>
                        </m:r>
                      </m:e>
                      <m:sup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20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𝐹</m:t>
                        </m:r>
                        <m:d>
                          <m:dPr>
                            <m:ctrlP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2200" b="0" i="1" smtClean="0">
                                <a:solidFill>
                                  <a:srgbClr val="C00000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𝑠</m:t>
                            </m:r>
                          </m:e>
                        </m:d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𝐺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(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𝑠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)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d>
                      <m:dPr>
                        <m:ctrlP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𝑓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  <m:r>
                          <a:rPr lang="en-US" sz="2200" b="0" i="1" smtClean="0">
                            <a:solidFill>
                              <a:srgbClr val="C0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𝑔</m:t>
                        </m:r>
                      </m:e>
                    </m:d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𝑡</m:t>
                    </m:r>
                    <m:r>
                      <a:rPr lang="en-US" sz="2200" b="0" i="1" smtClean="0">
                        <a:solidFill>
                          <a:srgbClr val="C0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2400" dirty="0"/>
                  <a:t> 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BB559DC6-FFDA-47AC-9465-BD3014C17C9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37455" y="2166628"/>
                <a:ext cx="9820875" cy="1354217"/>
              </a:xfrm>
              <a:prstGeom prst="rect">
                <a:avLst/>
              </a:prstGeom>
              <a:blipFill>
                <a:blip r:embed="rId2"/>
                <a:stretch>
                  <a:fillRect l="-931" t="-3587" b="-8969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4">
            <a:extLst>
              <a:ext uri="{FF2B5EF4-FFF2-40B4-BE49-F238E27FC236}">
                <a16:creationId xmlns:a16="http://schemas.microsoft.com/office/drawing/2014/main" id="{29B52488-074D-412E-B4EF-3AFEA452E3B3}"/>
              </a:ext>
            </a:extLst>
          </p:cNvPr>
          <p:cNvSpPr txBox="1"/>
          <p:nvPr/>
        </p:nvSpPr>
        <p:spPr>
          <a:xfrm>
            <a:off x="1024128" y="3499367"/>
            <a:ext cx="8258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Bukti</a:t>
            </a:r>
            <a:r>
              <a:rPr lang="en-US" sz="2400" dirty="0"/>
              <a:t>:</a:t>
            </a:r>
            <a:endParaRPr lang="en-ID" sz="2400" dirty="0"/>
          </a:p>
        </p:txBody>
      </p:sp>
    </p:spTree>
    <p:extLst>
      <p:ext uri="{BB962C8B-B14F-4D97-AF65-F5344CB8AC3E}">
        <p14:creationId xmlns:p14="http://schemas.microsoft.com/office/powerpoint/2010/main" val="2098509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9968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8" y="2027588"/>
            <a:ext cx="18683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>
                <a:solidFill>
                  <a:srgbClr val="7030A0"/>
                </a:solidFill>
              </a:rPr>
              <a:t>INDIKATOR</a:t>
            </a:r>
            <a:r>
              <a:rPr lang="en-US" sz="2400" dirty="0"/>
              <a:t>:</a:t>
            </a:r>
            <a:endParaRPr lang="en-ID" sz="2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1D9DDC-6A38-4CED-BCD3-180EE836BAE9}"/>
              </a:ext>
            </a:extLst>
          </p:cNvPr>
          <p:cNvSpPr txBox="1"/>
          <p:nvPr/>
        </p:nvSpPr>
        <p:spPr>
          <a:xfrm>
            <a:off x="1630017" y="2769706"/>
            <a:ext cx="9528313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AutoNum type="arabicPeriod"/>
            </a:pPr>
            <a:r>
              <a:rPr lang="en-US" altLang="en-US" sz="2400" dirty="0">
                <a:solidFill>
                  <a:schemeClr val="hlink"/>
                </a:solidFill>
              </a:rPr>
              <a:t> </a:t>
            </a:r>
            <a:r>
              <a:rPr lang="en-US" altLang="en-US" sz="2400" dirty="0" err="1">
                <a:solidFill>
                  <a:schemeClr val="hlink"/>
                </a:solidFill>
              </a:rPr>
              <a:t>mengidentifikasi</a:t>
            </a:r>
            <a:r>
              <a:rPr lang="en-US" altLang="en-US" sz="2400" dirty="0">
                <a:solidFill>
                  <a:schemeClr val="hlink"/>
                </a:solidFill>
              </a:rPr>
              <a:t> dan </a:t>
            </a:r>
            <a:r>
              <a:rPr lang="en-US" altLang="en-US" sz="2400" dirty="0" err="1">
                <a:solidFill>
                  <a:schemeClr val="hlink"/>
                </a:solidFill>
              </a:rPr>
              <a:t>menentukan</a:t>
            </a:r>
            <a:r>
              <a:rPr lang="en-US" altLang="en-US" sz="2400" dirty="0">
                <a:solidFill>
                  <a:schemeClr val="hlink"/>
                </a:solidFill>
              </a:rPr>
              <a:t> </a:t>
            </a:r>
            <a:r>
              <a:rPr lang="en-US" altLang="en-US" sz="2400" dirty="0" err="1">
                <a:solidFill>
                  <a:schemeClr val="hlink"/>
                </a:solidFill>
              </a:rPr>
              <a:t>transformasi</a:t>
            </a:r>
            <a:r>
              <a:rPr lang="en-US" altLang="en-US" sz="2400" dirty="0">
                <a:solidFill>
                  <a:schemeClr val="hlink"/>
                </a:solidFill>
              </a:rPr>
              <a:t> Laplace </a:t>
            </a:r>
            <a:r>
              <a:rPr lang="en-US" altLang="en-US" sz="2400" dirty="0" err="1">
                <a:solidFill>
                  <a:schemeClr val="hlink"/>
                </a:solidFill>
              </a:rPr>
              <a:t>dari</a:t>
            </a:r>
            <a:r>
              <a:rPr lang="en-US" altLang="en-US" sz="2400" dirty="0">
                <a:solidFill>
                  <a:schemeClr val="hlink"/>
                </a:solidFill>
              </a:rPr>
              <a:t> </a:t>
            </a:r>
            <a:r>
              <a:rPr lang="en-US" altLang="en-US" sz="2400" dirty="0" err="1">
                <a:solidFill>
                  <a:schemeClr val="hlink"/>
                </a:solidFill>
              </a:rPr>
              <a:t>turunan</a:t>
            </a:r>
            <a:r>
              <a:rPr lang="en-US" altLang="en-US" sz="2400" dirty="0">
                <a:solidFill>
                  <a:schemeClr val="hlink"/>
                </a:solidFill>
              </a:rPr>
              <a:t> dan integral </a:t>
            </a:r>
            <a:r>
              <a:rPr lang="en-US" altLang="en-US" sz="2400" dirty="0" err="1">
                <a:solidFill>
                  <a:schemeClr val="hlink"/>
                </a:solidFill>
              </a:rPr>
              <a:t>fungsi</a:t>
            </a:r>
            <a:endParaRPr lang="en-US" altLang="en-US" sz="2400" dirty="0">
              <a:solidFill>
                <a:schemeClr val="hlink"/>
              </a:solidFill>
            </a:endParaRPr>
          </a:p>
          <a:p>
            <a:pPr>
              <a:buFontTx/>
              <a:buAutoNum type="arabicPeriod"/>
            </a:pP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mengidentifikasi</a:t>
            </a:r>
            <a:r>
              <a:rPr lang="en-US" altLang="en-US" sz="2400" dirty="0">
                <a:solidFill>
                  <a:srgbClr val="FF3300"/>
                </a:solidFill>
              </a:rPr>
              <a:t> dan </a:t>
            </a:r>
            <a:r>
              <a:rPr lang="en-US" altLang="en-US" sz="2400" dirty="0" err="1">
                <a:solidFill>
                  <a:srgbClr val="FF3300"/>
                </a:solidFill>
              </a:rPr>
              <a:t>menentukan</a:t>
            </a:r>
            <a:r>
              <a:rPr lang="en-US" altLang="en-US" sz="2400" dirty="0">
                <a:solidFill>
                  <a:srgbClr val="FF3300"/>
                </a:solidFill>
              </a:rPr>
              <a:t> invers </a:t>
            </a:r>
            <a:r>
              <a:rPr lang="en-US" altLang="en-US" sz="2400" dirty="0" err="1">
                <a:solidFill>
                  <a:srgbClr val="FF3300"/>
                </a:solidFill>
              </a:rPr>
              <a:t>fungsi</a:t>
            </a:r>
            <a:r>
              <a:rPr lang="en-US" altLang="en-US" sz="2400" dirty="0">
                <a:solidFill>
                  <a:srgbClr val="FF3300"/>
                </a:solidFill>
              </a:rPr>
              <a:t> Laplace yang </a:t>
            </a:r>
            <a:r>
              <a:rPr lang="en-US" altLang="en-US" sz="2400" dirty="0" err="1">
                <a:solidFill>
                  <a:srgbClr val="FF3300"/>
                </a:solidFill>
              </a:rPr>
              <a:t>terkait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dengan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turunan</a:t>
            </a:r>
            <a:r>
              <a:rPr lang="en-US" altLang="en-US" sz="2400" dirty="0">
                <a:solidFill>
                  <a:srgbClr val="FF3300"/>
                </a:solidFill>
              </a:rPr>
              <a:t> dan integral </a:t>
            </a:r>
            <a:r>
              <a:rPr lang="en-US" altLang="en-US" sz="2400" dirty="0" err="1">
                <a:solidFill>
                  <a:srgbClr val="FF3300"/>
                </a:solidFill>
              </a:rPr>
              <a:t>fungsi</a:t>
            </a:r>
            <a:endParaRPr lang="en-US" altLang="en-US" sz="2400" dirty="0">
              <a:solidFill>
                <a:srgbClr val="FF3300"/>
              </a:solidFill>
            </a:endParaRPr>
          </a:p>
          <a:p>
            <a:pPr>
              <a:buFontTx/>
              <a:buAutoNum type="arabicPeriod"/>
            </a:pP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mengidentifikasi</a:t>
            </a:r>
            <a:r>
              <a:rPr lang="en-US" altLang="en-US" sz="2400" dirty="0">
                <a:solidFill>
                  <a:srgbClr val="FF3300"/>
                </a:solidFill>
              </a:rPr>
              <a:t> dan </a:t>
            </a:r>
            <a:r>
              <a:rPr lang="en-US" altLang="en-US" sz="2400" dirty="0" err="1">
                <a:solidFill>
                  <a:srgbClr val="FF3300"/>
                </a:solidFill>
              </a:rPr>
              <a:t>menentukan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turunan</a:t>
            </a:r>
            <a:r>
              <a:rPr lang="en-US" altLang="en-US" sz="2400" dirty="0">
                <a:solidFill>
                  <a:srgbClr val="FF3300"/>
                </a:solidFill>
              </a:rPr>
              <a:t> dan integral </a:t>
            </a:r>
            <a:r>
              <a:rPr lang="en-US" altLang="en-US" sz="2400" dirty="0" err="1">
                <a:solidFill>
                  <a:srgbClr val="FF3300"/>
                </a:solidFill>
              </a:rPr>
              <a:t>dari</a:t>
            </a: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>
                <a:solidFill>
                  <a:srgbClr val="FF3300"/>
                </a:solidFill>
              </a:rPr>
              <a:t>transformasi</a:t>
            </a:r>
            <a:r>
              <a:rPr lang="en-US" altLang="en-US" sz="2400" dirty="0">
                <a:solidFill>
                  <a:srgbClr val="FF3300"/>
                </a:solidFill>
              </a:rPr>
              <a:t> Laplace </a:t>
            </a:r>
          </a:p>
          <a:p>
            <a:pPr>
              <a:buFontTx/>
              <a:buAutoNum type="arabicPeriod"/>
            </a:pPr>
            <a:r>
              <a:rPr lang="en-US" altLang="en-US" sz="2400" dirty="0">
                <a:solidFill>
                  <a:srgbClr val="FF3300"/>
                </a:solidFill>
              </a:rPr>
              <a:t> </a:t>
            </a:r>
            <a:r>
              <a:rPr lang="en-US" altLang="en-US" sz="2400" dirty="0" err="1"/>
              <a:t>Menentukan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solusi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masalah</a:t>
            </a:r>
            <a:r>
              <a:rPr lang="en-US" altLang="en-US" sz="2400" dirty="0"/>
              <a:t> </a:t>
            </a:r>
            <a:r>
              <a:rPr lang="en-US" altLang="en-US" sz="2400" dirty="0" err="1"/>
              <a:t>nilai</a:t>
            </a:r>
            <a:r>
              <a:rPr lang="en-US" altLang="en-US" sz="2400" dirty="0"/>
              <a:t> </a:t>
            </a:r>
            <a:r>
              <a:rPr lang="en-US" altLang="en-US" sz="2400" dirty="0" err="1"/>
              <a:t>awal</a:t>
            </a:r>
            <a:r>
              <a:rPr lang="en-US" altLang="en-US" sz="2400" dirty="0"/>
              <a:t> </a:t>
            </a:r>
            <a:r>
              <a:rPr lang="en-US" altLang="en-US" sz="2400" dirty="0" err="1"/>
              <a:t>sederhana</a:t>
            </a:r>
            <a:endParaRPr lang="en-US" altLang="en-US" sz="2400" dirty="0">
              <a:solidFill>
                <a:srgbClr val="CC33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3608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9968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7" y="1648218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4.1: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 err="1"/>
              <a:t>Pengertian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</a:t>
            </a:r>
            <a:endParaRPr lang="en-ID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259B7F-A0D4-42FE-B2EE-E1F7D9FA3364}"/>
                  </a:ext>
                </a:extLst>
              </p:cNvPr>
              <p:cNvSpPr txBox="1"/>
              <p:nvPr/>
            </p:nvSpPr>
            <p:spPr>
              <a:xfrm>
                <a:off x="1024127" y="3095281"/>
                <a:ext cx="10235276" cy="199945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400" dirty="0"/>
                  <a:t>Definisi: </a:t>
                </a:r>
                <a:r>
                  <a:rPr lang="en-US" sz="2400" dirty="0" err="1"/>
                  <a:t>Diberikan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peubah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400" dirty="0"/>
                  <a:t>, </a:t>
                </a:r>
                <a:r>
                  <a:rPr lang="en-US" altLang="en-US" sz="2400" dirty="0" err="1">
                    <a:solidFill>
                      <a:srgbClr val="0000CC"/>
                    </a:solidFill>
                  </a:rPr>
                  <a:t>transformasi</a:t>
                </a:r>
                <a:r>
                  <a:rPr lang="en-US" altLang="en-US" sz="2400" dirty="0">
                    <a:solidFill>
                      <a:srgbClr val="0000CC"/>
                    </a:solidFill>
                  </a:rPr>
                  <a:t> Laplace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dr</a:t>
                </a:r>
                <a:r>
                  <a:rPr lang="en-US" altLang="en-US" sz="2400" dirty="0"/>
                  <a:t> </a:t>
                </a:r>
                <a:r>
                  <a:rPr lang="en-US" altLang="en-US" sz="2400" i="1" dirty="0">
                    <a:solidFill>
                      <a:srgbClr val="0000CC"/>
                    </a:solidFill>
                  </a:rPr>
                  <a:t>f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adalah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suatu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0000CC"/>
                    </a:solidFill>
                  </a:rPr>
                  <a:t>s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dalam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bentuk</a:t>
                </a:r>
                <a:endParaRPr lang="en-US" altLang="en-US" sz="2400" dirty="0"/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𝐹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𝑠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ℒ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𝑓</m:t>
                          </m:r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(</m:t>
                          </m:r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)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nary>
                        <m:nary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naryPr>
                        <m:sub>
                          <m:r>
                            <m:rPr>
                              <m:brk m:alnAt="23"/>
                            </m:rP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∞</m:t>
                          </m:r>
                        </m:sup>
                        <m:e>
                          <m:sSup>
                            <m:sSupPr>
                              <m:ctrlP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pPr>
                            <m:e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𝑒</m:t>
                              </m:r>
                            </m:e>
                            <m:sup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−</m:t>
                              </m:r>
                              <m:r>
                                <a:rPr lang="en-US" altLang="en-US" sz="2400" b="0" i="1" smtClean="0"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𝑠𝑡</m:t>
                              </m:r>
                            </m:sup>
                          </m:sSup>
                        </m:e>
                      </m:nary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𝑓</m:t>
                      </m:r>
                      <m:d>
                        <m:dPr>
                          <m:ctrlP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dPr>
                        <m:e>
                          <m:r>
                            <a:rPr lang="en-US" altLang="en-US" sz="24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𝑡</m:t>
                          </m:r>
                        </m:e>
                      </m:d>
                      <m:r>
                        <a:rPr lang="en-US" altLang="en-US" sz="24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𝑑𝑡</m:t>
                      </m:r>
                    </m:oMath>
                  </m:oMathPara>
                </a14:m>
                <a:endParaRPr lang="en-US" altLang="en-US" sz="2400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en-US" sz="2400" dirty="0" err="1">
                    <a:cs typeface="Arial" panose="020B0604020202020204" pitchFamily="34" charset="0"/>
                  </a:rPr>
                  <a:t>dengan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s &gt; 0.</a:t>
                </a:r>
                <a:endParaRPr lang="el-GR" altLang="en-US" sz="24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259B7F-A0D4-42FE-B2EE-E1F7D9FA3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095281"/>
                <a:ext cx="10235276" cy="1999458"/>
              </a:xfrm>
              <a:prstGeom prst="rect">
                <a:avLst/>
              </a:prstGeom>
              <a:blipFill>
                <a:blip r:embed="rId2"/>
                <a:stretch>
                  <a:fillRect l="-893" t="-2439" b="-609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0715178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9968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9A1F8-CCC0-4C60-AB2A-8F4766691FC5}"/>
              </a:ext>
            </a:extLst>
          </p:cNvPr>
          <p:cNvSpPr txBox="1"/>
          <p:nvPr/>
        </p:nvSpPr>
        <p:spPr>
          <a:xfrm>
            <a:off x="1024127" y="1763738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 </a:t>
            </a:r>
            <a:r>
              <a:rPr lang="en-US" sz="3200" dirty="0" err="1"/>
              <a:t>Fungsi</a:t>
            </a:r>
            <a:r>
              <a:rPr lang="en-US" sz="3200" dirty="0"/>
              <a:t> </a:t>
            </a:r>
            <a:r>
              <a:rPr lang="en-US" sz="3200" dirty="0" err="1"/>
              <a:t>Sederhana</a:t>
            </a:r>
            <a:endParaRPr lang="en-ID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C73FB83-B4C0-494F-9E6D-0F7E24D32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9243275"/>
                  </p:ext>
                </p:extLst>
              </p:nvPr>
            </p:nvGraphicFramePr>
            <p:xfrm>
              <a:off x="2005494" y="3184577"/>
              <a:ext cx="8423968" cy="285546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3233">
                      <a:extLst>
                        <a:ext uri="{9D8B030D-6E8A-4147-A177-3AD203B41FA5}">
                          <a16:colId xmlns:a16="http://schemas.microsoft.com/office/drawing/2014/main" val="3614490399"/>
                        </a:ext>
                      </a:extLst>
                    </a:gridCol>
                    <a:gridCol w="3693889">
                      <a:extLst>
                        <a:ext uri="{9D8B030D-6E8A-4147-A177-3AD203B41FA5}">
                          <a16:colId xmlns:a16="http://schemas.microsoft.com/office/drawing/2014/main" val="1955242524"/>
                        </a:ext>
                      </a:extLst>
                    </a:gridCol>
                    <a:gridCol w="4046846">
                      <a:extLst>
                        <a:ext uri="{9D8B030D-6E8A-4147-A177-3AD203B41FA5}">
                          <a16:colId xmlns:a16="http://schemas.microsoft.com/office/drawing/2014/main" val="401020548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𝒇</m:t>
                              </m:r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𝒕</m:t>
                              </m:r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)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</m:d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ℒ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41988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 k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dan konstan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107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ℕ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(</a:t>
                          </a:r>
                          <a:r>
                            <a:rPr lang="en-ID" sz="2400" dirty="0" err="1">
                              <a:solidFill>
                                <a:schemeClr val="tx1"/>
                              </a:solidFill>
                            </a:rPr>
                            <a:t>himp</a:t>
                          </a:r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. </a:t>
                          </a:r>
                          <a:r>
                            <a:rPr lang="en-ID" sz="2400" dirty="0" err="1">
                              <a:solidFill>
                                <a:schemeClr val="tx1"/>
                              </a:solidFill>
                            </a:rPr>
                            <a:t>bil</a:t>
                          </a:r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. </a:t>
                          </a:r>
                          <a:r>
                            <a:rPr lang="en-ID" sz="2400" dirty="0" err="1">
                              <a:solidFill>
                                <a:schemeClr val="tx1"/>
                              </a:solidFill>
                            </a:rPr>
                            <a:t>Asli</a:t>
                          </a:r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)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!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14174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 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641359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68794723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C73FB83-B4C0-494F-9E6D-0F7E24D32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909243275"/>
                  </p:ext>
                </p:extLst>
              </p:nvPr>
            </p:nvGraphicFramePr>
            <p:xfrm>
              <a:off x="2005494" y="3184577"/>
              <a:ext cx="8423968" cy="2855468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3233">
                      <a:extLst>
                        <a:ext uri="{9D8B030D-6E8A-4147-A177-3AD203B41FA5}">
                          <a16:colId xmlns:a16="http://schemas.microsoft.com/office/drawing/2014/main" val="3614490399"/>
                        </a:ext>
                      </a:extLst>
                    </a:gridCol>
                    <a:gridCol w="3693889">
                      <a:extLst>
                        <a:ext uri="{9D8B030D-6E8A-4147-A177-3AD203B41FA5}">
                          <a16:colId xmlns:a16="http://schemas.microsoft.com/office/drawing/2014/main" val="1955242524"/>
                        </a:ext>
                      </a:extLst>
                    </a:gridCol>
                    <a:gridCol w="4046846">
                      <a:extLst>
                        <a:ext uri="{9D8B030D-6E8A-4147-A177-3AD203B41FA5}">
                          <a16:colId xmlns:a16="http://schemas.microsoft.com/office/drawing/2014/main" val="4010205486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16" t="-10667" r="-109720" b="-54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434" t="-10667" r="-301" b="-54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4198845"/>
                      </a:ext>
                    </a:extLst>
                  </a:tr>
                  <a:tr h="6182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16" t="-81373" r="-109720" b="-29705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434" t="-81373" r="-301" b="-29705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3107406"/>
                      </a:ext>
                    </a:extLst>
                  </a:tr>
                  <a:tr h="6182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16" t="-183168" r="-109720" b="-20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434" t="-183168" r="-301" b="-20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61417496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16" t="-297917" r="-109720" b="-1104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434" t="-297917" r="-301" b="-1104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64135989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8616" t="-402105" r="-109720" b="-1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08434" t="-402105" r="-301" b="-115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94723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02174181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200907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9A1F8-CCC0-4C60-AB2A-8F4766691FC5}"/>
              </a:ext>
            </a:extLst>
          </p:cNvPr>
          <p:cNvSpPr txBox="1"/>
          <p:nvPr/>
        </p:nvSpPr>
        <p:spPr>
          <a:xfrm>
            <a:off x="1024127" y="1432437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 </a:t>
            </a:r>
            <a:r>
              <a:rPr lang="en-US" sz="3200" dirty="0" err="1"/>
              <a:t>Fungsi</a:t>
            </a:r>
            <a:r>
              <a:rPr lang="en-US" sz="3200" dirty="0"/>
              <a:t> </a:t>
            </a:r>
            <a:r>
              <a:rPr lang="en-US" sz="3200" dirty="0" err="1"/>
              <a:t>Sederhana</a:t>
            </a:r>
            <a:endParaRPr lang="en-ID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32B18219-C7D3-4EAE-BAE7-18C1C6C53D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9770192"/>
                  </p:ext>
                </p:extLst>
              </p:nvPr>
            </p:nvGraphicFramePr>
            <p:xfrm>
              <a:off x="2301463" y="2731677"/>
              <a:ext cx="8127999" cy="34753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4696">
                      <a:extLst>
                        <a:ext uri="{9D8B030D-6E8A-4147-A177-3AD203B41FA5}">
                          <a16:colId xmlns:a16="http://schemas.microsoft.com/office/drawing/2014/main" val="3424390482"/>
                        </a:ext>
                      </a:extLst>
                    </a:gridCol>
                    <a:gridCol w="3374884">
                      <a:extLst>
                        <a:ext uri="{9D8B030D-6E8A-4147-A177-3AD203B41FA5}">
                          <a16:colId xmlns:a16="http://schemas.microsoft.com/office/drawing/2014/main" val="2143181774"/>
                        </a:ext>
                      </a:extLst>
                    </a:gridCol>
                    <a:gridCol w="4068419">
                      <a:extLst>
                        <a:ext uri="{9D8B030D-6E8A-4147-A177-3AD203B41FA5}">
                          <a16:colId xmlns:a16="http://schemas.microsoft.com/office/drawing/2014/main" val="1587399033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𝒇</m:t>
                                </m:r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(</m:t>
                                </m:r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𝒕</m:t>
                                </m:r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)</m:t>
                                </m:r>
                              </m:oMath>
                            </m:oMathPara>
                          </a14:m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𝑭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𝒔</m:t>
                                    </m:r>
                                  </m:e>
                                </m:d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  <a:ea typeface="Cambria Math" panose="02040503050406030204" pitchFamily="18" charset="0"/>
                                  </a:rPr>
                                  <m:t>ℒ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𝒇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𝒕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61322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5.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𝑎𝑡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117355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6.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 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2648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7.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3060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8.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,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&gt;−1</m:t>
                              </m:r>
                            </m:oMath>
                          </a14:m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m:rPr>
                                      <m:sty m:val="p"/>
                                    </m:rPr>
                                    <a:rPr lang="el-GR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  <m:d>
                                    <m:dPr>
                                      <m:ctrlPr>
                                        <a:rPr lang="el-GR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0960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9.</a:t>
                          </a:r>
                          <a:endParaRPr lang="en-ID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𝑖𝑎𝑡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a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9454011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3" name="Table 2">
                <a:extLst>
                  <a:ext uri="{FF2B5EF4-FFF2-40B4-BE49-F238E27FC236}">
                    <a16:creationId xmlns:a16="http://schemas.microsoft.com/office/drawing/2014/main" id="{32B18219-C7D3-4EAE-BAE7-18C1C6C53DE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219770192"/>
                  </p:ext>
                </p:extLst>
              </p:nvPr>
            </p:nvGraphicFramePr>
            <p:xfrm>
              <a:off x="2301463" y="2731677"/>
              <a:ext cx="8127999" cy="3475356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4696">
                      <a:extLst>
                        <a:ext uri="{9D8B030D-6E8A-4147-A177-3AD203B41FA5}">
                          <a16:colId xmlns:a16="http://schemas.microsoft.com/office/drawing/2014/main" val="3424390482"/>
                        </a:ext>
                      </a:extLst>
                    </a:gridCol>
                    <a:gridCol w="3374884">
                      <a:extLst>
                        <a:ext uri="{9D8B030D-6E8A-4147-A177-3AD203B41FA5}">
                          <a16:colId xmlns:a16="http://schemas.microsoft.com/office/drawing/2014/main" val="2143181774"/>
                        </a:ext>
                      </a:extLst>
                    </a:gridCol>
                    <a:gridCol w="4068419">
                      <a:extLst>
                        <a:ext uri="{9D8B030D-6E8A-4147-A177-3AD203B41FA5}">
                          <a16:colId xmlns:a16="http://schemas.microsoft.com/office/drawing/2014/main" val="1587399033"/>
                        </a:ext>
                      </a:extLst>
                    </a:gridCol>
                  </a:tblGrid>
                  <a:tr h="45720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10667" r="-120939" b="-67466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10667" r="-299" b="-67466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132255"/>
                      </a:ext>
                    </a:extLst>
                  </a:tr>
                  <a:tr h="6099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5.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83000" r="-120939" b="-406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83000" r="-299" b="-406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1735537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6.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190625" r="-120939" b="-3229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190625" r="-299" b="-3229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6487278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7.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293684" r="-120939" b="-226316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293684" r="-299" b="-226316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060788"/>
                      </a:ext>
                    </a:extLst>
                  </a:tr>
                  <a:tr h="636524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8.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356190" r="-120939" b="-104762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356190" r="-299" b="-104762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0960212"/>
                      </a:ext>
                    </a:extLst>
                  </a:tr>
                  <a:tr h="6099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9.</a:t>
                          </a:r>
                          <a:endParaRPr lang="en-ID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20397" t="-479000" r="-120939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99850" t="-479000" r="-299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454011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40825709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399688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F19DB3-2EBD-4158-BB12-474FFBE79548}"/>
              </a:ext>
            </a:extLst>
          </p:cNvPr>
          <p:cNvSpPr txBox="1"/>
          <p:nvPr/>
        </p:nvSpPr>
        <p:spPr>
          <a:xfrm>
            <a:off x="1024127" y="1648218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4.1: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 err="1"/>
              <a:t>Pengertian</a:t>
            </a:r>
            <a:r>
              <a:rPr lang="en-US" sz="3200" dirty="0">
                <a:solidFill>
                  <a:srgbClr val="0070C0"/>
                </a:solidFill>
              </a:rPr>
              <a:t> </a:t>
            </a:r>
            <a:r>
              <a:rPr lang="en-US" sz="3200" dirty="0">
                <a:solidFill>
                  <a:srgbClr val="FF0000"/>
                </a:solidFill>
              </a:rPr>
              <a:t>Invers</a:t>
            </a:r>
            <a:r>
              <a:rPr lang="en-US" sz="3200" dirty="0">
                <a:solidFill>
                  <a:srgbClr val="FFC000"/>
                </a:solidFill>
              </a:rPr>
              <a:t> </a:t>
            </a:r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</a:t>
            </a:r>
            <a:endParaRPr lang="en-ID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259B7F-A0D4-42FE-B2EE-E1F7D9FA3364}"/>
                  </a:ext>
                </a:extLst>
              </p:cNvPr>
              <p:cNvSpPr txBox="1"/>
              <p:nvPr/>
            </p:nvSpPr>
            <p:spPr>
              <a:xfrm>
                <a:off x="1024127" y="3095281"/>
                <a:ext cx="10235276" cy="21403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US" sz="2400" dirty="0"/>
                  <a:t>Definisi: </a:t>
                </a:r>
                <a:r>
                  <a:rPr lang="en-US" sz="2400" dirty="0" err="1"/>
                  <a:t>Diberikan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merupakan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fungsi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berorde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eksponen</a:t>
                </a:r>
                <a:r>
                  <a:rPr lang="en-US" altLang="en-US" sz="2400" dirty="0"/>
                  <a:t> dan </a:t>
                </a:r>
                <a14:m>
                  <m:oMath xmlns:m="http://schemas.openxmlformats.org/officeDocument/2006/math"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ℒ</m:t>
                    </m:r>
                    <m:d>
                      <m:dPr>
                        <m:ctrlP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𝑓</m:t>
                        </m:r>
                        <m:d>
                          <m:dPr>
                            <m:ctrlP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altLang="en-US" sz="2400" b="0" i="1" smtClean="0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e>
                    </m:d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en-US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en-US" sz="2400" dirty="0"/>
                  <a:t>, maka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𝑓</m:t>
                    </m:r>
                  </m:oMath>
                </a14:m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disebut</a:t>
                </a:r>
                <a:r>
                  <a:rPr lang="en-US" altLang="en-US" sz="2400" dirty="0"/>
                  <a:t> </a:t>
                </a:r>
                <a:r>
                  <a:rPr lang="en-US" altLang="en-US" sz="2400" dirty="0">
                    <a:solidFill>
                      <a:srgbClr val="FF0000"/>
                    </a:solidFill>
                  </a:rPr>
                  <a:t>invers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>
                    <a:solidFill>
                      <a:srgbClr val="0000CC"/>
                    </a:solidFill>
                  </a:rPr>
                  <a:t>transformasi</a:t>
                </a:r>
                <a:r>
                  <a:rPr lang="en-US" altLang="en-US" sz="2400" dirty="0">
                    <a:solidFill>
                      <a:srgbClr val="0000CC"/>
                    </a:solidFill>
                  </a:rPr>
                  <a:t> Laplace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dari</a:t>
                </a:r>
                <a:r>
                  <a:rPr lang="en-US" altLang="en-US" sz="2400" dirty="0"/>
                  <a:t> </a:t>
                </a:r>
                <a14:m>
                  <m:oMath xmlns:m="http://schemas.openxmlformats.org/officeDocument/2006/math">
                    <m:r>
                      <a:rPr lang="en-US" altLang="en-US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𝐹</m:t>
                    </m:r>
                  </m:oMath>
                </a14:m>
                <a:r>
                  <a:rPr lang="en-US" altLang="en-US" sz="2400" dirty="0"/>
                  <a:t> dan </a:t>
                </a:r>
                <a:r>
                  <a:rPr lang="en-US" altLang="en-US" sz="2400" dirty="0" err="1"/>
                  <a:t>dinotasikan</a:t>
                </a:r>
                <a:r>
                  <a:rPr lang="en-US" altLang="en-US" sz="2400" dirty="0"/>
                  <a:t> </a:t>
                </a:r>
                <a:r>
                  <a:rPr lang="en-US" altLang="en-US" sz="2400" dirty="0" err="1"/>
                  <a:t>dengan</a:t>
                </a:r>
                <a:endParaRPr lang="en-US" altLang="en-US" sz="2400" dirty="0"/>
              </a:p>
              <a:p>
                <a:pPr algn="ctr"/>
                <a14:m>
                  <m:oMath xmlns:m="http://schemas.openxmlformats.org/officeDocument/2006/math"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𝑓</m:t>
                    </m:r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𝑡</m:t>
                        </m:r>
                      </m:e>
                    </m:d>
                    <m:r>
                      <a:rPr lang="en-US" altLang="en-US" sz="2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p>
                      <m:sSup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ℒ</m:t>
                        </m:r>
                      </m:e>
                      <m:sup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(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  <m:r>
                          <a:rPr lang="en-US" alt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)</m:t>
                        </m:r>
                      </m:e>
                    </m:d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.</a:t>
                </a:r>
              </a:p>
              <a:p>
                <a:pPr algn="just"/>
                <a:endParaRPr lang="en-US" altLang="en-US" sz="2400" dirty="0">
                  <a:cs typeface="Arial" panose="020B0604020202020204" pitchFamily="34" charset="0"/>
                </a:endParaRPr>
              </a:p>
              <a:p>
                <a:pPr algn="just"/>
                <a:r>
                  <a:rPr lang="en-US" altLang="en-US" sz="2400" dirty="0" err="1">
                    <a:solidFill>
                      <a:srgbClr val="C00000"/>
                    </a:solidFill>
                    <a:cs typeface="Arial" panose="020B0604020202020204" pitchFamily="34" charset="0"/>
                  </a:rPr>
                  <a:t>Catatan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alt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altLang="en-US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ℒ</m:t>
                        </m:r>
                      </m:e>
                      <m:sup>
                        <m:r>
                          <a:rPr lang="en-US" altLang="en-US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−1</m:t>
                        </m:r>
                      </m:sup>
                    </m:sSup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menotasikan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invers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dari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US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ℒ</m:t>
                    </m:r>
                  </m:oMath>
                </a14:m>
                <a:r>
                  <a:rPr lang="en-US" altLang="en-US" sz="2400" dirty="0">
                    <a:cs typeface="Arial" panose="020B0604020202020204" pitchFamily="34" charset="0"/>
                  </a:rPr>
                  <a:t> terhadap operasi </a:t>
                </a:r>
                <a:r>
                  <a:rPr lang="en-US" altLang="en-US" sz="2400" dirty="0" err="1">
                    <a:cs typeface="Arial" panose="020B0604020202020204" pitchFamily="34" charset="0"/>
                  </a:rPr>
                  <a:t>komposisi</a:t>
                </a:r>
                <a:r>
                  <a:rPr lang="en-US" altLang="en-US" sz="2400" dirty="0">
                    <a:cs typeface="Arial" panose="020B0604020202020204" pitchFamily="34" charset="0"/>
                  </a:rPr>
                  <a:t>.</a:t>
                </a:r>
                <a:endParaRPr lang="el-GR" altLang="en-US" sz="24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1259B7F-A0D4-42FE-B2EE-E1F7D9FA336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24127" y="3095281"/>
                <a:ext cx="10235276" cy="2140394"/>
              </a:xfrm>
              <a:prstGeom prst="rect">
                <a:avLst/>
              </a:prstGeom>
              <a:blipFill>
                <a:blip r:embed="rId2"/>
                <a:stretch>
                  <a:fillRect l="-893" t="-855" b="-5698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4392534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72136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9A1F8-CCC0-4C60-AB2A-8F4766691FC5}"/>
              </a:ext>
            </a:extLst>
          </p:cNvPr>
          <p:cNvSpPr txBox="1"/>
          <p:nvPr/>
        </p:nvSpPr>
        <p:spPr>
          <a:xfrm>
            <a:off x="1024127" y="1408894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</a:rPr>
              <a:t>Invers </a:t>
            </a:r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</a:t>
            </a:r>
            <a:endParaRPr lang="en-ID" sz="3200" dirty="0"/>
          </a:p>
        </p:txBody>
      </p:sp>
      <mc:AlternateContent xmlns:mc="http://schemas.openxmlformats.org/markup-compatibility/2006">
        <mc:Choice xmlns:a14="http://schemas.microsoft.com/office/drawing/2010/main" Requires="a14"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C73FB83-B4C0-494F-9E6D-0F7E24D32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448195"/>
                  </p:ext>
                </p:extLst>
              </p:nvPr>
            </p:nvGraphicFramePr>
            <p:xfrm>
              <a:off x="2005494" y="2747841"/>
              <a:ext cx="8423968" cy="28554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3233">
                      <a:extLst>
                        <a:ext uri="{9D8B030D-6E8A-4147-A177-3AD203B41FA5}">
                          <a16:colId xmlns:a16="http://schemas.microsoft.com/office/drawing/2014/main" val="3614490399"/>
                        </a:ext>
                      </a:extLst>
                    </a:gridCol>
                    <a:gridCol w="4030125">
                      <a:extLst>
                        <a:ext uri="{9D8B030D-6E8A-4147-A177-3AD203B41FA5}">
                          <a16:colId xmlns:a16="http://schemas.microsoft.com/office/drawing/2014/main" val="1955242524"/>
                        </a:ext>
                      </a:extLst>
                    </a:gridCol>
                    <a:gridCol w="3710610">
                      <a:extLst>
                        <a:ext uri="{9D8B030D-6E8A-4147-A177-3AD203B41FA5}">
                          <a16:colId xmlns:a16="http://schemas.microsoft.com/office/drawing/2014/main" val="4010205486"/>
                        </a:ext>
                      </a:extLst>
                    </a:gridCol>
                  </a:tblGrid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ℒ</m:t>
                                    </m:r>
                                  </m:e>
                                  <m:sup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𝑭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9419884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𝑘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0 </a:t>
                          </a:r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𝑘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,  k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371310740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ID" sz="24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ℕ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f>
                                    <m:f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1</m:t>
                                      </m:r>
                                    </m:num>
                                    <m:den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𝑛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 !</m:t>
                                      </m:r>
                                    </m:den>
                                  </m:f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𝑛</m:t>
                                  </m:r>
                                </m:sup>
                              </m:sSup>
                            </m:oMath>
                          </a14:m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761417496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 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64135989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+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  <a:r>
                            <a:rPr lang="en-ID" sz="24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468794723"/>
                      </a:ext>
                    </a:extLst>
                  </a:tr>
                </a:tbl>
              </a:graphicData>
            </a:graphic>
          </p:graphicFrame>
        </mc:Choice>
        <mc:Fallback>
          <p:graphicFrame>
            <p:nvGraphicFramePr>
              <p:cNvPr id="5" name="Table 4">
                <a:extLst>
                  <a:ext uri="{FF2B5EF4-FFF2-40B4-BE49-F238E27FC236}">
                    <a16:creationId xmlns:a16="http://schemas.microsoft.com/office/drawing/2014/main" id="{6C73FB83-B4C0-494F-9E6D-0F7E24D329A4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2709448195"/>
                  </p:ext>
                </p:extLst>
              </p:nvPr>
            </p:nvGraphicFramePr>
            <p:xfrm>
              <a:off x="2005494" y="2747841"/>
              <a:ext cx="8423968" cy="2855405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3233">
                      <a:extLst>
                        <a:ext uri="{9D8B030D-6E8A-4147-A177-3AD203B41FA5}">
                          <a16:colId xmlns:a16="http://schemas.microsoft.com/office/drawing/2014/main" val="3614490399"/>
                        </a:ext>
                      </a:extLst>
                    </a:gridCol>
                    <a:gridCol w="4030125">
                      <a:extLst>
                        <a:ext uri="{9D8B030D-6E8A-4147-A177-3AD203B41FA5}">
                          <a16:colId xmlns:a16="http://schemas.microsoft.com/office/drawing/2014/main" val="1955242524"/>
                        </a:ext>
                      </a:extLst>
                    </a:gridCol>
                    <a:gridCol w="3710610">
                      <a:extLst>
                        <a:ext uri="{9D8B030D-6E8A-4147-A177-3AD203B41FA5}">
                          <a16:colId xmlns:a16="http://schemas.microsoft.com/office/drawing/2014/main" val="4010205486"/>
                        </a:ext>
                      </a:extLst>
                    </a:gridCol>
                  </a:tblGrid>
                  <a:tr h="465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69" t="-9091" r="-92296" b="-52337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7258" t="-9091" r="-328" b="-52337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94198845"/>
                      </a:ext>
                    </a:extLst>
                  </a:tr>
                  <a:tr h="618236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1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69" t="-83168" r="-92296" b="-299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7258" t="-83168" r="-328" b="-2990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3713107406"/>
                      </a:ext>
                    </a:extLst>
                  </a:tr>
                  <a:tr h="6099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2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69" t="-183168" r="-92296" b="-19901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7258" t="-183168" r="-328" b="-19901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761417496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3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69" t="-301053" r="-92296" b="-111579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7258" t="-301053" r="-328" b="-111579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64135989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4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7069" t="-396875" r="-92296" b="-10417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27258" t="-396875" r="-328" b="-10417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468794723"/>
                      </a:ext>
                    </a:extLst>
                  </a:tr>
                </a:tbl>
              </a:graphicData>
            </a:graphic>
          </p:graphicFrame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F9841D-6A28-45AB-A62B-BDEAD986A3CB}"/>
                  </a:ext>
                </a:extLst>
              </p:cNvPr>
              <p:cNvSpPr txBox="1"/>
              <p:nvPr/>
            </p:nvSpPr>
            <p:spPr>
              <a:xfrm>
                <a:off x="2005494" y="5773000"/>
                <a:ext cx="8808180" cy="64504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2400" dirty="0"/>
                  <a:t>F(s)=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=2 </m:t>
                    </m:r>
                    <m:f>
                      <m:f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𝑠</m:t>
                        </m:r>
                      </m:num>
                      <m:den>
                        <m:sSup>
                          <m:sSup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+1</m:t>
                        </m:r>
                      </m:den>
                    </m:f>
                  </m:oMath>
                </a14:m>
                <a:r>
                  <a:rPr lang="en-ID" sz="2400" dirty="0"/>
                  <a:t>   </a:t>
                </a:r>
                <a:r>
                  <a:rPr lang="en-ID" sz="2400" dirty="0">
                    <a:sym typeface="Wingdings" panose="05000000000000000000" pitchFamily="2" charset="2"/>
                  </a:rPr>
                  <a:t>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ID" sz="240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𝑓</m:t>
                        </m:r>
                        <m:d>
                          <m:d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dPr>
                          <m:e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𝑡</m:t>
                            </m:r>
                          </m:e>
                        </m:d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=</m:t>
                        </m:r>
                        <m:r>
                          <a:rPr lang="en-ID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−1</m:t>
                        </m:r>
                      </m:sup>
                    </m:sSup>
                    <m:r>
                      <a:rPr lang="en-US" sz="2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(</m:t>
                    </m:r>
                    <m:r>
                      <a:rPr lang="en-US" sz="2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𝐹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𝑠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</m:t>
                    </m:r>
                    <m:sSup>
                      <m:sSupPr>
                        <m:ctrlP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sSup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2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sym typeface="Wingdings" panose="05000000000000000000" pitchFamily="2" charset="2"/>
                          </a:rPr>
                          <m:t>ℒ</m:t>
                        </m:r>
                      </m:e>
                      <m:sup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−1</m:t>
                        </m:r>
                      </m:sup>
                    </m:sSup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en-US" sz="24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</m:ctrlPr>
                          </m:fPr>
                          <m:num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𝑠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sz="2400" b="0" i="1" smtClean="0"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</m:ctrlPr>
                              </m:sSupPr>
                              <m:e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𝑠</m:t>
                                </m:r>
                              </m:e>
                              <m:sup>
                                <m:r>
                                  <a:rPr lang="en-US" sz="2400" b="0" i="1" smtClean="0">
                                    <a:latin typeface="Cambria Math" panose="02040503050406030204" pitchFamily="18" charset="0"/>
                                    <a:sym typeface="Wingdings" panose="05000000000000000000" pitchFamily="2" charset="2"/>
                                  </a:rPr>
                                  <m:t>2</m:t>
                                </m:r>
                              </m:sup>
                            </m:sSup>
                            <m:r>
                              <a:rPr lang="en-US" sz="2400" b="0" i="1" smtClean="0">
                                <a:latin typeface="Cambria Math" panose="02040503050406030204" pitchFamily="18" charset="0"/>
                                <a:sym typeface="Wingdings" panose="05000000000000000000" pitchFamily="2" charset="2"/>
                              </a:rPr>
                              <m:t>+1</m:t>
                            </m:r>
                          </m:den>
                        </m:f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  <a:sym typeface="Wingdings" panose="05000000000000000000" pitchFamily="2" charset="2"/>
                      </a:rPr>
                      <m:t>=2</m:t>
                    </m:r>
                    <m:func>
                      <m:funcPr>
                        <m:ctrlP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2400" b="0" i="0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cos</m:t>
                        </m:r>
                      </m:fName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(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𝑡</m:t>
                        </m:r>
                        <m:r>
                          <a:rPr lang="en-US" sz="2400" b="0" i="1" smtClean="0">
                            <a:latin typeface="Cambria Math" panose="02040503050406030204" pitchFamily="18" charset="0"/>
                            <a:sym typeface="Wingdings" panose="05000000000000000000" pitchFamily="2" charset="2"/>
                          </a:rPr>
                          <m:t>)</m:t>
                        </m:r>
                      </m:e>
                    </m:func>
                  </m:oMath>
                </a14:m>
                <a:endParaRPr lang="en-ID" sz="2400" dirty="0"/>
              </a:p>
            </p:txBody>
          </p:sp>
        </mc:Choice>
        <mc:Fallback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25F9841D-6A28-45AB-A62B-BDEAD986A3C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05494" y="5773000"/>
                <a:ext cx="8808180" cy="645048"/>
              </a:xfrm>
              <a:prstGeom prst="rect">
                <a:avLst/>
              </a:prstGeom>
              <a:blipFill>
                <a:blip r:embed="rId3"/>
                <a:stretch>
                  <a:fillRect l="-1107" b="-7547"/>
                </a:stretch>
              </a:blipFill>
            </p:spPr>
            <p:txBody>
              <a:bodyPr/>
              <a:lstStyle/>
              <a:p>
                <a:r>
                  <a:rPr lang="en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16142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5B34A5-AD1E-429E-A891-16EB4D4056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81635"/>
            <a:ext cx="10134202" cy="1499616"/>
          </a:xfrm>
        </p:spPr>
        <p:txBody>
          <a:bodyPr>
            <a:normAutofit/>
          </a:bodyPr>
          <a:lstStyle/>
          <a:p>
            <a:pPr algn="ctr"/>
            <a:r>
              <a:rPr lang="en-US" sz="4600" dirty="0">
                <a:solidFill>
                  <a:srgbClr val="0070C0"/>
                </a:solidFill>
              </a:rPr>
              <a:t>4.2 TRANSF LAPLACE </a:t>
            </a:r>
            <a:r>
              <a:rPr lang="en-US" sz="4600" dirty="0"/>
              <a:t>: </a:t>
            </a:r>
            <a:r>
              <a:rPr lang="en-US" sz="4600" dirty="0">
                <a:solidFill>
                  <a:srgbClr val="FF0000"/>
                </a:solidFill>
              </a:rPr>
              <a:t>TURUNAN DAN INTEGRAL</a:t>
            </a:r>
            <a:endParaRPr lang="en-ID" sz="4600" dirty="0">
              <a:solidFill>
                <a:srgbClr val="FF0000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979A1F8-CCC0-4C60-AB2A-8F4766691FC5}"/>
              </a:ext>
            </a:extLst>
          </p:cNvPr>
          <p:cNvSpPr txBox="1"/>
          <p:nvPr/>
        </p:nvSpPr>
        <p:spPr>
          <a:xfrm>
            <a:off x="1024127" y="1432438"/>
            <a:ext cx="1053176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err="1">
                <a:solidFill>
                  <a:srgbClr val="FF0000"/>
                </a:solidFill>
              </a:rPr>
              <a:t>Reviu</a:t>
            </a:r>
            <a:r>
              <a:rPr lang="en-US" sz="3600" b="1" dirty="0">
                <a:solidFill>
                  <a:srgbClr val="FF0000"/>
                </a:solidFill>
              </a:rPr>
              <a:t> 4.1</a:t>
            </a:r>
            <a:r>
              <a:rPr lang="en-US" sz="3200" dirty="0"/>
              <a:t> </a:t>
            </a:r>
          </a:p>
          <a:p>
            <a:pPr algn="ctr"/>
            <a:r>
              <a:rPr lang="en-US" sz="3200" dirty="0">
                <a:solidFill>
                  <a:srgbClr val="C00000"/>
                </a:solidFill>
              </a:rPr>
              <a:t>Invers </a:t>
            </a:r>
            <a:r>
              <a:rPr lang="en-US" sz="3200" dirty="0" err="1">
                <a:solidFill>
                  <a:srgbClr val="0070C0"/>
                </a:solidFill>
              </a:rPr>
              <a:t>Transformasi</a:t>
            </a:r>
            <a:r>
              <a:rPr lang="en-US" sz="3200" dirty="0">
                <a:solidFill>
                  <a:srgbClr val="0070C0"/>
                </a:solidFill>
              </a:rPr>
              <a:t> Laplace</a:t>
            </a:r>
            <a:endParaRPr lang="en-ID" sz="32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D7944E5-7365-499E-8B8E-F0FE0DD4D2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630960"/>
                  </p:ext>
                </p:extLst>
              </p:nvPr>
            </p:nvGraphicFramePr>
            <p:xfrm>
              <a:off x="2301463" y="2731677"/>
              <a:ext cx="8127999" cy="34945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4696">
                      <a:extLst>
                        <a:ext uri="{9D8B030D-6E8A-4147-A177-3AD203B41FA5}">
                          <a16:colId xmlns:a16="http://schemas.microsoft.com/office/drawing/2014/main" val="3424390482"/>
                        </a:ext>
                      </a:extLst>
                    </a:gridCol>
                    <a:gridCol w="4302537">
                      <a:extLst>
                        <a:ext uri="{9D8B030D-6E8A-4147-A177-3AD203B41FA5}">
                          <a16:colId xmlns:a16="http://schemas.microsoft.com/office/drawing/2014/main" val="2143181774"/>
                        </a:ext>
                      </a:extLst>
                    </a:gridCol>
                    <a:gridCol w="3140766">
                      <a:extLst>
                        <a:ext uri="{9D8B030D-6E8A-4147-A177-3AD203B41FA5}">
                          <a16:colId xmlns:a16="http://schemas.microsoft.com/office/drawing/2014/main" val="1587399033"/>
                        </a:ext>
                      </a:extLst>
                    </a:gridCol>
                  </a:tblGrid>
                  <a:tr h="44699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 xmlns:m="http://schemas.openxmlformats.org/officeDocument/2006/math">
                              <m:r>
                                <a:rPr lang="en-US" sz="2400" b="1" i="1" smtClean="0">
                                  <a:solidFill>
                                    <a:srgbClr val="C00000"/>
                                  </a:solidFill>
                                  <a:latin typeface="Cambria Math" panose="02040503050406030204" pitchFamily="18" charset="0"/>
                                </a:rPr>
                                <m:t>𝑭</m:t>
                              </m:r>
                              <m:d>
                                <m:dPr>
                                  <m:ctrlP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en-US" sz="2400" b="1" i="1" smtClean="0">
                                      <a:solidFill>
                                        <a:srgbClr val="C00000"/>
                                      </a:solidFill>
                                      <a:latin typeface="Cambria Math" panose="02040503050406030204" pitchFamily="18" charset="0"/>
                                    </a:rPr>
                                    <m:t>𝒔</m:t>
                                  </m:r>
                                </m:e>
                              </m:d>
                            </m:oMath>
                          </a14:m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pPr algn="ctr"/>
                          <a14:m>
                            <m:oMathPara xmlns:m="http://schemas.openxmlformats.org/officeDocument/2006/math">
                              <m:oMathParaPr>
                                <m:jc m:val="centerGroup"/>
                              </m:oMathParaPr>
                              <m:oMath xmlns:m="http://schemas.openxmlformats.org/officeDocument/2006/math"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𝒇</m:t>
                                </m:r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𝒕</m:t>
                                    </m:r>
                                  </m:e>
                                </m:d>
                                <m:r>
                                  <a:rPr lang="en-US" sz="2400" b="1" i="1" smtClean="0">
                                    <a:solidFill>
                                      <a:srgbClr val="C00000"/>
                                    </a:solidFill>
                                    <a:latin typeface="Cambria Math" panose="02040503050406030204" pitchFamily="18" charset="0"/>
                                  </a:rPr>
                                  <m:t>=</m:t>
                                </m:r>
                                <m:sSup>
                                  <m:sSup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</m:ctrlPr>
                                  </m:sSup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ℒ</m:t>
                                    </m:r>
                                  </m:e>
                                  <m:sup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−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</a:rPr>
                                      <m:t>𝟏</m:t>
                                    </m:r>
                                  </m:sup>
                                </m:sSup>
                                <m:d>
                                  <m:dPr>
                                    <m:ctrlP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𝑭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(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𝒔</m:t>
                                    </m:r>
                                    <m:r>
                                      <a:rPr lang="en-US" sz="2400" b="1" i="1" smtClean="0">
                                        <a:solidFill>
                                          <a:srgbClr val="C00000"/>
                                        </a:solidFill>
                                        <a:latin typeface="Cambria Math" panose="02040503050406030204" pitchFamily="18" charset="0"/>
                                        <a:ea typeface="Cambria Math" panose="02040503050406030204" pitchFamily="18" charset="0"/>
                                      </a:rPr>
                                      <m:t>)</m:t>
                                    </m:r>
                                  </m:e>
                                </m:d>
                              </m:oMath>
                            </m:oMathPara>
                          </a14:m>
                          <a:endParaRPr lang="en-ID" sz="2400" dirty="0">
                            <a:solidFill>
                              <a:srgbClr val="C00000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56132255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5.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a</a:t>
                          </a:r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𝑎𝑡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4011735537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6.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</a:t>
                          </a:r>
                          <a:r>
                            <a:rPr lang="en-US" sz="2400" baseline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 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sinh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92648727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7.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2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unc>
                                <m:func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uncPr>
                                <m:fName>
                                  <m:r>
                                    <m:rPr>
                                      <m:sty m:val="p"/>
                                    </m:rPr>
                                    <a:rPr lang="en-US" sz="2400" b="0" i="0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cosh</m:t>
                                  </m:r>
                                </m:fName>
                                <m:e>
                                  <m:d>
                                    <m:d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𝑎𝑡</m:t>
                                      </m:r>
                                    </m:e>
                                  </m:d>
                                </m:e>
                              </m:func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63060788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8.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sSup>
                                    <m:sSupPr>
                                      <m:ctrlP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pPr>
                                    <m:e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𝑠</m:t>
                                      </m:r>
                                    </m:e>
                                    <m:sup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+1</m:t>
                                      </m:r>
                                    </m:sup>
                                  </m:sSup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s &gt; 0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𝛼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&gt;−1</m:t>
                              </m:r>
                            </m:oMath>
                          </a14:m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m:rPr>
                                      <m:sty m:val="p"/>
                                    </m:rPr>
                                    <a:rPr lang="el-GR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Γ</m:t>
                                  </m:r>
                                  <m:d>
                                    <m:dPr>
                                      <m:ctrlPr>
                                        <a:rPr lang="el-GR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el-GR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𝛼</m:t>
                                      </m:r>
                                      <m:r>
                                        <a:rPr lang="en-US" sz="2400" b="0" i="1" smtClean="0">
                                          <a:solidFill>
                                            <a:schemeClr val="tx1"/>
                                          </a:solidFill>
                                          <a:latin typeface="Cambria Math" panose="02040503050406030204" pitchFamily="18" charset="0"/>
                                          <a:ea typeface="Cambria Math" panose="02040503050406030204" pitchFamily="18" charset="0"/>
                                        </a:rPr>
                                        <m:t>+1</m:t>
                                      </m:r>
                                    </m:e>
                                  </m:d>
                                </m:den>
                              </m:f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  <a:ea typeface="Cambria Math" panose="02040503050406030204" pitchFamily="18" charset="0"/>
                                    </a:rPr>
                                    <m:t>𝛼</m:t>
                                  </m:r>
                                </m:sup>
                              </m:sSup>
                            </m:oMath>
                          </a14:m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2080960212"/>
                      </a:ext>
                    </a:extLst>
                  </a:tr>
                  <a:tr h="37084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9.</a:t>
                          </a:r>
                          <a:endParaRPr lang="en-ID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f>
                                <m:f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1</m:t>
                                  </m:r>
                                </m:num>
                                <m:den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 </m:t>
                                  </m:r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den>
                              </m:f>
                            </m:oMath>
                          </a14:m>
                          <a:r>
                            <a:rPr lang="en-ID" sz="2400" dirty="0">
                              <a:solidFill>
                                <a:schemeClr val="tx1"/>
                              </a:solidFill>
                            </a:rPr>
                            <a:t> ,  s &gt; a</a:t>
                          </a:r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ID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∧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m:rPr>
                                  <m:sty m:val="p"/>
                                </m:rPr>
                                <a:rPr lang="en-US" sz="2400" b="0" i="0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a</m:t>
                              </m:r>
                              <m:r>
                                <a:rPr lang="en-US" sz="240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∈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ℝ</m:t>
                              </m:r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</a:rPr>
                                <m:t> </m:t>
                              </m:r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r>
                            <a:rPr lang="en-US" sz="2400" b="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14:m>
                            <m:oMath xmlns:m="http://schemas.openxmlformats.org/officeDocument/2006/math">
                              <m:r>
                                <a:rPr lang="en-US" sz="2400" b="0" i="1" smtClean="0">
                                  <a:solidFill>
                                    <a:schemeClr val="tx1"/>
                                  </a:solidFill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en-US" sz="2400" b="0" i="1" smtClean="0">
                                      <a:solidFill>
                                        <a:schemeClr val="tx1"/>
                                      </a:solidFill>
                                      <a:latin typeface="Cambria Math" panose="02040503050406030204" pitchFamily="18" charset="0"/>
                                    </a:rPr>
                                    <m:t>𝑖𝑎𝑡</m:t>
                                  </m:r>
                                </m:sup>
                              </m:sSup>
                            </m:oMath>
                          </a14:m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 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extLst>
                      <a:ext uri="{0D108BD9-81ED-4DB2-BD59-A6C34878D82A}">
                        <a16:rowId xmlns:a16="http://schemas.microsoft.com/office/drawing/2014/main" val="1294540114"/>
                      </a:ext>
                    </a:extLst>
                  </a:tr>
                </a:tbl>
              </a:graphicData>
            </a:graphic>
          </p:graphicFrame>
        </mc:Choice>
        <mc:Fallback xmlns="">
          <p:graphicFrame>
            <p:nvGraphicFramePr>
              <p:cNvPr id="6" name="Table 5">
                <a:extLst>
                  <a:ext uri="{FF2B5EF4-FFF2-40B4-BE49-F238E27FC236}">
                    <a16:creationId xmlns:a16="http://schemas.microsoft.com/office/drawing/2014/main" id="{7D7944E5-7365-499E-8B8E-F0FE0DD4D211}"/>
                  </a:ext>
                </a:extLst>
              </p:cNvPr>
              <p:cNvGraphicFramePr>
                <a:graphicFrameLocks noGrp="1"/>
              </p:cNvGraphicFramePr>
              <p:nvPr>
                <p:extLst>
                  <p:ext uri="{D42A27DB-BD31-4B8C-83A1-F6EECF244321}">
                    <p14:modId xmlns:p14="http://schemas.microsoft.com/office/powerpoint/2010/main" val="387630960"/>
                  </p:ext>
                </p:extLst>
              </p:nvPr>
            </p:nvGraphicFramePr>
            <p:xfrm>
              <a:off x="2301463" y="2731677"/>
              <a:ext cx="8127999" cy="3494597"/>
            </p:xfrm>
            <a:graphic>
              <a:graphicData uri="http://schemas.openxmlformats.org/drawingml/2006/table">
                <a:tbl>
                  <a:tblPr firstRow="1" bandRow="1">
                    <a:tableStyleId>{5C22544A-7EE6-4342-B048-85BDC9FD1C3A}</a:tableStyleId>
                  </a:tblPr>
                  <a:tblGrid>
                    <a:gridCol w="684696">
                      <a:extLst>
                        <a:ext uri="{9D8B030D-6E8A-4147-A177-3AD203B41FA5}">
                          <a16:colId xmlns:a16="http://schemas.microsoft.com/office/drawing/2014/main" val="3424390482"/>
                        </a:ext>
                      </a:extLst>
                    </a:gridCol>
                    <a:gridCol w="4302537">
                      <a:extLst>
                        <a:ext uri="{9D8B030D-6E8A-4147-A177-3AD203B41FA5}">
                          <a16:colId xmlns:a16="http://schemas.microsoft.com/office/drawing/2014/main" val="2143181774"/>
                        </a:ext>
                      </a:extLst>
                    </a:gridCol>
                    <a:gridCol w="3140766">
                      <a:extLst>
                        <a:ext uri="{9D8B030D-6E8A-4147-A177-3AD203B41FA5}">
                          <a16:colId xmlns:a16="http://schemas.microsoft.com/office/drawing/2014/main" val="1587399033"/>
                        </a:ext>
                      </a:extLst>
                    </a:gridCol>
                  </a:tblGrid>
                  <a:tr h="465455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rgbClr val="C00000"/>
                              </a:solidFill>
                            </a:rPr>
                            <a:t>No</a:t>
                          </a: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10526" r="-73126" b="-66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10526" r="-388" b="-6684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56132255"/>
                      </a:ext>
                    </a:extLst>
                  </a:tr>
                  <a:tr h="6099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5.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83168" r="-73126" b="-40297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83168" r="-388" b="-40297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4011735537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6.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194737" r="-73126" b="-32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194737" r="-388" b="-3284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926487278"/>
                      </a:ext>
                    </a:extLst>
                  </a:tr>
                  <a:tr h="58089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7.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294737" r="-73126" b="-228421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294737" r="-388" b="-228421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63060788"/>
                      </a:ext>
                    </a:extLst>
                  </a:tr>
                  <a:tr h="647510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>
                              <a:solidFill>
                                <a:schemeClr val="tx1"/>
                              </a:solidFill>
                            </a:rPr>
                            <a:t>8.</a:t>
                          </a:r>
                          <a:endParaRPr lang="en-ID" sz="2400" dirty="0">
                            <a:solidFill>
                              <a:schemeClr val="tx1"/>
                            </a:solidFill>
                          </a:endParaRPr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350467" r="-73126" b="-102804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350467" r="-388" b="-102804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2080960212"/>
                      </a:ext>
                    </a:extLst>
                  </a:tr>
                  <a:tr h="609918">
                    <a:tc>
                      <a:txBody>
                        <a:bodyPr/>
                        <a:lstStyle/>
                        <a:p>
                          <a:pPr algn="ctr"/>
                          <a:r>
                            <a:rPr lang="en-US" sz="2400" dirty="0"/>
                            <a:t>9.</a:t>
                          </a:r>
                          <a:endParaRPr lang="en-ID" sz="2400" dirty="0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noFill/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83" t="-482000" r="-73126" b="-10000"/>
                          </a:stretch>
                        </a:blipFill>
                      </a:tcPr>
                    </a:tc>
                    <a:tc>
                      <a:txBody>
                        <a:bodyPr/>
                        <a:lstStyle/>
                        <a:p>
                          <a:endParaRPr lang="en-US"/>
                        </a:p>
                      </a:txBody>
                      <a:tcPr>
                        <a:lnL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L>
                        <a:lnR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R>
                        <a:lnT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T>
                        <a:lnB w="12700" cap="flat" cmpd="sng" algn="ctr">
                          <a:solidFill>
                            <a:schemeClr val="tx1"/>
                          </a:solidFill>
                          <a:prstDash val="solid"/>
                          <a:round/>
                          <a:headEnd type="none" w="med" len="med"/>
                          <a:tailEnd type="none" w="med" len="med"/>
                        </a:lnB>
                        <a:blipFill>
                          <a:blip r:embed="rId2"/>
                          <a:stretch>
                            <a:fillRect l="-159223" t="-482000" r="-388" b="-10000"/>
                          </a:stretch>
                        </a:blipFill>
                      </a:tcPr>
                    </a:tc>
                    <a:extLst>
                      <a:ext uri="{0D108BD9-81ED-4DB2-BD59-A6C34878D82A}">
                        <a16:rowId xmlns:a16="http://schemas.microsoft.com/office/drawing/2014/main" val="1294540114"/>
                      </a:ext>
                    </a:extLst>
                  </a:tr>
                </a:tbl>
              </a:graphicData>
            </a:graphic>
          </p:graphicFrame>
        </mc:Fallback>
      </mc:AlternateContent>
    </p:spTree>
    <p:extLst>
      <p:ext uri="{BB962C8B-B14F-4D97-AF65-F5344CB8AC3E}">
        <p14:creationId xmlns:p14="http://schemas.microsoft.com/office/powerpoint/2010/main" val="21481761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781</TotalTime>
  <Words>1819</Words>
  <Application>Microsoft Office PowerPoint</Application>
  <PresentationFormat>Widescreen</PresentationFormat>
  <Paragraphs>219</Paragraphs>
  <Slides>27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Cambria Math</vt:lpstr>
      <vt:lpstr>Symbol</vt:lpstr>
      <vt:lpstr>Tw Cen MT</vt:lpstr>
      <vt:lpstr>Tw Cen MT Condensed</vt:lpstr>
      <vt:lpstr>Wingdings</vt:lpstr>
      <vt:lpstr>Wingdings 3</vt:lpstr>
      <vt:lpstr>Integral</vt:lpstr>
      <vt:lpstr>TRANSFORMASI LAPLACE : Pengertian - penerapannya</vt:lpstr>
      <vt:lpstr>4.2 TRANSF LAPLACE : TURUNAN DAN INTEGRAL</vt:lpstr>
      <vt:lpstr>42 TRANSF LAPLACE : TURUNAN DAN INTEGRAL</vt:lpstr>
      <vt:lpstr>4.2 TRANSF LAPLACE: TURUNAN DAN INTEGRAL</vt:lpstr>
      <vt:lpstr>4.2 TRANSF LAPLACE : TURUNAN DAN INTEGRAL</vt:lpstr>
      <vt:lpstr>4.2 TRANSF LAPLACE : TURUNAN DAN INTEGRAL</vt:lpstr>
      <vt:lpstr>4.2 TRANSF LAPLACE: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  <vt:lpstr>4.2 TRANSF LAPLACE : TURUNAN DAN INTEGRAL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TRANSFORMASI LAPLACE : Pengertian Dan penerapannya</dc:title>
  <dc:creator>Dell</dc:creator>
  <cp:lastModifiedBy>Dell</cp:lastModifiedBy>
  <cp:revision>56</cp:revision>
  <dcterms:created xsi:type="dcterms:W3CDTF">2021-05-24T03:30:17Z</dcterms:created>
  <dcterms:modified xsi:type="dcterms:W3CDTF">2021-05-31T05:02:31Z</dcterms:modified>
</cp:coreProperties>
</file>