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8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3" r:id="rId8"/>
    <p:sldId id="264" r:id="rId9"/>
    <p:sldId id="265" r:id="rId10"/>
    <p:sldId id="260" r:id="rId11"/>
    <p:sldId id="282" r:id="rId12"/>
    <p:sldId id="269" r:id="rId13"/>
    <p:sldId id="266" r:id="rId14"/>
    <p:sldId id="271" r:id="rId15"/>
    <p:sldId id="276" r:id="rId16"/>
    <p:sldId id="267" r:id="rId17"/>
    <p:sldId id="270" r:id="rId18"/>
    <p:sldId id="268" r:id="rId19"/>
    <p:sldId id="272" r:id="rId20"/>
    <p:sldId id="273" r:id="rId21"/>
    <p:sldId id="274" r:id="rId22"/>
    <p:sldId id="275" r:id="rId23"/>
    <p:sldId id="277" r:id="rId24"/>
    <p:sldId id="278" r:id="rId25"/>
    <p:sldId id="279" r:id="rId26"/>
    <p:sldId id="280" r:id="rId27"/>
    <p:sldId id="281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18" autoAdjust="0"/>
    <p:restoredTop sz="94660"/>
  </p:normalViewPr>
  <p:slideViewPr>
    <p:cSldViewPr snapToGrid="0">
      <p:cViewPr>
        <p:scale>
          <a:sx n="70" d="100"/>
          <a:sy n="70" d="100"/>
        </p:scale>
        <p:origin x="108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5/31/2021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3247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5/31/2021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949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5/31/2021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974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5/31/2021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722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5/31/2021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2344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5/31/2021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30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5/31/2021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98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5/31/2021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200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5/31/2021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673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5/31/2021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337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5/31/2021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796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5/31/2021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498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F5B63-815A-47D2-B82C-3FB8B5C689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547113" cy="1463040"/>
          </a:xfrm>
        </p:spPr>
        <p:txBody>
          <a:bodyPr>
            <a:normAutofit/>
          </a:bodyPr>
          <a:lstStyle/>
          <a:p>
            <a:r>
              <a:rPr lang="en-US" dirty="0"/>
              <a:t>TRANSFORMASI LAPLACE : </a:t>
            </a:r>
            <a:r>
              <a:rPr lang="en-US" dirty="0" err="1">
                <a:solidFill>
                  <a:srgbClr val="00B0F0"/>
                </a:solidFill>
              </a:rPr>
              <a:t>Pengertian</a:t>
            </a:r>
            <a:r>
              <a:rPr lang="en-US" dirty="0">
                <a:solidFill>
                  <a:srgbClr val="00B0F0"/>
                </a:solidFill>
              </a:rPr>
              <a:t> - </a:t>
            </a:r>
            <a:r>
              <a:rPr lang="en-US" dirty="0" err="1">
                <a:solidFill>
                  <a:srgbClr val="00B0F0"/>
                </a:solidFill>
              </a:rPr>
              <a:t>penerapannya</a:t>
            </a:r>
            <a:endParaRPr lang="en-ID" dirty="0">
              <a:solidFill>
                <a:srgbClr val="00B0F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F049A2-0028-4103-8B11-B7AFEC2F7D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2609" y="4960137"/>
            <a:ext cx="3528391" cy="146304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TRANSFORMASI LAPLACE </a:t>
            </a:r>
            <a:r>
              <a:rPr lang="en-US" sz="2400" dirty="0"/>
              <a:t> TURUNAN DAN INTEGRAL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251752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5823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Teorema</a:t>
            </a:r>
            <a:r>
              <a:rPr lang="en-US" sz="2400" dirty="0"/>
              <a:t> 4.2.1 (Transf. Laplace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Turunan</a:t>
            </a:r>
            <a:r>
              <a:rPr lang="en-US" sz="2400" dirty="0"/>
              <a:t>): </a:t>
            </a:r>
            <a:endParaRPr lang="en-ID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2166628"/>
                <a:ext cx="9820875" cy="20928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/>
                  <a:t>Diberikan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4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4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4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merupakan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kontinu</a:t>
                </a:r>
                <a:r>
                  <a:rPr lang="en-US" altLang="en-US" sz="2400" dirty="0"/>
                  <a:t> pada </a:t>
                </a:r>
                <a:r>
                  <a:rPr lang="en-US" altLang="en-US" sz="2400" dirty="0">
                    <a:solidFill>
                      <a:srgbClr val="3333FF"/>
                    </a:solidFill>
                  </a:rPr>
                  <a:t>t </a:t>
                </a:r>
                <a:r>
                  <a:rPr lang="en-US" altLang="en-US" sz="2400" dirty="0">
                    <a:solidFill>
                      <a:srgbClr val="3333FF"/>
                    </a:solidFill>
                    <a:sym typeface="Symbol" panose="05050102010706020507" pitchFamily="18" charset="2"/>
                  </a:rPr>
                  <a:t></a:t>
                </a:r>
                <a:r>
                  <a:rPr lang="en-US" altLang="en-US" sz="2400" dirty="0">
                    <a:solidFill>
                      <a:srgbClr val="3333FF"/>
                    </a:solidFill>
                  </a:rPr>
                  <a:t> 0</a:t>
                </a:r>
                <a:r>
                  <a:rPr lang="en-US" altLang="en-US" sz="2400" dirty="0"/>
                  <a:t> yang </a:t>
                </a:r>
                <a:r>
                  <a:rPr lang="en-US" altLang="en-US" sz="2400" dirty="0" err="1"/>
                  <a:t>memenuhi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en-US" sz="220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altLang="en-US" sz="220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𝑎𝑡</m:t>
                        </m:r>
                      </m:sup>
                    </m:sSup>
                  </m:oMath>
                </a14:m>
                <a:r>
                  <a:rPr lang="en-US" altLang="en-US" sz="2200" dirty="0"/>
                  <a:t>,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 ∈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altLang="en-US" sz="2400" dirty="0"/>
                  <a:t>, dan </a:t>
                </a:r>
                <a:r>
                  <a:rPr lang="en-US" altLang="en-US" sz="2400" dirty="0" err="1"/>
                  <a:t>mempunyai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turunan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000" b="0" i="0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en-US" sz="200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0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altLang="en-US" sz="20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altLang="en-US" sz="20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0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en-US" sz="20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kontinu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bagian</a:t>
                </a:r>
                <a:r>
                  <a:rPr lang="en-US" altLang="en-US" sz="2400" dirty="0"/>
                  <a:t> demi </a:t>
                </a:r>
                <a:r>
                  <a:rPr lang="en-US" altLang="en-US" sz="2400" dirty="0" err="1"/>
                  <a:t>bagian</a:t>
                </a:r>
                <a:r>
                  <a:rPr lang="en-US" altLang="en-US" sz="2400" dirty="0"/>
                  <a:t> (</a:t>
                </a:r>
                <a:r>
                  <a:rPr lang="en-US" altLang="en-US" sz="2000" i="1" dirty="0"/>
                  <a:t>piecewise continuous</a:t>
                </a:r>
                <a:r>
                  <a:rPr lang="en-US" altLang="en-US" sz="2400" dirty="0"/>
                  <a:t>) pada </a:t>
                </a:r>
                <a:r>
                  <a:rPr lang="en-US" altLang="en-US" sz="2400" dirty="0" err="1"/>
                  <a:t>berhingga</a:t>
                </a:r>
                <a:r>
                  <a:rPr lang="en-US" altLang="en-US" sz="2400" dirty="0"/>
                  <a:t> interval </a:t>
                </a:r>
                <a:r>
                  <a:rPr lang="en-US" altLang="en-US" sz="2400" dirty="0" err="1"/>
                  <a:t>dalam</a:t>
                </a:r>
                <a:r>
                  <a:rPr lang="en-US" altLang="en-US" sz="2400" dirty="0"/>
                  <a:t> </a:t>
                </a:r>
                <a:r>
                  <a:rPr lang="en-US" altLang="en-US" sz="2400" dirty="0">
                    <a:solidFill>
                      <a:srgbClr val="3333FF"/>
                    </a:solidFill>
                  </a:rPr>
                  <a:t>t </a:t>
                </a:r>
                <a:r>
                  <a:rPr lang="en-US" altLang="en-US" sz="2400" dirty="0">
                    <a:solidFill>
                      <a:srgbClr val="3333FF"/>
                    </a:solidFill>
                    <a:sym typeface="Symbol" panose="05050102010706020507" pitchFamily="18" charset="2"/>
                  </a:rPr>
                  <a:t> 0</a:t>
                </a:r>
                <a:r>
                  <a:rPr lang="en-US" altLang="en-US" sz="2400" dirty="0"/>
                  <a:t>. </a:t>
                </a:r>
                <a:r>
                  <a:rPr lang="en-US" altLang="en-US" sz="2400" dirty="0" err="1"/>
                  <a:t>Maka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transformasi</a:t>
                </a:r>
                <a:r>
                  <a:rPr lang="en-US" altLang="en-US" sz="2400" dirty="0"/>
                  <a:t> Laplace </a:t>
                </a:r>
                <a:r>
                  <a:rPr lang="en-US" altLang="en-US" sz="2400" dirty="0" err="1"/>
                  <a:t>dari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i="1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400" i="1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altLang="en-US" sz="2400" i="1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altLang="en-US" sz="24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4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4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altLang="en-US" sz="2400" dirty="0" err="1"/>
                  <a:t>ada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ketika</a:t>
                </a:r>
                <a:r>
                  <a:rPr lang="en-US" altLang="en-US" sz="2400" dirty="0"/>
                  <a:t>  </a:t>
                </a:r>
                <a:r>
                  <a:rPr lang="en-US" altLang="en-US" sz="2400" dirty="0">
                    <a:solidFill>
                      <a:srgbClr val="3333FF"/>
                    </a:solidFill>
                  </a:rPr>
                  <a:t>s &gt; a</a:t>
                </a:r>
                <a:r>
                  <a:rPr lang="en-US" altLang="en-US" sz="2400" dirty="0"/>
                  <a:t> dan</a:t>
                </a:r>
                <a:endParaRPr lang="en-US" altLang="en-US" sz="2400" dirty="0">
                  <a:solidFill>
                    <a:schemeClr val="accent2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(0)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2166628"/>
                <a:ext cx="9820875" cy="2092881"/>
              </a:xfrm>
              <a:prstGeom prst="rect">
                <a:avLst/>
              </a:prstGeom>
              <a:blipFill>
                <a:blip r:embed="rId2"/>
                <a:stretch>
                  <a:fillRect l="-931" t="-2616" r="-993" b="-5523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9B52488-074D-412E-B4EF-3AFEA452E3B3}"/>
                  </a:ext>
                </a:extLst>
              </p:cNvPr>
              <p:cNvSpPr txBox="1"/>
              <p:nvPr/>
            </p:nvSpPr>
            <p:spPr>
              <a:xfrm>
                <a:off x="1024128" y="4347504"/>
                <a:ext cx="10494582" cy="16591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2400" dirty="0"/>
                  <a:t>Bukti: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𝑠𝑡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endParaRPr lang="en-US" sz="2400" b="0" dirty="0">
                  <a:ea typeface="Cambria Math" panose="02040503050406030204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sz="2400" dirty="0"/>
                  <a:t>                    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𝑠𝑡</m:t>
                            </m:r>
                          </m:sup>
                        </m:sSup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d>
                      </m:e>
                    </m:nary>
                  </m:oMath>
                </a14:m>
                <a:r>
                  <a:rPr lang="en-ID" sz="2200" dirty="0"/>
                  <a:t>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𝑠𝑡</m:t>
                            </m:r>
                          </m:sup>
                        </m:s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"/>
                        <m:endChr m:val="|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𝑠𝑡</m:t>
                            </m:r>
                          </m:sup>
                        </m:s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mr>
                      <m:m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mr>
                    </m:m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p>
                            </m:sSup>
                          </m:e>
                        </m:d>
                      </m:e>
                    </m:nary>
                  </m:oMath>
                </a14:m>
                <a:endParaRPr lang="en-ID" sz="2200" dirty="0"/>
              </a:p>
              <a:p>
                <a:r>
                  <a:rPr lang="en-US" sz="2200" dirty="0"/>
                  <a:t>                      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200" b="0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𝑠𝑇</m:t>
                            </m:r>
                          </m:sup>
                        </m:s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d>
                              <m:d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d>
                          </m:sup>
                        </m:s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nary>
                          <m:nary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sup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  <m:d>
                              <m:d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𝑠𝑡</m:t>
                                    </m:r>
                                  </m:sup>
                                </m:s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𝑑𝑡</m:t>
                                </m:r>
                              </m:e>
                            </m:d>
                          </m:e>
                        </m:nary>
                      </m:e>
                    </m:func>
                  </m:oMath>
                </a14:m>
                <a:endParaRPr lang="en-ID" sz="22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9B52488-074D-412E-B4EF-3AFEA452E3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8" y="4347504"/>
                <a:ext cx="10494582" cy="1659109"/>
              </a:xfrm>
              <a:prstGeom prst="rect">
                <a:avLst/>
              </a:prstGeom>
              <a:blipFill>
                <a:blip r:embed="rId3"/>
                <a:stretch>
                  <a:fillRect l="-87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0701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2857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Bukti</a:t>
            </a:r>
            <a:r>
              <a:rPr lang="en-US" sz="2400" dirty="0"/>
              <a:t> </a:t>
            </a:r>
            <a:r>
              <a:rPr lang="en-US" sz="2400" dirty="0" err="1"/>
              <a:t>Teorema</a:t>
            </a:r>
            <a:r>
              <a:rPr lang="en-US" sz="2400" dirty="0"/>
              <a:t> 4.2.1: </a:t>
            </a:r>
            <a:endParaRPr lang="en-ID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9B52488-074D-412E-B4EF-3AFEA452E3B3}"/>
                  </a:ext>
                </a:extLst>
              </p:cNvPr>
              <p:cNvSpPr txBox="1"/>
              <p:nvPr/>
            </p:nvSpPr>
            <p:spPr>
              <a:xfrm>
                <a:off x="1024128" y="2341280"/>
                <a:ext cx="10494582" cy="9409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0−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𝑠</m:t>
                    </m:r>
                    <m:nary>
                      <m:nary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𝑠𝑡</m:t>
                            </m:r>
                          </m:sup>
                        </m:sSup>
                      </m:e>
                    </m:nary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𝑑𝑡</m:t>
                    </m:r>
                  </m:oMath>
                </a14:m>
                <a:endParaRPr lang="en-ID" sz="2200" dirty="0"/>
              </a:p>
              <a:p>
                <a:pPr>
                  <a:spcAft>
                    <a:spcPts val="600"/>
                  </a:spcAft>
                </a:pPr>
                <a:r>
                  <a:rPr lang="en-US" sz="2200" dirty="0"/>
                  <a:t> </a:t>
                </a:r>
                <a:r>
                  <a:rPr lang="en-ID" sz="2200" dirty="0"/>
                  <a:t>             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−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(0)</m:t>
                    </m:r>
                  </m:oMath>
                </a14:m>
                <a:endParaRPr lang="en-ID" sz="22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9B52488-074D-412E-B4EF-3AFEA452E3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8" y="2341280"/>
                <a:ext cx="10494582" cy="940963"/>
              </a:xfrm>
              <a:prstGeom prst="rect">
                <a:avLst/>
              </a:prstGeom>
              <a:blipFill>
                <a:blip r:embed="rId2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8822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1912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4.2.1: </a:t>
            </a:r>
            <a:endParaRPr lang="en-ID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2166628"/>
                <a:ext cx="9820875" cy="9147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/>
                  <a:t>Diketahui </a:t>
                </a:r>
                <a:r>
                  <a:rPr lang="en-US" altLang="en-US" sz="2400" dirty="0" err="1"/>
                  <a:t>bahwa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en-US" sz="2200" b="0" i="0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sinh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altLang="en-US" sz="2200" b="0" i="1" smtClean="0">
                                    <a:solidFill>
                                      <a:srgbClr val="3333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en-US" sz="2200" b="0" i="1" smtClean="0">
                                    <a:solidFill>
                                      <a:srgbClr val="3333FF"/>
                                    </a:solidFill>
                                    <a:latin typeface="Cambria Math" panose="02040503050406030204" pitchFamily="18" charset="0"/>
                                  </a:rPr>
                                  <m:t>𝑎𝑡</m:t>
                                </m:r>
                              </m:e>
                            </m:d>
                          </m:e>
                        </m:func>
                      </m:e>
                    </m:d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sSup>
                          <m:sSupPr>
                            <m:ctrlP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dengan</a:t>
                </a:r>
                <a:r>
                  <a:rPr lang="en-US" altLang="en-US" sz="2400" dirty="0"/>
                  <a:t> </a:t>
                </a:r>
                <a:r>
                  <a:rPr lang="en-US" altLang="en-US" sz="2400" dirty="0">
                    <a:solidFill>
                      <a:srgbClr val="3333FF"/>
                    </a:solidFill>
                  </a:rPr>
                  <a:t>s &gt; a</a:t>
                </a:r>
                <a:r>
                  <a:rPr lang="en-US" altLang="en-US" sz="2400" dirty="0"/>
                  <a:t>. </a:t>
                </a:r>
                <a:r>
                  <a:rPr lang="en-US" altLang="en-US" sz="2400" dirty="0" err="1"/>
                  <a:t>Tentukan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transformasi</a:t>
                </a:r>
                <a:r>
                  <a:rPr lang="en-US" altLang="en-US" sz="2400" dirty="0"/>
                  <a:t> Laplace </a:t>
                </a:r>
                <a:r>
                  <a:rPr lang="en-US" altLang="en-US" sz="2400" dirty="0" err="1"/>
                  <a:t>dari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func>
                      <m:func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 sz="2200" b="0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cosh</m:t>
                        </m:r>
                      </m:fName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𝑎𝑡</m:t>
                        </m:r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altLang="en-US" sz="2400" dirty="0"/>
                  <a:t> !</a:t>
                </a:r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2166628"/>
                <a:ext cx="9820875" cy="914738"/>
              </a:xfrm>
              <a:prstGeom prst="rect">
                <a:avLst/>
              </a:prstGeom>
              <a:blipFill>
                <a:blip r:embed="rId2"/>
                <a:stretch>
                  <a:fillRect l="-931" t="-3333" r="-993" b="-1466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9B52488-074D-412E-B4EF-3AFEA452E3B3}"/>
                  </a:ext>
                </a:extLst>
              </p:cNvPr>
              <p:cNvSpPr txBox="1"/>
              <p:nvPr/>
            </p:nvSpPr>
            <p:spPr>
              <a:xfrm>
                <a:off x="1024128" y="3168061"/>
                <a:ext cx="8201604" cy="26886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Jawab: </a:t>
                </a:r>
                <a:r>
                  <a:rPr lang="en-US" sz="2400" dirty="0" err="1"/>
                  <a:t>Ingat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bahwa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cosh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𝑎𝑡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den>
                        </m:f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sinh</m:t>
                            </m:r>
                          </m:fNam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𝑎𝑡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</m:func>
                  </m:oMath>
                </a14:m>
                <a:r>
                  <a:rPr lang="en-ID" sz="2400" dirty="0"/>
                  <a:t> sehingga</a:t>
                </a:r>
              </a:p>
              <a:p>
                <a:pPr>
                  <a:spcAft>
                    <a:spcPts val="400"/>
                  </a:spcAft>
                </a:pPr>
                <a:r>
                  <a:rPr lang="en-US" sz="2400" dirty="0"/>
                  <a:t> </a:t>
                </a:r>
                <a:r>
                  <a:rPr lang="en-ID" sz="2400" dirty="0"/>
                  <a:t>                    </a:t>
                </a:r>
                <a14:m>
                  <m:oMath xmlns:m="http://schemas.openxmlformats.org/officeDocument/2006/math">
                    <m:r>
                      <a:rPr lang="en-ID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𝑑𝑡</m:t>
                            </m:r>
                          </m:den>
                        </m:f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sinh</m:t>
                            </m:r>
                          </m:fNam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𝑎𝑡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</m:d>
                  </m:oMath>
                </a14:m>
                <a:endParaRPr lang="en-ID" sz="2400" dirty="0"/>
              </a:p>
              <a:p>
                <a:pPr>
                  <a:spcAft>
                    <a:spcPts val="400"/>
                  </a:spcAft>
                </a:pPr>
                <a:r>
                  <a:rPr lang="en-US" sz="2400" dirty="0"/>
                  <a:t> </a:t>
                </a:r>
                <a:r>
                  <a:rPr lang="en-ID" sz="2400" dirty="0"/>
                  <a:t>           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sinh</m:t>
                            </m:r>
                          </m:fNam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𝑎𝑡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sinh</m:t>
                        </m:r>
                      </m:fNam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(0)</m:t>
                        </m:r>
                      </m:e>
                    </m:func>
                  </m:oMath>
                </a14:m>
                <a:endParaRPr lang="en-ID" sz="2400" dirty="0"/>
              </a:p>
              <a:p>
                <a:pPr>
                  <a:spcAft>
                    <a:spcPts val="400"/>
                  </a:spcAft>
                </a:pPr>
                <a:r>
                  <a:rPr lang="en-US" sz="2400" dirty="0"/>
                  <a:t> </a:t>
                </a:r>
                <a:r>
                  <a:rPr lang="en-ID" sz="2400" dirty="0"/>
                  <a:t>           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𝑠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−0</m:t>
                    </m:r>
                  </m:oMath>
                </a14:m>
                <a:endParaRPr lang="en-ID" sz="2400" dirty="0"/>
              </a:p>
              <a:p>
                <a:pPr>
                  <a:spcAft>
                    <a:spcPts val="400"/>
                  </a:spcAft>
                </a:pPr>
                <a:r>
                  <a:rPr lang="en-ID" sz="2400" dirty="0"/>
                  <a:t>            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ID" sz="2400" dirty="0"/>
                  <a:t> ,  </a:t>
                </a:r>
                <a:r>
                  <a:rPr lang="en-ID" sz="2400" dirty="0" err="1"/>
                  <a:t>untuk</a:t>
                </a:r>
                <a:r>
                  <a:rPr lang="en-ID" sz="2400" dirty="0"/>
                  <a:t> s &gt; a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9B52488-074D-412E-B4EF-3AFEA452E3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8" y="3168061"/>
                <a:ext cx="8201604" cy="2688685"/>
              </a:xfrm>
              <a:prstGeom prst="rect">
                <a:avLst/>
              </a:prstGeom>
              <a:blipFill>
                <a:blip r:embed="rId3"/>
                <a:stretch>
                  <a:fillRect l="-1115" r="-372" b="-136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0273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5585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Akibat</a:t>
            </a:r>
            <a:r>
              <a:rPr lang="en-US" sz="2400" dirty="0"/>
              <a:t> 4.2.2 (Transf. Laplace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Turunan</a:t>
            </a:r>
            <a:r>
              <a:rPr lang="en-US" sz="2400" dirty="0"/>
              <a:t>): </a:t>
            </a:r>
            <a:endParaRPr lang="en-ID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2166628"/>
                <a:ext cx="9820875" cy="28508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/>
                  <a:t>Diberikan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 dan </a:t>
                </a:r>
                <a:r>
                  <a:rPr lang="en-US" altLang="en-US" sz="2400" dirty="0" err="1"/>
                  <a:t>turunannya</a:t>
                </a:r>
                <a:r>
                  <a:rPr lang="en-US" altLang="en-US" sz="2400" dirty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20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</m:t>
                    </m:r>
                    <m:sSup>
                      <m:sSup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d>
                      <m:d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⋯, </m:t>
                    </m:r>
                    <m:sSup>
                      <m:sSup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d>
                          <m:dPr>
                            <m:ctrlP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sup>
                    </m:sSup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 err="1"/>
                  <a:t>merupakan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fungsi-fungsi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kontinu</a:t>
                </a:r>
                <a:r>
                  <a:rPr lang="en-US" altLang="en-US" sz="2200" dirty="0"/>
                  <a:t> pada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altLang="en-US" sz="2400" dirty="0"/>
                  <a:t> dan </a:t>
                </a:r>
                <a:r>
                  <a:rPr lang="en-US" altLang="en-US" sz="2400" dirty="0" err="1"/>
                  <a:t>terdominasi</a:t>
                </a:r>
                <a:r>
                  <a:rPr lang="en-US" altLang="en-US" sz="2400" dirty="0"/>
                  <a:t> oleh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eksponen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sz="2000" b="0" i="0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g</m:t>
                    </m:r>
                    <m:d>
                      <m:dPr>
                        <m:ctrlPr>
                          <a:rPr lang="en-US" altLang="en-US" sz="20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altLang="en-US" sz="2000" b="0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</m:e>
                    </m:d>
                    <m:r>
                      <a:rPr lang="en-US" altLang="en-US" sz="2000" b="0" i="0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en-US" sz="2000" b="0" i="0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C</m:t>
                    </m:r>
                    <m:sSup>
                      <m:sSupPr>
                        <m:ctrlPr>
                          <a:rPr lang="en-US" altLang="en-US" sz="20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0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en-US" sz="20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en-US" sz="20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𝑎𝑡</m:t>
                        </m:r>
                      </m:sup>
                    </m:sSup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untuk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suatu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bilangan</a:t>
                </a:r>
                <a:r>
                  <a:rPr lang="en-US" altLang="en-US" sz="2400" dirty="0"/>
                  <a:t> real </a:t>
                </a:r>
                <a:r>
                  <a:rPr lang="en-US" altLang="en-US" sz="2400" dirty="0">
                    <a:solidFill>
                      <a:srgbClr val="C00000"/>
                    </a:solidFill>
                  </a:rPr>
                  <a:t>C </a:t>
                </a:r>
                <a:r>
                  <a:rPr lang="en-US" altLang="en-US" sz="2400" dirty="0"/>
                  <a:t>dan </a:t>
                </a:r>
                <a:r>
                  <a:rPr lang="en-US" altLang="en-US" sz="2400" dirty="0">
                    <a:solidFill>
                      <a:srgbClr val="C00000"/>
                    </a:solidFill>
                  </a:rPr>
                  <a:t>a</a:t>
                </a:r>
                <a:r>
                  <a:rPr lang="en-US" altLang="en-US" sz="2400" dirty="0"/>
                  <a:t>. </a:t>
                </a:r>
                <a:r>
                  <a:rPr lang="en-US" altLang="en-US" sz="2400" dirty="0" err="1"/>
                  <a:t>Jika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turunan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ke</a:t>
                </a:r>
                <a:r>
                  <a:rPr lang="en-US" altLang="en-US" sz="2400" dirty="0"/>
                  <a:t>-n </a:t>
                </a:r>
                <a:r>
                  <a:rPr lang="en-US" altLang="en-US" sz="2400" dirty="0" err="1"/>
                  <a:t>dari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2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2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2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, </a:t>
                </a:r>
                <a:r>
                  <a:rPr lang="en-US" altLang="en-US" sz="2400" dirty="0" err="1"/>
                  <a:t>dinotasikan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dengan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20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en-US" altLang="en-US" sz="22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2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2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, </a:t>
                </a:r>
                <a:r>
                  <a:rPr lang="en-US" altLang="en-US" sz="2400" dirty="0" err="1"/>
                  <a:t>merupakan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kontinu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bagian</a:t>
                </a:r>
                <a:r>
                  <a:rPr lang="en-US" altLang="en-US" sz="2400" dirty="0"/>
                  <a:t> demi </a:t>
                </a:r>
                <a:r>
                  <a:rPr lang="en-US" altLang="en-US" sz="2400" dirty="0" err="1"/>
                  <a:t>bagian</a:t>
                </a:r>
                <a:r>
                  <a:rPr lang="en-US" altLang="en-US" sz="2400" dirty="0"/>
                  <a:t> pada </a:t>
                </a:r>
                <a:r>
                  <a:rPr lang="en-US" altLang="en-US" sz="2400" dirty="0" err="1"/>
                  <a:t>setiap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berhingga</a:t>
                </a:r>
                <a:r>
                  <a:rPr lang="en-US" altLang="en-US" sz="2400" dirty="0"/>
                  <a:t> interval </a:t>
                </a:r>
                <a:r>
                  <a:rPr lang="en-US" altLang="en-US" sz="2400" dirty="0" err="1"/>
                  <a:t>dalam</a:t>
                </a:r>
                <a:r>
                  <a:rPr lang="en-US" altLang="en-US" sz="2400" dirty="0"/>
                  <a:t> </a:t>
                </a:r>
                <a:r>
                  <a:rPr lang="en-US" altLang="en-US" sz="2400" dirty="0">
                    <a:solidFill>
                      <a:srgbClr val="3333FF"/>
                    </a:solidFill>
                  </a:rPr>
                  <a:t>t </a:t>
                </a:r>
                <a:r>
                  <a:rPr lang="en-US" altLang="en-US" sz="2400" dirty="0">
                    <a:solidFill>
                      <a:srgbClr val="3333FF"/>
                    </a:solidFill>
                    <a:sym typeface="Symbol" panose="05050102010706020507" pitchFamily="18" charset="2"/>
                  </a:rPr>
                  <a:t> 0</a:t>
                </a:r>
                <a:r>
                  <a:rPr lang="en-US" alt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altLang="en-US" sz="2400" dirty="0" err="1">
                    <a:sym typeface="Symbol" panose="05050102010706020507" pitchFamily="18" charset="2"/>
                  </a:rPr>
                  <a:t>m</a:t>
                </a:r>
                <a:r>
                  <a:rPr lang="en-US" altLang="en-US" sz="2400" dirty="0" err="1"/>
                  <a:t>aka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transformasi</a:t>
                </a:r>
                <a:r>
                  <a:rPr lang="en-US" altLang="en-US" sz="2400" dirty="0"/>
                  <a:t> Laplace transform </a:t>
                </a:r>
                <a:r>
                  <a:rPr lang="en-US" altLang="en-US" sz="2400" dirty="0" err="1"/>
                  <a:t>dari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200" i="1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200" i="1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en-US" altLang="en-US" sz="22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2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2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altLang="en-US" sz="2400" dirty="0" err="1"/>
                  <a:t>ada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ketika</a:t>
                </a:r>
                <a:r>
                  <a:rPr lang="en-US" altLang="en-US" sz="2400" dirty="0"/>
                  <a:t>  </a:t>
                </a:r>
                <a:r>
                  <a:rPr lang="en-US" altLang="en-US" sz="2400" dirty="0">
                    <a:solidFill>
                      <a:srgbClr val="3333FF"/>
                    </a:solidFill>
                  </a:rPr>
                  <a:t>s &gt; a</a:t>
                </a:r>
                <a:r>
                  <a:rPr lang="en-US" altLang="en-US" sz="2400" dirty="0"/>
                  <a:t> dan</a:t>
                </a:r>
                <a:endParaRPr lang="en-US" altLang="en-US" sz="2400" dirty="0">
                  <a:solidFill>
                    <a:schemeClr val="accent2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sup>
                        </m:sSup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 ⋯−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(0)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2166628"/>
                <a:ext cx="9820875" cy="2850845"/>
              </a:xfrm>
              <a:prstGeom prst="rect">
                <a:avLst/>
              </a:prstGeom>
              <a:blipFill>
                <a:blip r:embed="rId2"/>
                <a:stretch>
                  <a:fillRect l="-931" t="-1709" r="-993" b="-3632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9B52488-074D-412E-B4EF-3AFEA452E3B3}"/>
                  </a:ext>
                </a:extLst>
              </p:cNvPr>
              <p:cNvSpPr txBox="1"/>
              <p:nvPr/>
            </p:nvSpPr>
            <p:spPr>
              <a:xfrm>
                <a:off x="1024128" y="4913195"/>
                <a:ext cx="10774809" cy="18748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Bukti: 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′′′(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num>
                          <m:den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𝑑𝑡</m:t>
                            </m:r>
                          </m:den>
                        </m:f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  <m:r>
                      <a:rPr lang="en-US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′′(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′′(0)</m:t>
                    </m:r>
                  </m:oMath>
                </a14:m>
                <a:endParaRPr lang="en-ID" sz="2200" dirty="0"/>
              </a:p>
              <a:p>
                <a:r>
                  <a:rPr lang="en-US" sz="2200" dirty="0"/>
                  <a:t> </a:t>
                </a:r>
                <a:r>
                  <a:rPr lang="en-ID" sz="2200" dirty="0"/>
                  <a:t>                                              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num>
                          <m:den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𝑑𝑡</m:t>
                            </m:r>
                          </m:den>
                        </m:f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′(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d>
                      <m:dPr>
                        <m:begChr m:val="["/>
                        <m:endChr m:val="]"/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d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endParaRPr lang="en-US" sz="2200" b="0" dirty="0">
                  <a:ea typeface="Cambria Math" panose="02040503050406030204" pitchFamily="18" charset="0"/>
                </a:endParaRPr>
              </a:p>
              <a:p>
                <a:r>
                  <a:rPr lang="en-US" sz="2200" dirty="0"/>
                  <a:t>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′(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(0)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′′(0)</m:t>
                    </m:r>
                  </m:oMath>
                </a14:m>
                <a:r>
                  <a:rPr lang="en-US" sz="2200" dirty="0"/>
                  <a:t> </a:t>
                </a:r>
              </a:p>
              <a:p>
                <a:r>
                  <a:rPr lang="en-US" sz="2200" dirty="0"/>
                  <a:t>                                                 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′′(0)</m:t>
                    </m:r>
                  </m:oMath>
                </a14:m>
                <a:r>
                  <a:rPr lang="en-US" sz="2200" dirty="0"/>
                  <a:t> </a:t>
                </a:r>
                <a:endParaRPr lang="en-ID" sz="22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9B52488-074D-412E-B4EF-3AFEA452E3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8" y="4913195"/>
                <a:ext cx="10774809" cy="1874872"/>
              </a:xfrm>
              <a:prstGeom prst="rect">
                <a:avLst/>
              </a:prstGeom>
              <a:blipFill>
                <a:blip r:embed="rId3"/>
                <a:stretch>
                  <a:fillRect l="-848" b="-324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8387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1912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4.2.2: </a:t>
            </a:r>
            <a:endParaRPr lang="en-ID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2166628"/>
                <a:ext cx="9820875" cy="9493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/>
                  <a:t>Diketahui </a:t>
                </a:r>
                <a:r>
                  <a:rPr lang="en-US" altLang="en-US" sz="2400" dirty="0" err="1"/>
                  <a:t>bahwa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dengan</a:t>
                </a:r>
                <a:r>
                  <a:rPr lang="en-US" altLang="en-US" sz="2400" dirty="0"/>
                  <a:t> </a:t>
                </a:r>
                <a:r>
                  <a:rPr lang="en-US" altLang="en-US" sz="2400" dirty="0">
                    <a:solidFill>
                      <a:srgbClr val="3333FF"/>
                    </a:solidFill>
                  </a:rPr>
                  <a:t>s &gt; 0</a:t>
                </a:r>
                <a:r>
                  <a:rPr lang="en-US" altLang="en-US" sz="2400" dirty="0"/>
                  <a:t>. </a:t>
                </a:r>
                <a:r>
                  <a:rPr lang="en-US" altLang="en-US" sz="2400" dirty="0" err="1"/>
                  <a:t>Tentukan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transformasi</a:t>
                </a:r>
                <a:r>
                  <a:rPr lang="en-US" altLang="en-US" sz="2400" dirty="0"/>
                  <a:t> Laplace </a:t>
                </a:r>
                <a:r>
                  <a:rPr lang="en-US" altLang="en-US" sz="2400" dirty="0" err="1"/>
                  <a:t>dari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altLang="en-US" sz="2400" dirty="0"/>
                  <a:t> !</a:t>
                </a:r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2166628"/>
                <a:ext cx="9820875" cy="949362"/>
              </a:xfrm>
              <a:prstGeom prst="rect">
                <a:avLst/>
              </a:prstGeom>
              <a:blipFill>
                <a:blip r:embed="rId2"/>
                <a:stretch>
                  <a:fillRect l="-931" r="-993" b="-13462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9B52488-074D-412E-B4EF-3AFEA452E3B3}"/>
                  </a:ext>
                </a:extLst>
              </p:cNvPr>
              <p:cNvSpPr txBox="1"/>
              <p:nvPr/>
            </p:nvSpPr>
            <p:spPr>
              <a:xfrm>
                <a:off x="1024128" y="3168061"/>
                <a:ext cx="8052461" cy="25255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2400" dirty="0"/>
                  <a:t>Jawab: Karena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ID" sz="2400" dirty="0"/>
                  <a:t> dan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′′′</m:t>
                        </m:r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=6 </m:t>
                    </m:r>
                  </m:oMath>
                </a14:m>
                <a:r>
                  <a:rPr lang="en-ID" sz="2400" dirty="0"/>
                  <a:t>maka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2400" dirty="0"/>
                  <a:t> </a:t>
                </a:r>
                <a:r>
                  <a:rPr lang="en-ID" sz="2400" dirty="0"/>
                  <a:t>                   </a:t>
                </a:r>
                <a:r>
                  <a:rPr lang="en-ID" sz="2200" dirty="0"/>
                  <a:t> </a:t>
                </a:r>
                <a14:m>
                  <m:oMath xmlns:m="http://schemas.openxmlformats.org/officeDocument/2006/math">
                    <m:r>
                      <a:rPr lang="en-ID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′′′</m:t>
                            </m:r>
                          </m:sup>
                        </m:sSup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(0)</m:t>
                    </m:r>
                  </m:oMath>
                </a14:m>
                <a:endParaRPr lang="en-ID" sz="2200" dirty="0"/>
              </a:p>
              <a:p>
                <a:pPr>
                  <a:spcAft>
                    <a:spcPts val="400"/>
                  </a:spcAft>
                </a:pPr>
                <a:r>
                  <a:rPr lang="en-US" sz="2400" dirty="0"/>
                  <a:t> </a:t>
                </a:r>
                <a:r>
                  <a:rPr lang="en-ID" sz="2400" dirty="0"/>
                  <a:t>                         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(6)=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−0</m:t>
                        </m:r>
                      </m:e>
                    </m:func>
                  </m:oMath>
                </a14:m>
                <a:endParaRPr lang="en-ID" sz="2200" dirty="0"/>
              </a:p>
              <a:p>
                <a:pPr>
                  <a:spcAft>
                    <a:spcPts val="400"/>
                  </a:spcAft>
                </a:pPr>
                <a:r>
                  <a:rPr lang="en-US" sz="2400" dirty="0"/>
                  <a:t> </a:t>
                </a:r>
                <a:r>
                  <a:rPr lang="en-ID" sz="2400" dirty="0"/>
                  <a:t>  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endParaRPr lang="en-ID" sz="2200" dirty="0"/>
              </a:p>
              <a:p>
                <a:pPr>
                  <a:spcAft>
                    <a:spcPts val="400"/>
                  </a:spcAft>
                </a:pPr>
                <a:r>
                  <a:rPr lang="en-ID" sz="2400" dirty="0" err="1"/>
                  <a:t>sehingga</a:t>
                </a:r>
                <a:r>
                  <a:rPr lang="en-ID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ID" sz="2400" dirty="0"/>
                  <a:t> ,  </a:t>
                </a:r>
                <a:r>
                  <a:rPr lang="en-ID" sz="2400" dirty="0" err="1"/>
                  <a:t>untuk</a:t>
                </a:r>
                <a:r>
                  <a:rPr lang="en-ID" sz="2400" dirty="0"/>
                  <a:t> s &gt; 0. 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9B52488-074D-412E-B4EF-3AFEA452E3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8" y="3168061"/>
                <a:ext cx="8052461" cy="2525563"/>
              </a:xfrm>
              <a:prstGeom prst="rect">
                <a:avLst/>
              </a:prstGeom>
              <a:blipFill>
                <a:blip r:embed="rId3"/>
                <a:stretch>
                  <a:fillRect l="-1136" t="-1932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2826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1912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4.2.3: </a:t>
            </a:r>
            <a:endParaRPr lang="en-ID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2166628"/>
                <a:ext cx="982087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/>
                  <a:t>Tentukan </a:t>
                </a:r>
                <a:r>
                  <a:rPr lang="en-US" altLang="en-US" sz="2400" dirty="0" err="1"/>
                  <a:t>solusi</a:t>
                </a:r>
                <a:r>
                  <a:rPr lang="en-US" altLang="en-US" sz="2400" dirty="0"/>
                  <a:t> MNA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dengan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=1</m:t>
                    </m:r>
                    <m:r>
                      <a:rPr lang="en-US" altLang="en-US" sz="2200" b="0" i="0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altLang="en-US" sz="22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′</m:t>
                    </m:r>
                    <m:d>
                      <m:dPr>
                        <m:ctrlPr>
                          <a:rPr lang="en-US" altLang="en-US" sz="2200" i="1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i="1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r>
                  <a:rPr lang="en-US" altLang="en-US" sz="2400" dirty="0"/>
                  <a:t>! </a:t>
                </a:r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2166628"/>
                <a:ext cx="9820875" cy="461665"/>
              </a:xfrm>
              <a:prstGeom prst="rect">
                <a:avLst/>
              </a:prstGeom>
              <a:blipFill>
                <a:blip r:embed="rId2"/>
                <a:stretch>
                  <a:fillRect l="-931" t="-10526" b="-2894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9B52488-074D-412E-B4EF-3AFEA452E3B3}"/>
                  </a:ext>
                </a:extLst>
              </p:cNvPr>
              <p:cNvSpPr txBox="1"/>
              <p:nvPr/>
            </p:nvSpPr>
            <p:spPr>
              <a:xfrm>
                <a:off x="1024127" y="2823506"/>
                <a:ext cx="10478759" cy="31352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2400" dirty="0"/>
                  <a:t>Jawab: Karena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ID" sz="2400" dirty="0"/>
                  <a:t>maka</a:t>
                </a:r>
              </a:p>
              <a:p>
                <a:pPr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                   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𝑠𝑦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</m:d>
                  </m:oMath>
                </a14:m>
                <a:r>
                  <a:rPr lang="en-ID" sz="2200" dirty="0"/>
                  <a:t> </a:t>
                </a:r>
                <a:r>
                  <a:rPr lang="en-ID" sz="2400" dirty="0"/>
                  <a:t> </a:t>
                </a:r>
                <a:endParaRPr lang="en-ID" sz="2200" dirty="0"/>
              </a:p>
              <a:p>
                <a:pPr>
                  <a:spcAft>
                    <a:spcPts val="400"/>
                  </a:spcAft>
                </a:pPr>
                <a:r>
                  <a:rPr lang="en-US" sz="2200" b="0" dirty="0"/>
                  <a:t>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2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𝒔</m:t>
                            </m:r>
                          </m:e>
                          <m:sup>
                            <m:r>
                              <a:rPr lang="en-US" sz="2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p>
                        <m: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𝒀</m:t>
                    </m:r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</m:t>
                    </m:r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)−(</m:t>
                    </m:r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</m:t>
                    </m:r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ID" sz="2200" dirty="0"/>
                  <a:t>  </a:t>
                </a:r>
              </a:p>
              <a:p>
                <a:pPr>
                  <a:spcAft>
                    <a:spcPts val="400"/>
                  </a:spcAft>
                </a:pPr>
                <a:r>
                  <a:rPr lang="en-ID" sz="2400" dirty="0" err="1"/>
                  <a:t>sehingga</a:t>
                </a:r>
                <a:r>
                  <a:rPr lang="en-ID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𝒔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𝒔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ID" sz="2400" dirty="0"/>
                  <a:t> . </a:t>
                </a:r>
                <a:r>
                  <a:rPr lang="en-ID" sz="2400" dirty="0" err="1"/>
                  <a:t>Dengan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demikian</a:t>
                </a:r>
                <a:r>
                  <a:rPr lang="en-ID" sz="2400" dirty="0"/>
                  <a:t>, </a:t>
                </a:r>
                <a:r>
                  <a:rPr lang="en-ID" sz="2400" dirty="0" err="1"/>
                  <a:t>solusi</a:t>
                </a:r>
                <a:r>
                  <a:rPr lang="en-ID" sz="2400" dirty="0"/>
                  <a:t> MNA: </a:t>
                </a:r>
              </a:p>
              <a:p>
                <a:pPr>
                  <a:spcAft>
                    <a:spcPts val="400"/>
                  </a:spcAft>
                </a:pPr>
                <a:r>
                  <a:rPr lang="en-ID" sz="2400" dirty="0"/>
                  <a:t>             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𝑌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ID" sz="2400" dirty="0"/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ID" sz="2400" dirty="0"/>
                  <a:t>                    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 b="0" i="0" smtClean="0">
                            <a:latin typeface="Cambria Math" panose="02040503050406030204" pitchFamily="18" charset="0"/>
                          </a:rPr>
                          <m:t>sinh</m:t>
                        </m:r>
                      </m:fName>
                      <m:e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func>
                  </m:oMath>
                </a14:m>
                <a:r>
                  <a:rPr lang="en-ID" sz="2400" dirty="0"/>
                  <a:t>. 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9B52488-074D-412E-B4EF-3AFEA452E3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7" y="2823506"/>
                <a:ext cx="10478759" cy="3135217"/>
              </a:xfrm>
              <a:prstGeom prst="rect">
                <a:avLst/>
              </a:prstGeom>
              <a:blipFill>
                <a:blip r:embed="rId3"/>
                <a:stretch>
                  <a:fillRect l="-873" t="-1556" r="-1047" b="-330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663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5829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Teorema</a:t>
            </a:r>
            <a:r>
              <a:rPr lang="en-US" sz="2400" dirty="0"/>
              <a:t> 4.2.3 (Transf. Laplace </a:t>
            </a:r>
            <a:r>
              <a:rPr lang="en-US" sz="2400" dirty="0" err="1"/>
              <a:t>dari</a:t>
            </a:r>
            <a:r>
              <a:rPr lang="en-US" sz="2400" dirty="0"/>
              <a:t> Integral): </a:t>
            </a:r>
            <a:endParaRPr lang="en-ID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2166628"/>
                <a:ext cx="9820875" cy="22687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/>
                  <a:t>Diberikan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merupakan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kontinu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bagian</a:t>
                </a:r>
                <a:r>
                  <a:rPr lang="en-US" altLang="en-US" sz="2400" dirty="0"/>
                  <a:t> demi </a:t>
                </a:r>
                <a:r>
                  <a:rPr lang="en-US" altLang="en-US" sz="2400" dirty="0" err="1"/>
                  <a:t>bagian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dalam</a:t>
                </a:r>
                <a:r>
                  <a:rPr lang="en-US" altLang="en-US" sz="2400" dirty="0"/>
                  <a:t> </a:t>
                </a:r>
                <a:r>
                  <a:rPr lang="en-US" altLang="en-US" sz="2400" dirty="0">
                    <a:solidFill>
                      <a:srgbClr val="3333FF"/>
                    </a:solidFill>
                  </a:rPr>
                  <a:t>t </a:t>
                </a:r>
                <a:r>
                  <a:rPr lang="en-US" altLang="en-US" sz="2400" dirty="0">
                    <a:solidFill>
                      <a:srgbClr val="3333FF"/>
                    </a:solidFill>
                    <a:sym typeface="Symbol" panose="05050102010706020507" pitchFamily="18" charset="2"/>
                  </a:rPr>
                  <a:t></a:t>
                </a:r>
                <a:r>
                  <a:rPr lang="en-US" altLang="en-US" sz="2400" dirty="0">
                    <a:solidFill>
                      <a:srgbClr val="3333FF"/>
                    </a:solidFill>
                  </a:rPr>
                  <a:t> 0</a:t>
                </a:r>
                <a:r>
                  <a:rPr lang="en-US" altLang="en-US" sz="2400" dirty="0"/>
                  <a:t> dan </a:t>
                </a:r>
                <a:r>
                  <a:rPr lang="en-US" altLang="en-US" sz="2400" dirty="0" err="1"/>
                  <a:t>memenuhi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en-US" sz="220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altLang="en-US" sz="220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𝑎𝑡</m:t>
                        </m:r>
                      </m:sup>
                    </m:sSup>
                  </m:oMath>
                </a14:m>
                <a:r>
                  <a:rPr lang="en-US" altLang="en-US" sz="2200" dirty="0"/>
                  <a:t>,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altLang="en-US" sz="22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altLang="en-US" sz="22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2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 ∈</m:t>
                    </m:r>
                    <m:r>
                      <a:rPr lang="en-US" altLang="en-US" sz="22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altLang="en-US" sz="2400" dirty="0"/>
                  <a:t>, </a:t>
                </a:r>
                <a:r>
                  <a:rPr lang="en-US" altLang="en-US" sz="2400" dirty="0" err="1"/>
                  <a:t>maka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transformasi</a:t>
                </a:r>
                <a:r>
                  <a:rPr lang="en-US" altLang="en-US" sz="2400" dirty="0"/>
                  <a:t> Laplace transform </a:t>
                </a:r>
                <a:r>
                  <a:rPr lang="en-US" altLang="en-US" sz="2400" dirty="0" err="1"/>
                  <a:t>dari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altLang="en-US" sz="220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nary>
                    <m:d>
                      <m:dPr>
                        <m:ctrlPr>
                          <a:rPr lang="en-US" altLang="en-US" sz="220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en-US" altLang="en-US" sz="22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 sz="2400" dirty="0" err="1"/>
                  <a:t>ada</a:t>
                </a:r>
                <a:r>
                  <a:rPr lang="en-US" altLang="en-US" sz="2400" dirty="0"/>
                  <a:t>, </a:t>
                </a:r>
                <a:r>
                  <a:rPr lang="en-US" altLang="en-US" sz="2400" dirty="0" err="1"/>
                  <a:t>yaitu</a:t>
                </a:r>
                <a:endParaRPr lang="en-US" altLang="en-US" sz="2400" dirty="0">
                  <a:solidFill>
                    <a:schemeClr val="accent2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n-US" sz="24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𝑑𝑡</m:t>
                            </m:r>
                          </m:e>
                        </m:nary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sz="2400" dirty="0"/>
                  <a:t>,</a:t>
                </a:r>
              </a:p>
              <a:p>
                <a:pPr algn="just"/>
                <a:r>
                  <a:rPr lang="en-US" sz="2400" dirty="0" err="1"/>
                  <a:t>dengan</a:t>
                </a:r>
                <a:r>
                  <a:rPr lang="en-US" sz="2400" dirty="0"/>
                  <a:t> s &gt; 0 dan s &gt; a.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2166628"/>
                <a:ext cx="9820875" cy="2268763"/>
              </a:xfrm>
              <a:prstGeom prst="rect">
                <a:avLst/>
              </a:prstGeom>
              <a:blipFill>
                <a:blip r:embed="rId2"/>
                <a:stretch>
                  <a:fillRect l="-5152" t="-2413" r="-993" b="-5094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9B52488-074D-412E-B4EF-3AFEA452E3B3}"/>
              </a:ext>
            </a:extLst>
          </p:cNvPr>
          <p:cNvSpPr txBox="1"/>
          <p:nvPr/>
        </p:nvSpPr>
        <p:spPr>
          <a:xfrm>
            <a:off x="1024128" y="4599294"/>
            <a:ext cx="825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Bukti</a:t>
            </a:r>
            <a:r>
              <a:rPr lang="en-US" sz="2400" dirty="0"/>
              <a:t>: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691398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1912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4.2.4: </a:t>
            </a:r>
            <a:endParaRPr lang="en-ID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2166628"/>
                <a:ext cx="9820875" cy="6158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/>
                  <a:t>Diketahui </a:t>
                </a:r>
                <a:r>
                  <a:rPr lang="en-US" altLang="en-US" sz="2400" dirty="0" err="1"/>
                  <a:t>bahwa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altLang="en-US" sz="2200" b="0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dengan</a:t>
                </a:r>
                <a:r>
                  <a:rPr lang="en-US" altLang="en-US" sz="2400" dirty="0"/>
                  <a:t> </a:t>
                </a:r>
                <a:r>
                  <a:rPr lang="en-US" altLang="en-US" sz="2400" dirty="0">
                    <a:solidFill>
                      <a:srgbClr val="3333FF"/>
                    </a:solidFill>
                  </a:rPr>
                  <a:t>s &gt; a ≠ 0</a:t>
                </a:r>
                <a:r>
                  <a:rPr lang="en-US" altLang="en-US" sz="2400" dirty="0"/>
                  <a:t>. </a:t>
                </a:r>
                <a:r>
                  <a:rPr lang="en-US" altLang="en-US" sz="2400" dirty="0" err="1"/>
                  <a:t>Tentukan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en-US" sz="2400" dirty="0"/>
                  <a:t> !</a:t>
                </a:r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2166628"/>
                <a:ext cx="9820875" cy="615874"/>
              </a:xfrm>
              <a:prstGeom prst="rect">
                <a:avLst/>
              </a:prstGeom>
              <a:blipFill>
                <a:blip r:embed="rId2"/>
                <a:stretch>
                  <a:fillRect l="-931" b="-495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9B52488-074D-412E-B4EF-3AFEA452E3B3}"/>
                  </a:ext>
                </a:extLst>
              </p:cNvPr>
              <p:cNvSpPr txBox="1"/>
              <p:nvPr/>
            </p:nvSpPr>
            <p:spPr>
              <a:xfrm>
                <a:off x="1024128" y="2942776"/>
                <a:ext cx="9820875" cy="29839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Jawab: </a:t>
                </a:r>
                <a:r>
                  <a:rPr lang="en-US" sz="2400" dirty="0" err="1"/>
                  <a:t>Ingat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bahwa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func>
                      <m:func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𝑎𝑡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ID" sz="2400" dirty="0"/>
                  <a:t> sehingga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/>
                  <a:t> </a:t>
                </a:r>
                <a:r>
                  <a:rPr lang="en-ID" sz="2400" dirty="0"/>
                  <a:t>                  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den>
                        </m:f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p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</m:d>
                  </m:oMath>
                </a14:m>
                <a:r>
                  <a:rPr lang="en-ID" sz="2400" dirty="0"/>
                  <a:t> 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2400" dirty="0"/>
                  <a:t> </a:t>
                </a:r>
                <a:r>
                  <a:rPr lang="en-ID" sz="2400" dirty="0"/>
                  <a:t>                         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nary>
                      <m:nary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  <m:e>
                        <m:func>
                          <m:func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200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𝜏</m:t>
                                </m:r>
                              </m:e>
                            </m:d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e>
                        </m:func>
                      </m:e>
                    </m:nary>
                  </m:oMath>
                </a14:m>
                <a:endParaRPr lang="en-ID" sz="2200" dirty="0"/>
              </a:p>
              <a:p>
                <a:pPr>
                  <a:spcAft>
                    <a:spcPts val="400"/>
                  </a:spcAft>
                </a:pPr>
                <a:r>
                  <a:rPr lang="en-US" sz="2400" dirty="0"/>
                  <a:t> </a:t>
                </a:r>
                <a:r>
                  <a:rPr lang="en-ID" sz="2400" dirty="0"/>
                  <a:t>                         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200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𝑎𝑡</m:t>
                                </m:r>
                              </m:e>
                            </m:d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unc>
                              <m:func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200" b="0" i="0" smtClean="0">
                                    <a:latin typeface="Cambria Math" panose="02040503050406030204" pitchFamily="18" charset="0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(0)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en-ID" sz="2200" dirty="0"/>
              </a:p>
              <a:p>
                <a:pPr>
                  <a:spcAft>
                    <a:spcPts val="400"/>
                  </a:spcAft>
                </a:pPr>
                <a:r>
                  <a:rPr lang="en-ID" sz="2400" dirty="0"/>
                  <a:t>                          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func>
                          <m:func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200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𝑎𝑡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</m:d>
                  </m:oMath>
                </a14:m>
                <a:r>
                  <a:rPr lang="en-ID" sz="2400" dirty="0"/>
                  <a:t> .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9B52488-074D-412E-B4EF-3AFEA452E3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8" y="2942776"/>
                <a:ext cx="9820875" cy="2983958"/>
              </a:xfrm>
              <a:prstGeom prst="rect">
                <a:avLst/>
              </a:prstGeom>
              <a:blipFill>
                <a:blip r:embed="rId3"/>
                <a:stretch>
                  <a:fillRect l="-93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45146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55915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Akibat</a:t>
            </a:r>
            <a:r>
              <a:rPr lang="en-US" sz="2400" dirty="0"/>
              <a:t> 4.2.4 (Transf. Laplace </a:t>
            </a:r>
            <a:r>
              <a:rPr lang="en-US" sz="2400" dirty="0" err="1"/>
              <a:t>dari</a:t>
            </a:r>
            <a:r>
              <a:rPr lang="en-US" sz="2400" dirty="0"/>
              <a:t> Integral): </a:t>
            </a:r>
            <a:endParaRPr lang="en-ID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2166628"/>
                <a:ext cx="9820875" cy="11682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/>
                  <a:t>Diberikan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merupakan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Laplace dan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p>
                        <m: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altLang="en-US" sz="2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200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</m:oMath>
                </a14:m>
                <a:r>
                  <a:rPr lang="en-US" altLang="en-US" sz="2400" dirty="0"/>
                  <a:t> maka</a:t>
                </a:r>
                <a:endParaRPr lang="en-US" altLang="en-US" sz="2400" dirty="0">
                  <a:solidFill>
                    <a:schemeClr val="accent2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den>
                        </m:f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e>
                        </m:d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</m:nary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2166628"/>
                <a:ext cx="9820875" cy="1168269"/>
              </a:xfrm>
              <a:prstGeom prst="rect">
                <a:avLst/>
              </a:prstGeom>
              <a:blipFill>
                <a:blip r:embed="rId2"/>
                <a:stretch>
                  <a:fillRect l="-931" t="-4167" b="-3646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9B52488-074D-412E-B4EF-3AFEA452E3B3}"/>
              </a:ext>
            </a:extLst>
          </p:cNvPr>
          <p:cNvSpPr txBox="1"/>
          <p:nvPr/>
        </p:nvSpPr>
        <p:spPr>
          <a:xfrm>
            <a:off x="1024128" y="3181313"/>
            <a:ext cx="825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Bukti</a:t>
            </a:r>
            <a:r>
              <a:rPr lang="en-US" sz="2400" dirty="0"/>
              <a:t>: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291852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59412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Teorema</a:t>
            </a:r>
            <a:r>
              <a:rPr lang="en-US" sz="2400" dirty="0"/>
              <a:t> 4.2.5 (</a:t>
            </a:r>
            <a:r>
              <a:rPr lang="en-US" sz="2400" dirty="0" err="1"/>
              <a:t>Turunan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Laplace): </a:t>
            </a:r>
            <a:endParaRPr lang="en-ID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2166628"/>
                <a:ext cx="9820875" cy="11032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/>
                  <a:t>Diberikan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merupakan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Laplace </a:t>
                </a:r>
                <a:r>
                  <a:rPr lang="en-US" altLang="en-US" sz="2400" dirty="0" err="1"/>
                  <a:t>dari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en-US" sz="2400" dirty="0"/>
                  <a:t> maka</a:t>
                </a:r>
                <a:endParaRPr lang="en-US" altLang="en-US" sz="2400" dirty="0">
                  <a:solidFill>
                    <a:schemeClr val="accent2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𝑑𝑠</m:t>
                        </m:r>
                      </m:den>
                    </m:f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2166628"/>
                <a:ext cx="9820875" cy="1103251"/>
              </a:xfrm>
              <a:prstGeom prst="rect">
                <a:avLst/>
              </a:prstGeom>
              <a:blipFill>
                <a:blip r:embed="rId2"/>
                <a:stretch>
                  <a:fillRect l="-931" t="-4420" b="-607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9B52488-074D-412E-B4EF-3AFEA452E3B3}"/>
              </a:ext>
            </a:extLst>
          </p:cNvPr>
          <p:cNvSpPr txBox="1"/>
          <p:nvPr/>
        </p:nvSpPr>
        <p:spPr>
          <a:xfrm>
            <a:off x="1024128" y="3101801"/>
            <a:ext cx="825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Bukti</a:t>
            </a:r>
            <a:r>
              <a:rPr lang="en-US" sz="2400" dirty="0"/>
              <a:t>: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4196569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39968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 </a:t>
            </a:r>
            <a:r>
              <a:rPr lang="en-US" sz="4600" dirty="0"/>
              <a:t>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2027588"/>
            <a:ext cx="32464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KOMPETENSI DASAR</a:t>
            </a:r>
            <a:r>
              <a:rPr lang="en-US" sz="2400" dirty="0"/>
              <a:t>:</a:t>
            </a:r>
            <a:endParaRPr lang="en-ID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1D9DDC-6A38-4CED-BCD3-180EE836BAE9}"/>
              </a:ext>
            </a:extLst>
          </p:cNvPr>
          <p:cNvSpPr txBox="1"/>
          <p:nvPr/>
        </p:nvSpPr>
        <p:spPr>
          <a:xfrm>
            <a:off x="1855304" y="2769706"/>
            <a:ext cx="93030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en-US" sz="2400" dirty="0" err="1">
                <a:latin typeface="Arial" panose="020B0604020202020204" pitchFamily="34" charset="0"/>
              </a:rPr>
              <a:t>dapat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mengidentifikasi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transformasi</a:t>
            </a:r>
            <a:r>
              <a:rPr lang="en-US" altLang="en-US" sz="2400" dirty="0">
                <a:latin typeface="Arial" panose="020B0604020202020204" pitchFamily="34" charset="0"/>
              </a:rPr>
              <a:t> Laplace </a:t>
            </a:r>
            <a:r>
              <a:rPr lang="en-US" altLang="en-US" sz="2400" dirty="0" err="1">
                <a:latin typeface="Arial" panose="020B0604020202020204" pitchFamily="34" charset="0"/>
              </a:rPr>
              <a:t>dari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turunan</a:t>
            </a:r>
            <a:r>
              <a:rPr lang="en-US" altLang="en-US" sz="2400" dirty="0">
                <a:latin typeface="Arial" panose="020B0604020202020204" pitchFamily="34" charset="0"/>
              </a:rPr>
              <a:t> dan integral </a:t>
            </a:r>
            <a:r>
              <a:rPr lang="en-US" altLang="en-US" sz="2400" dirty="0" err="1">
                <a:latin typeface="Arial" panose="020B0604020202020204" pitchFamily="34" charset="0"/>
              </a:rPr>
              <a:t>fungsi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serta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mampu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mengaplikasikannya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dalam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bidang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matematika</a:t>
            </a:r>
            <a:r>
              <a:rPr lang="en-US" altLang="en-US" sz="2400" dirty="0">
                <a:latin typeface="Arial" panose="020B0604020202020204" pitchFamily="34" charset="0"/>
              </a:rPr>
              <a:t> dan </a:t>
            </a:r>
            <a:r>
              <a:rPr lang="en-US" altLang="en-US" sz="2400" dirty="0" err="1">
                <a:latin typeface="Arial" panose="020B0604020202020204" pitchFamily="34" charset="0"/>
              </a:rPr>
              <a:t>bidang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ilmu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lainnya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terkait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dengan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masalah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nilai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awal</a:t>
            </a:r>
            <a:r>
              <a:rPr lang="en-US" altLang="en-US" sz="2400" dirty="0">
                <a:latin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</a:rPr>
              <a:t>dimana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suku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konstan</a:t>
            </a:r>
            <a:r>
              <a:rPr lang="en-US" altLang="en-US" sz="2400" dirty="0">
                <a:latin typeface="Arial" panose="020B0604020202020204" pitchFamily="34" charset="0"/>
              </a:rPr>
              <a:t> (</a:t>
            </a:r>
            <a:r>
              <a:rPr lang="en-US" altLang="en-US" sz="2400" dirty="0" err="1">
                <a:latin typeface="Arial" panose="020B0604020202020204" pitchFamily="34" charset="0"/>
              </a:rPr>
              <a:t>fungsi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atau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gaya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eksternal</a:t>
            </a:r>
            <a:r>
              <a:rPr lang="en-US" altLang="en-US" sz="2400" dirty="0">
                <a:latin typeface="Arial" panose="020B0604020202020204" pitchFamily="34" charset="0"/>
              </a:rPr>
              <a:t>) </a:t>
            </a:r>
            <a:r>
              <a:rPr lang="en-US" altLang="en-US" sz="2400" dirty="0" err="1">
                <a:latin typeface="Arial" panose="020B0604020202020204" pitchFamily="34" charset="0"/>
              </a:rPr>
              <a:t>merupakan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fungsi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kontinu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maupun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diskontinu</a:t>
            </a:r>
            <a:r>
              <a:rPr lang="en-US" altLang="en-US" sz="2400" dirty="0">
                <a:latin typeface="Arial" panose="020B0604020202020204" pitchFamily="34" charset="0"/>
              </a:rPr>
              <a:t>   </a:t>
            </a:r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6652772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6415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Akibat</a:t>
            </a:r>
            <a:r>
              <a:rPr lang="en-US" sz="2400" dirty="0"/>
              <a:t> 4.2.6 (Invers Laplace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Laplace): </a:t>
            </a:r>
            <a:endParaRPr lang="en-ID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2166628"/>
                <a:ext cx="9820875" cy="984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/>
                  <a:t>Diberikan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merupakan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Laplace </a:t>
                </a:r>
                <a:r>
                  <a:rPr lang="en-US" altLang="en-US" sz="2400" dirty="0" err="1"/>
                  <a:t>dari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en-US" sz="2400" dirty="0"/>
                  <a:t> maka</a:t>
                </a:r>
                <a:endParaRPr lang="en-US" altLang="en-US" sz="2400" dirty="0">
                  <a:solidFill>
                    <a:schemeClr val="accent2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p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p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2166628"/>
                <a:ext cx="9820875" cy="984885"/>
              </a:xfrm>
              <a:prstGeom prst="rect">
                <a:avLst/>
              </a:prstGeom>
              <a:blipFill>
                <a:blip r:embed="rId2"/>
                <a:stretch>
                  <a:fillRect l="-931" t="-4938" b="-12963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9B52488-074D-412E-B4EF-3AFEA452E3B3}"/>
              </a:ext>
            </a:extLst>
          </p:cNvPr>
          <p:cNvSpPr txBox="1"/>
          <p:nvPr/>
        </p:nvSpPr>
        <p:spPr>
          <a:xfrm>
            <a:off x="1024128" y="3101801"/>
            <a:ext cx="825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Bukti</a:t>
            </a:r>
            <a:r>
              <a:rPr lang="en-US" sz="2400" dirty="0"/>
              <a:t>: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41001792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7434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Teorema</a:t>
            </a:r>
            <a:r>
              <a:rPr lang="en-US" sz="2400" dirty="0"/>
              <a:t> 4.2.7 (</a:t>
            </a:r>
            <a:r>
              <a:rPr lang="en-US" sz="2400" dirty="0" err="1"/>
              <a:t>Generalisasi</a:t>
            </a:r>
            <a:r>
              <a:rPr lang="en-US" sz="2400" dirty="0"/>
              <a:t> </a:t>
            </a:r>
            <a:r>
              <a:rPr lang="en-US" sz="2400" dirty="0" err="1"/>
              <a:t>Turunan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Transf. Laplace): </a:t>
            </a:r>
            <a:endParaRPr lang="en-ID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2166628"/>
                <a:ext cx="9820875" cy="1497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/>
                  <a:t>Diberikan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merupakan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Laplace </a:t>
                </a:r>
                <a:r>
                  <a:rPr lang="en-US" altLang="en-US" sz="2400" dirty="0" err="1"/>
                  <a:t>dari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en-US" sz="2400" dirty="0"/>
                  <a:t> maka</a:t>
                </a:r>
                <a:endParaRPr lang="en-US" altLang="en-US" sz="2400" dirty="0">
                  <a:solidFill>
                    <a:schemeClr val="accent2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f>
                      <m:fPr>
                        <m:ctrlP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den>
                    </m:f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</a:t>
                </a:r>
              </a:p>
              <a:p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2166628"/>
                <a:ext cx="9820875" cy="1497654"/>
              </a:xfrm>
              <a:prstGeom prst="rect">
                <a:avLst/>
              </a:prstGeom>
              <a:blipFill>
                <a:blip r:embed="rId2"/>
                <a:stretch>
                  <a:fillRect l="-931" t="-3252" b="-853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9B52488-074D-412E-B4EF-3AFEA452E3B3}"/>
              </a:ext>
            </a:extLst>
          </p:cNvPr>
          <p:cNvSpPr txBox="1"/>
          <p:nvPr/>
        </p:nvSpPr>
        <p:spPr>
          <a:xfrm>
            <a:off x="1010876" y="3790911"/>
            <a:ext cx="825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Bukti</a:t>
            </a:r>
            <a:r>
              <a:rPr lang="en-US" sz="2400" dirty="0"/>
              <a:t>: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6524751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8410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Akibat</a:t>
            </a:r>
            <a:r>
              <a:rPr lang="en-US" sz="2400" dirty="0"/>
              <a:t> 4.2.8 (</a:t>
            </a:r>
            <a:r>
              <a:rPr lang="en-US" sz="2400" dirty="0" err="1"/>
              <a:t>Generalisasi</a:t>
            </a:r>
            <a:r>
              <a:rPr lang="en-US" sz="2400" dirty="0"/>
              <a:t> Invers Laplace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Turunan</a:t>
            </a:r>
            <a:r>
              <a:rPr lang="en-US" sz="2400" dirty="0"/>
              <a:t> Laplace): </a:t>
            </a:r>
            <a:endParaRPr lang="en-ID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2166628"/>
                <a:ext cx="9820875" cy="1505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/>
                  <a:t>Diberikan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merupakan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Laplace </a:t>
                </a:r>
                <a:r>
                  <a:rPr lang="en-US" altLang="en-US" sz="2400" dirty="0" err="1"/>
                  <a:t>dari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en-US" sz="2400" dirty="0"/>
                  <a:t> maka</a:t>
                </a:r>
                <a:endParaRPr lang="en-US" altLang="en-US" sz="2400" dirty="0">
                  <a:solidFill>
                    <a:schemeClr val="accent2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p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20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  <m:sSup>
                              <m:sSupPr>
                                <m:ctrlPr>
                                  <a:rPr lang="en-US" sz="2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den>
                        </m:f>
                        <m: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  <m:sup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</a:t>
                </a:r>
              </a:p>
              <a:p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2166628"/>
                <a:ext cx="9820875" cy="1505990"/>
              </a:xfrm>
              <a:prstGeom prst="rect">
                <a:avLst/>
              </a:prstGeom>
              <a:blipFill>
                <a:blip r:embed="rId2"/>
                <a:stretch>
                  <a:fillRect l="-931" t="-3239" b="-8502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9B52488-074D-412E-B4EF-3AFEA452E3B3}"/>
              </a:ext>
            </a:extLst>
          </p:cNvPr>
          <p:cNvSpPr txBox="1"/>
          <p:nvPr/>
        </p:nvSpPr>
        <p:spPr>
          <a:xfrm>
            <a:off x="1024128" y="3737908"/>
            <a:ext cx="825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Bukti</a:t>
            </a:r>
            <a:r>
              <a:rPr lang="en-US" sz="2400" dirty="0"/>
              <a:t>: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9931428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5829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Teorema</a:t>
            </a:r>
            <a:r>
              <a:rPr lang="en-US" sz="2400" dirty="0"/>
              <a:t> 4.2.9 (Integral </a:t>
            </a:r>
            <a:r>
              <a:rPr lang="en-US" sz="2400" dirty="0" err="1"/>
              <a:t>dari</a:t>
            </a:r>
            <a:r>
              <a:rPr lang="en-US" sz="2400" dirty="0"/>
              <a:t> Transf. Laplace): </a:t>
            </a:r>
            <a:endParaRPr lang="en-ID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2166628"/>
                <a:ext cx="9820875" cy="1134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/>
                  <a:t>Diberikan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merupakan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Laplace </a:t>
                </a:r>
                <a:r>
                  <a:rPr lang="en-US" altLang="en-US" sz="2400" dirty="0" err="1"/>
                  <a:t>dari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en-US" sz="2400" dirty="0"/>
                  <a:t> maka</a:t>
                </a:r>
                <a:endParaRPr lang="en-US" altLang="en-US" sz="2400" dirty="0">
                  <a:solidFill>
                    <a:schemeClr val="accent2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d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sub>
                      <m:sup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  <m:d>
                          <m:dPr>
                            <m:ctrlP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̃"/>
                                <m:ctrlPr>
                                  <a:rPr lang="en-US" sz="2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</m:acc>
                          </m:e>
                        </m:d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̃"/>
                            <m:ctrlP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e>
                        </m:acc>
                      </m:e>
                    </m:nary>
                  </m:oMath>
                </a14:m>
                <a:r>
                  <a:rPr lang="en-US" sz="2400" dirty="0"/>
                  <a:t> ,  s &gt; </a:t>
                </a:r>
                <a:r>
                  <a:rPr lang="en-US" sz="2400" dirty="0">
                    <a:sym typeface="Symbol" panose="05050102010706020507" pitchFamily="18" charset="2"/>
                  </a:rPr>
                  <a:t>.</a:t>
                </a:r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2166628"/>
                <a:ext cx="9820875" cy="1134478"/>
              </a:xfrm>
              <a:prstGeom prst="rect">
                <a:avLst/>
              </a:prstGeom>
              <a:blipFill>
                <a:blip r:embed="rId2"/>
                <a:stretch>
                  <a:fillRect l="-931" t="-4278" b="-3743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9B52488-074D-412E-B4EF-3AFEA452E3B3}"/>
              </a:ext>
            </a:extLst>
          </p:cNvPr>
          <p:cNvSpPr txBox="1"/>
          <p:nvPr/>
        </p:nvSpPr>
        <p:spPr>
          <a:xfrm>
            <a:off x="1024128" y="3168061"/>
            <a:ext cx="825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Bukti</a:t>
            </a:r>
            <a:r>
              <a:rPr lang="en-US" sz="2400" dirty="0"/>
              <a:t>: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7128700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6536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Akibat</a:t>
            </a:r>
            <a:r>
              <a:rPr lang="en-US" sz="2400" dirty="0"/>
              <a:t> 4.2.10 (Invers Integral </a:t>
            </a:r>
            <a:r>
              <a:rPr lang="en-US" sz="2400" dirty="0" err="1"/>
              <a:t>dari</a:t>
            </a:r>
            <a:r>
              <a:rPr lang="en-US" sz="2400" dirty="0"/>
              <a:t> Transf. Laplace): </a:t>
            </a:r>
            <a:endParaRPr lang="en-ID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2166628"/>
                <a:ext cx="9820875" cy="11242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/>
                  <a:t>Diberikan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merupakan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Laplace </a:t>
                </a:r>
                <a:r>
                  <a:rPr lang="en-US" altLang="en-US" sz="2400" dirty="0" err="1"/>
                  <a:t>dari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en-US" sz="2400" dirty="0"/>
                  <a:t> maka</a:t>
                </a:r>
                <a:endParaRPr lang="en-US" altLang="en-US" sz="2400" dirty="0">
                  <a:solidFill>
                    <a:schemeClr val="accent2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p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trlPr>
                              <a:rPr lang="en-US" sz="2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sub>
                          <m:sup>
                            <m:r>
                              <a:rPr lang="en-US" sz="2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sup>
                          <m:e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  <m:d>
                              <m:dPr>
                                <m:ctrlPr>
                                  <a:rPr lang="en-US" sz="2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̃"/>
                                    <m:ctrlPr>
                                      <a:rPr lang="en-US" sz="2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</m:acc>
                              </m:e>
                            </m:d>
                          </m:e>
                        </m:nary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̃"/>
                            <m:ctrlP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e>
                        </m:acc>
                      </m:e>
                    </m:d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.</a:t>
                </a:r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2166628"/>
                <a:ext cx="9820875" cy="1124282"/>
              </a:xfrm>
              <a:prstGeom prst="rect">
                <a:avLst/>
              </a:prstGeom>
              <a:blipFill>
                <a:blip r:embed="rId2"/>
                <a:stretch>
                  <a:fillRect l="-931" t="-4324" b="-4324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9B52488-074D-412E-B4EF-3AFEA452E3B3}"/>
              </a:ext>
            </a:extLst>
          </p:cNvPr>
          <p:cNvSpPr txBox="1"/>
          <p:nvPr/>
        </p:nvSpPr>
        <p:spPr>
          <a:xfrm>
            <a:off x="1024128" y="3168061"/>
            <a:ext cx="825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Bukti</a:t>
            </a:r>
            <a:r>
              <a:rPr lang="en-US" sz="2400" dirty="0"/>
              <a:t>: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1729020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5136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563760"/>
            <a:ext cx="1827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4.2. : </a:t>
            </a:r>
            <a:endParaRPr lang="en-ID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1888333"/>
                <a:ext cx="9820875" cy="6775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 err="1"/>
                  <a:t>Tentukan</a:t>
                </a:r>
                <a:r>
                  <a:rPr lang="en-US" altLang="en-US" sz="2400" dirty="0"/>
                  <a:t> invers </a:t>
                </a:r>
                <a:r>
                  <a:rPr lang="en-US" altLang="en-US" sz="2400" dirty="0" err="1"/>
                  <a:t>transformasi</a:t>
                </a:r>
                <a:r>
                  <a:rPr lang="en-US" altLang="en-US" sz="2400" dirty="0"/>
                  <a:t> Laplace </a:t>
                </a:r>
                <a:r>
                  <a:rPr lang="en-US" altLang="en-US" sz="2400" dirty="0" err="1"/>
                  <a:t>dari</a:t>
                </a:r>
                <a:r>
                  <a:rPr lang="en-US" altLang="en-US" sz="2400" dirty="0"/>
                  <a:t>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 sz="2400" b="0" i="0" smtClean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alt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en-US" alt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alt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en-US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altLang="en-US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alt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en-US" sz="2400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p>
                                    <m:r>
                                      <a:rPr lang="en-US" altLang="en-US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en-US" altLang="en-US" sz="2400" dirty="0"/>
                  <a:t> ! </a:t>
                </a:r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1888333"/>
                <a:ext cx="9820875" cy="677558"/>
              </a:xfrm>
              <a:prstGeom prst="rect">
                <a:avLst/>
              </a:prstGeom>
              <a:blipFill>
                <a:blip r:embed="rId2"/>
                <a:stretch>
                  <a:fillRect l="-931" b="-720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9B52488-074D-412E-B4EF-3AFEA452E3B3}"/>
                  </a:ext>
                </a:extLst>
              </p:cNvPr>
              <p:cNvSpPr txBox="1"/>
              <p:nvPr/>
            </p:nvSpPr>
            <p:spPr>
              <a:xfrm>
                <a:off x="1024128" y="2545216"/>
                <a:ext cx="9820875" cy="40042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400"/>
                  </a:spcAft>
                </a:pPr>
                <a:r>
                  <a:rPr lang="en-US" sz="2400" dirty="0"/>
                  <a:t>Jawab: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diferensiasi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diperoleh</a:t>
                </a:r>
                <a:endParaRPr lang="en-US" sz="2400" dirty="0"/>
              </a:p>
              <a:p>
                <a:r>
                  <a:rPr lang="en-US" sz="2400" dirty="0"/>
                  <a:t> </a:t>
                </a:r>
                <a:r>
                  <a:rPr lang="en-ID" sz="2400" dirty="0"/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𝑑𝑠</m:t>
                        </m:r>
                      </m:den>
                    </m:f>
                    <m:func>
                      <m:func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p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</m:func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1+</m:t>
                            </m:r>
                            <m:f>
                              <m:fPr>
                                <m:type m:val="lin"/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p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den>
                        </m:f>
                      </m:e>
                    </m:d>
                  </m:oMath>
                </a14:m>
                <a:r>
                  <a:rPr lang="en-ID" sz="2400" dirty="0"/>
                  <a:t> 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2400" dirty="0"/>
                  <a:t> </a:t>
                </a:r>
                <a:r>
                  <a:rPr lang="en-ID" sz="2400" dirty="0"/>
                  <a:t>                         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den>
                    </m:f>
                  </m:oMath>
                </a14:m>
                <a:r>
                  <a:rPr lang="en-ID" sz="2200" dirty="0"/>
                  <a:t>   </a:t>
                </a:r>
                <a:r>
                  <a:rPr lang="en-ID" sz="2400" dirty="0"/>
                  <a:t>atau</a:t>
                </a:r>
                <a:r>
                  <a:rPr lang="en-ID" sz="2200" dirty="0"/>
                  <a:t>  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𝑑𝑠</m:t>
                        </m:r>
                      </m:den>
                    </m:f>
                    <m:func>
                      <m:func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 b="0" i="0" smtClean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p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</m:func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p>
                              <m:sSup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ID" sz="2200" dirty="0"/>
              </a:p>
              <a:p>
                <a:pPr>
                  <a:spcAft>
                    <a:spcPts val="400"/>
                  </a:spcAft>
                </a:pPr>
                <a:r>
                  <a:rPr lang="en-ID" sz="2400" dirty="0"/>
                  <a:t>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−2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ID" sz="2400" dirty="0"/>
                  <a:t> </a:t>
                </a:r>
              </a:p>
              <a:p>
                <a:pPr>
                  <a:spcAft>
                    <a:spcPts val="400"/>
                  </a:spcAft>
                </a:pPr>
                <a:r>
                  <a:rPr lang="en-ID" sz="2400" dirty="0" err="1"/>
                  <a:t>sehingga</a:t>
                </a:r>
                <a:r>
                  <a:rPr lang="en-ID" sz="2400" dirty="0"/>
                  <a:t>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den>
                        </m:f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  <m:f>
                          <m:f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=2−2</m:t>
                    </m:r>
                    <m:func>
                      <m:func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𝑎𝑡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ID" sz="2400" dirty="0"/>
                  <a:t> </a:t>
                </a:r>
                <a:r>
                  <a:rPr lang="en-ID" sz="2400" dirty="0" err="1"/>
                  <a:t>akibatnya</a:t>
                </a:r>
                <a:r>
                  <a:rPr lang="en-ID" sz="2400" dirty="0"/>
                  <a:t> </a:t>
                </a:r>
              </a:p>
              <a:p>
                <a:pPr>
                  <a:spcAft>
                    <a:spcPts val="400"/>
                  </a:spcAft>
                </a:pPr>
                <a:r>
                  <a:rPr lang="en-ID" sz="2400" dirty="0"/>
                  <a:t>       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ID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ID" sz="22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ID" sz="2200" i="0" smtClean="0"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ID" sz="22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1+</m:t>
                                </m:r>
                                <m:f>
                                  <m:f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e>
                                      <m:sup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</m:e>
                                      <m:sup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d>
                          </m:e>
                        </m:func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sup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  <m:d>
                              <m:d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̃"/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</m:acc>
                              </m:e>
                            </m:d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acc>
                              <m:accPr>
                                <m:chr m:val="̃"/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</m:acc>
                          </m:e>
                        </m:nary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ID" sz="2200" dirty="0"/>
              </a:p>
              <a:p>
                <a:pPr>
                  <a:spcAft>
                    <a:spcPts val="400"/>
                  </a:spcAft>
                </a:pPr>
                <a:r>
                  <a:rPr lang="en-ID" sz="2200" dirty="0"/>
                  <a:t>                                                  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func>
                          <m:func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200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𝑎𝑡</m:t>
                            </m:r>
                          </m:e>
                        </m:func>
                      </m:e>
                    </m:d>
                  </m:oMath>
                </a14:m>
                <a:r>
                  <a:rPr lang="en-ID" sz="2400" dirty="0"/>
                  <a:t> .        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9B52488-074D-412E-B4EF-3AFEA452E3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8" y="2545216"/>
                <a:ext cx="9820875" cy="4004238"/>
              </a:xfrm>
              <a:prstGeom prst="rect">
                <a:avLst/>
              </a:prstGeom>
              <a:blipFill>
                <a:blip r:embed="rId3"/>
                <a:stretch>
                  <a:fillRect l="-931" t="-122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85813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3643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Teorema</a:t>
            </a:r>
            <a:r>
              <a:rPr lang="en-US" sz="2400" dirty="0"/>
              <a:t> 4.2.11 (</a:t>
            </a:r>
            <a:r>
              <a:rPr lang="en-US" sz="2400" dirty="0" err="1"/>
              <a:t>Konvolusi</a:t>
            </a:r>
            <a:r>
              <a:rPr lang="en-US" sz="2400" dirty="0"/>
              <a:t>): </a:t>
            </a:r>
            <a:endParaRPr lang="en-ID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2166628"/>
                <a:ext cx="9820875" cy="1809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/>
                  <a:t>Diberikan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 dan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altLang="en-US" sz="24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4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sz="24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altLang="en-US" sz="2400" dirty="0"/>
                  <a:t>berturut-turut merupakan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Laplace </a:t>
                </a:r>
                <a:r>
                  <a:rPr lang="en-US" altLang="en-US" sz="2400" dirty="0" err="1"/>
                  <a:t>dari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en-US" sz="2400" dirty="0"/>
                  <a:t> dan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alt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 sz="2400" dirty="0"/>
                  <a:t>maka</a:t>
                </a:r>
                <a:endParaRPr lang="en-US" altLang="en-US" sz="2400" dirty="0">
                  <a:solidFill>
                    <a:schemeClr val="accent2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)(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,</a:t>
                </a:r>
              </a:p>
              <a:p>
                <a:r>
                  <a:rPr lang="en-US" sz="2400" dirty="0" err="1"/>
                  <a:t>dimana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</m:e>
                    </m:d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e>
                        </m:d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e>
                        </m:d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</m:nary>
                  </m:oMath>
                </a14:m>
                <a:r>
                  <a:rPr lang="en-US" sz="2400" dirty="0"/>
                  <a:t> dan </a:t>
                </a:r>
                <a:r>
                  <a:rPr lang="en-US" sz="2400" dirty="0" err="1"/>
                  <a:t>disebut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konvolusi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f dan g.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2166628"/>
                <a:ext cx="9820875" cy="1809983"/>
              </a:xfrm>
              <a:prstGeom prst="rect">
                <a:avLst/>
              </a:prstGeom>
              <a:blipFill>
                <a:blip r:embed="rId2"/>
                <a:stretch>
                  <a:fillRect l="-931" t="-2694" b="-4714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9B52488-074D-412E-B4EF-3AFEA452E3B3}"/>
              </a:ext>
            </a:extLst>
          </p:cNvPr>
          <p:cNvSpPr txBox="1"/>
          <p:nvPr/>
        </p:nvSpPr>
        <p:spPr>
          <a:xfrm>
            <a:off x="1024128" y="4042705"/>
            <a:ext cx="8625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Bukti</a:t>
            </a:r>
            <a:r>
              <a:rPr lang="en-US" sz="2400" dirty="0"/>
              <a:t> (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ditunjukkan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konvolusi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komutatif</a:t>
            </a:r>
            <a:r>
              <a:rPr lang="en-US" sz="2400" dirty="0"/>
              <a:t>)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1151241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 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1630020"/>
            <a:ext cx="5233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Akibat</a:t>
            </a:r>
            <a:r>
              <a:rPr lang="en-US" sz="2400" dirty="0"/>
              <a:t> 4.2.12 (Invers Laplace </a:t>
            </a:r>
            <a:r>
              <a:rPr lang="en-US" sz="2400" dirty="0" err="1"/>
              <a:t>Konvolusi</a:t>
            </a:r>
            <a:r>
              <a:rPr lang="en-US" sz="2400" dirty="0"/>
              <a:t>): </a:t>
            </a:r>
            <a:endParaRPr lang="en-ID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/>
              <p:nvPr/>
            </p:nvSpPr>
            <p:spPr>
              <a:xfrm>
                <a:off x="1337455" y="2166628"/>
                <a:ext cx="9820875" cy="13542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en-US" sz="2400" dirty="0"/>
                  <a:t>Diberikan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sz="22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 dan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altLang="en-US" sz="24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4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sz="2400" i="1">
                        <a:solidFill>
                          <a:srgbClr val="3333FF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altLang="en-US" sz="2400" dirty="0"/>
                  <a:t>berturut-turut merupakan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Laplace </a:t>
                </a:r>
                <a:r>
                  <a:rPr lang="en-US" altLang="en-US" sz="2400" dirty="0" err="1"/>
                  <a:t>dari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en-US" sz="2400" dirty="0"/>
                  <a:t> dan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alt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 sz="2400" dirty="0"/>
                  <a:t>maka</a:t>
                </a:r>
                <a:endParaRPr lang="en-US" altLang="en-US" sz="2400" dirty="0">
                  <a:solidFill>
                    <a:schemeClr val="accent2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p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  <m:d>
                          <m:dPr>
                            <m:ctrlP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𝐺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</m:e>
                    </m:d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59DC6-FFDA-47AC-9465-BD3014C17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55" y="2166628"/>
                <a:ext cx="9820875" cy="1354217"/>
              </a:xfrm>
              <a:prstGeom prst="rect">
                <a:avLst/>
              </a:prstGeom>
              <a:blipFill>
                <a:blip r:embed="rId2"/>
                <a:stretch>
                  <a:fillRect l="-931" t="-3587" b="-8969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9B52488-074D-412E-B4EF-3AFEA452E3B3}"/>
              </a:ext>
            </a:extLst>
          </p:cNvPr>
          <p:cNvSpPr txBox="1"/>
          <p:nvPr/>
        </p:nvSpPr>
        <p:spPr>
          <a:xfrm>
            <a:off x="1024128" y="3499367"/>
            <a:ext cx="825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Bukti</a:t>
            </a:r>
            <a:r>
              <a:rPr lang="en-US" sz="2400" dirty="0"/>
              <a:t>: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09850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39968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42 TRANSF LAPLACE </a:t>
            </a:r>
            <a:r>
              <a:rPr lang="en-US" sz="4600" dirty="0"/>
              <a:t>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8" y="2027588"/>
            <a:ext cx="18683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INDIKATOR</a:t>
            </a:r>
            <a:r>
              <a:rPr lang="en-US" sz="2400" dirty="0"/>
              <a:t>:</a:t>
            </a:r>
            <a:endParaRPr lang="en-ID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1D9DDC-6A38-4CED-BCD3-180EE836BAE9}"/>
              </a:ext>
            </a:extLst>
          </p:cNvPr>
          <p:cNvSpPr txBox="1"/>
          <p:nvPr/>
        </p:nvSpPr>
        <p:spPr>
          <a:xfrm>
            <a:off x="1630017" y="2769706"/>
            <a:ext cx="952831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AutoNum type="arabicPeriod"/>
            </a:pPr>
            <a:r>
              <a:rPr lang="en-US" altLang="en-US" sz="2400" dirty="0">
                <a:solidFill>
                  <a:schemeClr val="hlink"/>
                </a:solidFill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</a:rPr>
              <a:t>mengidentifikasi</a:t>
            </a:r>
            <a:r>
              <a:rPr lang="en-US" altLang="en-US" sz="2400" dirty="0">
                <a:solidFill>
                  <a:schemeClr val="hlink"/>
                </a:solidFill>
              </a:rPr>
              <a:t> dan </a:t>
            </a:r>
            <a:r>
              <a:rPr lang="en-US" altLang="en-US" sz="2400" dirty="0" err="1">
                <a:solidFill>
                  <a:schemeClr val="hlink"/>
                </a:solidFill>
              </a:rPr>
              <a:t>menentukan</a:t>
            </a:r>
            <a:r>
              <a:rPr lang="en-US" altLang="en-US" sz="2400" dirty="0">
                <a:solidFill>
                  <a:schemeClr val="hlink"/>
                </a:solidFill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</a:rPr>
              <a:t>transformasi</a:t>
            </a:r>
            <a:r>
              <a:rPr lang="en-US" altLang="en-US" sz="2400" dirty="0">
                <a:solidFill>
                  <a:schemeClr val="hlink"/>
                </a:solidFill>
              </a:rPr>
              <a:t> Laplace </a:t>
            </a:r>
            <a:r>
              <a:rPr lang="en-US" altLang="en-US" sz="2400" dirty="0" err="1">
                <a:solidFill>
                  <a:schemeClr val="hlink"/>
                </a:solidFill>
              </a:rPr>
              <a:t>dari</a:t>
            </a:r>
            <a:r>
              <a:rPr lang="en-US" altLang="en-US" sz="2400" dirty="0">
                <a:solidFill>
                  <a:schemeClr val="hlink"/>
                </a:solidFill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</a:rPr>
              <a:t>turunan</a:t>
            </a:r>
            <a:r>
              <a:rPr lang="en-US" altLang="en-US" sz="2400" dirty="0">
                <a:solidFill>
                  <a:schemeClr val="hlink"/>
                </a:solidFill>
              </a:rPr>
              <a:t> dan integral </a:t>
            </a:r>
            <a:r>
              <a:rPr lang="en-US" altLang="en-US" sz="2400" dirty="0" err="1">
                <a:solidFill>
                  <a:schemeClr val="hlink"/>
                </a:solidFill>
              </a:rPr>
              <a:t>fungsi</a:t>
            </a:r>
            <a:endParaRPr lang="en-US" altLang="en-US" sz="2400" dirty="0">
              <a:solidFill>
                <a:schemeClr val="hlink"/>
              </a:solidFill>
            </a:endParaRPr>
          </a:p>
          <a:p>
            <a:pPr>
              <a:buFontTx/>
              <a:buAutoNum type="arabicPeriod"/>
            </a:pPr>
            <a:r>
              <a:rPr lang="en-US" altLang="en-US" sz="2400" dirty="0">
                <a:solidFill>
                  <a:srgbClr val="FF3300"/>
                </a:solidFill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</a:rPr>
              <a:t>mengidentifikasi</a:t>
            </a:r>
            <a:r>
              <a:rPr lang="en-US" altLang="en-US" sz="2400" dirty="0">
                <a:solidFill>
                  <a:srgbClr val="FF3300"/>
                </a:solidFill>
              </a:rPr>
              <a:t> dan </a:t>
            </a:r>
            <a:r>
              <a:rPr lang="en-US" altLang="en-US" sz="2400" dirty="0" err="1">
                <a:solidFill>
                  <a:srgbClr val="FF3300"/>
                </a:solidFill>
              </a:rPr>
              <a:t>menentukan</a:t>
            </a:r>
            <a:r>
              <a:rPr lang="en-US" altLang="en-US" sz="2400" dirty="0">
                <a:solidFill>
                  <a:srgbClr val="FF3300"/>
                </a:solidFill>
              </a:rPr>
              <a:t> invers </a:t>
            </a:r>
            <a:r>
              <a:rPr lang="en-US" altLang="en-US" sz="2400" dirty="0" err="1">
                <a:solidFill>
                  <a:srgbClr val="FF3300"/>
                </a:solidFill>
              </a:rPr>
              <a:t>fungsi</a:t>
            </a:r>
            <a:r>
              <a:rPr lang="en-US" altLang="en-US" sz="2400" dirty="0">
                <a:solidFill>
                  <a:srgbClr val="FF3300"/>
                </a:solidFill>
              </a:rPr>
              <a:t> Laplace yang </a:t>
            </a:r>
            <a:r>
              <a:rPr lang="en-US" altLang="en-US" sz="2400" dirty="0" err="1">
                <a:solidFill>
                  <a:srgbClr val="FF3300"/>
                </a:solidFill>
              </a:rPr>
              <a:t>terkait</a:t>
            </a:r>
            <a:r>
              <a:rPr lang="en-US" altLang="en-US" sz="2400" dirty="0">
                <a:solidFill>
                  <a:srgbClr val="FF3300"/>
                </a:solidFill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</a:rPr>
              <a:t>dengan</a:t>
            </a:r>
            <a:r>
              <a:rPr lang="en-US" altLang="en-US" sz="2400" dirty="0">
                <a:solidFill>
                  <a:srgbClr val="FF3300"/>
                </a:solidFill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</a:rPr>
              <a:t>turunan</a:t>
            </a:r>
            <a:r>
              <a:rPr lang="en-US" altLang="en-US" sz="2400" dirty="0">
                <a:solidFill>
                  <a:srgbClr val="FF3300"/>
                </a:solidFill>
              </a:rPr>
              <a:t> dan integral </a:t>
            </a:r>
            <a:r>
              <a:rPr lang="en-US" altLang="en-US" sz="2400" dirty="0" err="1">
                <a:solidFill>
                  <a:srgbClr val="FF3300"/>
                </a:solidFill>
              </a:rPr>
              <a:t>fungsi</a:t>
            </a:r>
            <a:endParaRPr lang="en-US" altLang="en-US" sz="2400" dirty="0">
              <a:solidFill>
                <a:srgbClr val="FF3300"/>
              </a:solidFill>
            </a:endParaRPr>
          </a:p>
          <a:p>
            <a:pPr>
              <a:buFontTx/>
              <a:buAutoNum type="arabicPeriod"/>
            </a:pPr>
            <a:r>
              <a:rPr lang="en-US" altLang="en-US" sz="2400" dirty="0">
                <a:solidFill>
                  <a:srgbClr val="FF3300"/>
                </a:solidFill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</a:rPr>
              <a:t>mengidentifikasi</a:t>
            </a:r>
            <a:r>
              <a:rPr lang="en-US" altLang="en-US" sz="2400" dirty="0">
                <a:solidFill>
                  <a:srgbClr val="FF3300"/>
                </a:solidFill>
              </a:rPr>
              <a:t> dan </a:t>
            </a:r>
            <a:r>
              <a:rPr lang="en-US" altLang="en-US" sz="2400" dirty="0" err="1">
                <a:solidFill>
                  <a:srgbClr val="FF3300"/>
                </a:solidFill>
              </a:rPr>
              <a:t>menentukan</a:t>
            </a:r>
            <a:r>
              <a:rPr lang="en-US" altLang="en-US" sz="2400" dirty="0">
                <a:solidFill>
                  <a:srgbClr val="FF3300"/>
                </a:solidFill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</a:rPr>
              <a:t>turunan</a:t>
            </a:r>
            <a:r>
              <a:rPr lang="en-US" altLang="en-US" sz="2400" dirty="0">
                <a:solidFill>
                  <a:srgbClr val="FF3300"/>
                </a:solidFill>
              </a:rPr>
              <a:t> dan integral </a:t>
            </a:r>
            <a:r>
              <a:rPr lang="en-US" altLang="en-US" sz="2400" dirty="0" err="1">
                <a:solidFill>
                  <a:srgbClr val="FF3300"/>
                </a:solidFill>
              </a:rPr>
              <a:t>dari</a:t>
            </a:r>
            <a:r>
              <a:rPr lang="en-US" altLang="en-US" sz="2400" dirty="0">
                <a:solidFill>
                  <a:srgbClr val="FF3300"/>
                </a:solidFill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</a:rPr>
              <a:t>transformasi</a:t>
            </a:r>
            <a:r>
              <a:rPr lang="en-US" altLang="en-US" sz="2400" dirty="0">
                <a:solidFill>
                  <a:srgbClr val="FF3300"/>
                </a:solidFill>
              </a:rPr>
              <a:t> Laplace </a:t>
            </a:r>
          </a:p>
          <a:p>
            <a:pPr>
              <a:buFontTx/>
              <a:buAutoNum type="arabicPeriod"/>
            </a:pPr>
            <a:r>
              <a:rPr lang="en-US" altLang="en-US" sz="2400" dirty="0">
                <a:solidFill>
                  <a:srgbClr val="FF3300"/>
                </a:solidFill>
              </a:rPr>
              <a:t> </a:t>
            </a:r>
            <a:r>
              <a:rPr lang="en-US" altLang="en-US" sz="2400" dirty="0" err="1"/>
              <a:t>Menentukan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solusi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awal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sederhana</a:t>
            </a:r>
            <a:endParaRPr lang="en-US" altLang="en-US" sz="2400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6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39968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7" y="1648218"/>
            <a:ext cx="1053176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Reviu</a:t>
            </a:r>
            <a:r>
              <a:rPr lang="en-US" sz="3600" b="1" dirty="0">
                <a:solidFill>
                  <a:srgbClr val="FF0000"/>
                </a:solidFill>
              </a:rPr>
              <a:t> 4.1:</a:t>
            </a:r>
            <a:r>
              <a:rPr lang="en-US" sz="3200" dirty="0"/>
              <a:t> </a:t>
            </a:r>
          </a:p>
          <a:p>
            <a:pPr algn="ctr"/>
            <a:r>
              <a:rPr lang="en-US" sz="3200" dirty="0" err="1"/>
              <a:t>Pengertian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Transformasi</a:t>
            </a:r>
            <a:r>
              <a:rPr lang="en-US" sz="3200" dirty="0">
                <a:solidFill>
                  <a:srgbClr val="0070C0"/>
                </a:solidFill>
              </a:rPr>
              <a:t> Laplace</a:t>
            </a:r>
            <a:endParaRPr lang="en-ID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1259B7F-A0D4-42FE-B2EE-E1F7D9FA3364}"/>
                  </a:ext>
                </a:extLst>
              </p:cNvPr>
              <p:cNvSpPr txBox="1"/>
              <p:nvPr/>
            </p:nvSpPr>
            <p:spPr>
              <a:xfrm>
                <a:off x="1024127" y="3095281"/>
                <a:ext cx="10235276" cy="19994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Definisi: </a:t>
                </a:r>
                <a:r>
                  <a:rPr lang="en-US" sz="2400" dirty="0" err="1"/>
                  <a:t>Diberikan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merupakan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dengan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peubah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en-US" sz="2400" dirty="0"/>
                  <a:t>, </a:t>
                </a:r>
                <a:r>
                  <a:rPr lang="en-US" altLang="en-US" sz="2400" dirty="0" err="1">
                    <a:solidFill>
                      <a:srgbClr val="0000CC"/>
                    </a:solidFill>
                  </a:rPr>
                  <a:t>transformasi</a:t>
                </a:r>
                <a:r>
                  <a:rPr lang="en-US" altLang="en-US" sz="2400" dirty="0">
                    <a:solidFill>
                      <a:srgbClr val="0000CC"/>
                    </a:solidFill>
                  </a:rPr>
                  <a:t> Laplace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4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dr</a:t>
                </a:r>
                <a:r>
                  <a:rPr lang="en-US" altLang="en-US" sz="2400" dirty="0"/>
                  <a:t> </a:t>
                </a:r>
                <a:r>
                  <a:rPr lang="en-US" altLang="en-US" sz="2400" i="1" dirty="0">
                    <a:solidFill>
                      <a:srgbClr val="0000CC"/>
                    </a:solidFill>
                  </a:rPr>
                  <a:t>f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adalah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suatu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dengan</a:t>
                </a:r>
                <a:r>
                  <a:rPr lang="en-US" altLang="en-US" sz="2400" dirty="0"/>
                  <a:t> </a:t>
                </a:r>
                <a:r>
                  <a:rPr lang="en-US" altLang="en-US" sz="2400" dirty="0">
                    <a:solidFill>
                      <a:srgbClr val="0000CC"/>
                    </a:solidFill>
                  </a:rPr>
                  <a:t>s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dalam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bentuk</a:t>
                </a:r>
                <a:endParaRPr lang="en-US" altLang="en-US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  <m:d>
                        <m:d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e>
                      </m:d>
                      <m:r>
                        <a:rPr lang="en-US" alt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ℒ</m:t>
                      </m:r>
                      <m:d>
                        <m:d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𝑓</m:t>
                          </m:r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𝑡</m:t>
                          </m:r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</m:d>
                      <m:r>
                        <a:rPr lang="en-US" alt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alt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alt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𝑠𝑡</m:t>
                              </m:r>
                            </m:sup>
                          </m:sSup>
                        </m:e>
                      </m:nary>
                      <m:r>
                        <a:rPr lang="en-US" alt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𝑓</m:t>
                      </m:r>
                      <m:d>
                        <m:d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𝑡</m:t>
                          </m:r>
                        </m:e>
                      </m:d>
                      <m:r>
                        <a:rPr lang="en-US" alt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𝑑𝑡</m:t>
                      </m:r>
                    </m:oMath>
                  </m:oMathPara>
                </a14:m>
                <a:endParaRPr lang="en-US" altLang="en-US" sz="2400" dirty="0">
                  <a:cs typeface="Arial" panose="020B0604020202020204" pitchFamily="34" charset="0"/>
                </a:endParaRPr>
              </a:p>
              <a:p>
                <a:pPr algn="just"/>
                <a:r>
                  <a:rPr lang="en-US" altLang="en-US" sz="2400" dirty="0" err="1">
                    <a:cs typeface="Arial" panose="020B0604020202020204" pitchFamily="34" charset="0"/>
                  </a:rPr>
                  <a:t>dengan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s &gt; 0.</a:t>
                </a:r>
                <a:endParaRPr lang="el-GR" altLang="en-US" sz="2400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1259B7F-A0D4-42FE-B2EE-E1F7D9FA33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7" y="3095281"/>
                <a:ext cx="10235276" cy="1999458"/>
              </a:xfrm>
              <a:prstGeom prst="rect">
                <a:avLst/>
              </a:prstGeom>
              <a:blipFill>
                <a:blip r:embed="rId2"/>
                <a:stretch>
                  <a:fillRect l="-893" t="-2439" b="-609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7151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39968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 </a:t>
            </a:r>
            <a:r>
              <a:rPr lang="en-US" sz="4600" dirty="0"/>
              <a:t>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79A1F8-CCC0-4C60-AB2A-8F4766691FC5}"/>
              </a:ext>
            </a:extLst>
          </p:cNvPr>
          <p:cNvSpPr txBox="1"/>
          <p:nvPr/>
        </p:nvSpPr>
        <p:spPr>
          <a:xfrm>
            <a:off x="1024127" y="1763738"/>
            <a:ext cx="1053176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Reviu</a:t>
            </a:r>
            <a:r>
              <a:rPr lang="en-US" sz="3600" b="1" dirty="0">
                <a:solidFill>
                  <a:srgbClr val="FF0000"/>
                </a:solidFill>
              </a:rPr>
              <a:t> 4.1</a:t>
            </a:r>
            <a:r>
              <a:rPr lang="en-US" sz="3200" dirty="0"/>
              <a:t> </a:t>
            </a:r>
          </a:p>
          <a:p>
            <a:pPr algn="ctr"/>
            <a:r>
              <a:rPr lang="en-US" sz="3200" dirty="0" err="1">
                <a:solidFill>
                  <a:srgbClr val="0070C0"/>
                </a:solidFill>
              </a:rPr>
              <a:t>Transformasi</a:t>
            </a:r>
            <a:r>
              <a:rPr lang="en-US" sz="3200" dirty="0">
                <a:solidFill>
                  <a:srgbClr val="0070C0"/>
                </a:solidFill>
              </a:rPr>
              <a:t> Laplace </a:t>
            </a:r>
            <a:r>
              <a:rPr lang="en-US" sz="3200" dirty="0" err="1"/>
              <a:t>Fungsi</a:t>
            </a:r>
            <a:r>
              <a:rPr lang="en-US" sz="3200" dirty="0"/>
              <a:t> </a:t>
            </a:r>
            <a:r>
              <a:rPr lang="en-US" sz="3200" dirty="0" err="1"/>
              <a:t>Sederhana</a:t>
            </a:r>
            <a:endParaRPr lang="en-ID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6C73FB83-B4C0-494F-9E6D-0F7E24D329A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09243275"/>
                  </p:ext>
                </p:extLst>
              </p:nvPr>
            </p:nvGraphicFramePr>
            <p:xfrm>
              <a:off x="2005494" y="3184577"/>
              <a:ext cx="8423968" cy="285546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83233">
                      <a:extLst>
                        <a:ext uri="{9D8B030D-6E8A-4147-A177-3AD203B41FA5}">
                          <a16:colId xmlns:a16="http://schemas.microsoft.com/office/drawing/2014/main" val="3614490399"/>
                        </a:ext>
                      </a:extLst>
                    </a:gridCol>
                    <a:gridCol w="3693889">
                      <a:extLst>
                        <a:ext uri="{9D8B030D-6E8A-4147-A177-3AD203B41FA5}">
                          <a16:colId xmlns:a16="http://schemas.microsoft.com/office/drawing/2014/main" val="1955242524"/>
                        </a:ext>
                      </a:extLst>
                    </a:gridCol>
                    <a:gridCol w="4046846">
                      <a:extLst>
                        <a:ext uri="{9D8B030D-6E8A-4147-A177-3AD203B41FA5}">
                          <a16:colId xmlns:a16="http://schemas.microsoft.com/office/drawing/2014/main" val="40102054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rgbClr val="C00000"/>
                              </a:solidFill>
                            </a:rPr>
                            <a:t>No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𝒇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US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  <a:endParaRPr lang="en-ID" sz="24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  <m:d>
                                  <m:dPr>
                                    <m:ctrlP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𝒔</m:t>
                                    </m:r>
                                  </m:e>
                                </m:d>
                                <m:r>
                                  <a:rPr lang="en-US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ℒ</m:t>
                                </m:r>
                                <m:d>
                                  <m:dPr>
                                    <m:ctrlP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𝒇</m:t>
                                    </m:r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𝒕</m:t>
                                    </m:r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ID" sz="24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419884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,  k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ℝ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dan konstan 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 s &gt; 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131074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ℕ</m:t>
                              </m:r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(</a:t>
                          </a:r>
                          <a:r>
                            <a:rPr lang="en-ID" sz="2400" dirty="0" err="1">
                              <a:solidFill>
                                <a:schemeClr val="tx1"/>
                              </a:solidFill>
                            </a:rPr>
                            <a:t>himp</a:t>
                          </a:r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. </a:t>
                          </a:r>
                          <a:r>
                            <a:rPr lang="en-ID" sz="2400" dirty="0" err="1">
                              <a:solidFill>
                                <a:schemeClr val="tx1"/>
                              </a:solidFill>
                            </a:rPr>
                            <a:t>bil</a:t>
                          </a:r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. </a:t>
                          </a:r>
                          <a:r>
                            <a:rPr lang="en-ID" sz="2400" dirty="0" err="1">
                              <a:solidFill>
                                <a:schemeClr val="tx1"/>
                              </a:solidFill>
                            </a:rPr>
                            <a:t>Asli</a:t>
                          </a:r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!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s &gt; 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614174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𝑎𝑡</m:t>
                                      </m:r>
                                    </m:e>
                                  </m:d>
                                </m:e>
                              </m:func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,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ℝ</m:t>
                              </m:r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  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s &gt; 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6413598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𝑎𝑡</m:t>
                                      </m:r>
                                    </m:e>
                                  </m:d>
                                </m:e>
                              </m:func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ℝ</m:t>
                              </m:r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s &gt; 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6879472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6C73FB83-B4C0-494F-9E6D-0F7E24D329A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09243275"/>
                  </p:ext>
                </p:extLst>
              </p:nvPr>
            </p:nvGraphicFramePr>
            <p:xfrm>
              <a:off x="2005494" y="3184577"/>
              <a:ext cx="8423968" cy="285546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83233">
                      <a:extLst>
                        <a:ext uri="{9D8B030D-6E8A-4147-A177-3AD203B41FA5}">
                          <a16:colId xmlns:a16="http://schemas.microsoft.com/office/drawing/2014/main" val="3614490399"/>
                        </a:ext>
                      </a:extLst>
                    </a:gridCol>
                    <a:gridCol w="3693889">
                      <a:extLst>
                        <a:ext uri="{9D8B030D-6E8A-4147-A177-3AD203B41FA5}">
                          <a16:colId xmlns:a16="http://schemas.microsoft.com/office/drawing/2014/main" val="1955242524"/>
                        </a:ext>
                      </a:extLst>
                    </a:gridCol>
                    <a:gridCol w="4046846">
                      <a:extLst>
                        <a:ext uri="{9D8B030D-6E8A-4147-A177-3AD203B41FA5}">
                          <a16:colId xmlns:a16="http://schemas.microsoft.com/office/drawing/2014/main" val="40102054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rgbClr val="C00000"/>
                              </a:solidFill>
                            </a:rPr>
                            <a:t>No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8616" t="-10667" r="-109720" b="-54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8434" t="-10667" r="-301" b="-54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4198845"/>
                      </a:ext>
                    </a:extLst>
                  </a:tr>
                  <a:tr h="6182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8616" t="-81373" r="-109720" b="-2970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8434" t="-81373" r="-301" b="-29705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13107406"/>
                      </a:ext>
                    </a:extLst>
                  </a:tr>
                  <a:tr h="6182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8616" t="-183168" r="-10972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8434" t="-183168" r="-301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61417496"/>
                      </a:ext>
                    </a:extLst>
                  </a:tr>
                  <a:tr h="580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8616" t="-297917" r="-109720" b="-1104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8434" t="-297917" r="-301" b="-11041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64135989"/>
                      </a:ext>
                    </a:extLst>
                  </a:tr>
                  <a:tr h="580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8616" t="-402105" r="-109720" b="-115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8434" t="-402105" r="-301" b="-115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6879472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21741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0907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 </a:t>
            </a:r>
            <a:r>
              <a:rPr lang="en-US" sz="4600" dirty="0"/>
              <a:t>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79A1F8-CCC0-4C60-AB2A-8F4766691FC5}"/>
              </a:ext>
            </a:extLst>
          </p:cNvPr>
          <p:cNvSpPr txBox="1"/>
          <p:nvPr/>
        </p:nvSpPr>
        <p:spPr>
          <a:xfrm>
            <a:off x="1024127" y="1432437"/>
            <a:ext cx="1053176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Reviu</a:t>
            </a:r>
            <a:r>
              <a:rPr lang="en-US" sz="3600" b="1" dirty="0">
                <a:solidFill>
                  <a:srgbClr val="FF0000"/>
                </a:solidFill>
              </a:rPr>
              <a:t> 4.1</a:t>
            </a:r>
            <a:r>
              <a:rPr lang="en-US" sz="3200" dirty="0"/>
              <a:t> </a:t>
            </a:r>
          </a:p>
          <a:p>
            <a:pPr algn="ctr"/>
            <a:r>
              <a:rPr lang="en-US" sz="3200" dirty="0" err="1">
                <a:solidFill>
                  <a:srgbClr val="0070C0"/>
                </a:solidFill>
              </a:rPr>
              <a:t>Transformasi</a:t>
            </a:r>
            <a:r>
              <a:rPr lang="en-US" sz="3200" dirty="0">
                <a:solidFill>
                  <a:srgbClr val="0070C0"/>
                </a:solidFill>
              </a:rPr>
              <a:t> Laplace </a:t>
            </a:r>
            <a:r>
              <a:rPr lang="en-US" sz="3200" dirty="0" err="1"/>
              <a:t>Fungsi</a:t>
            </a:r>
            <a:r>
              <a:rPr lang="en-US" sz="3200" dirty="0"/>
              <a:t> </a:t>
            </a:r>
            <a:r>
              <a:rPr lang="en-US" sz="3200" dirty="0" err="1"/>
              <a:t>Sederhana</a:t>
            </a:r>
            <a:endParaRPr lang="en-ID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2B18219-C7D3-4EAE-BAE7-18C1C6C53DE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19770192"/>
                  </p:ext>
                </p:extLst>
              </p:nvPr>
            </p:nvGraphicFramePr>
            <p:xfrm>
              <a:off x="2301463" y="2731677"/>
              <a:ext cx="8127999" cy="347535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84696">
                      <a:extLst>
                        <a:ext uri="{9D8B030D-6E8A-4147-A177-3AD203B41FA5}">
                          <a16:colId xmlns:a16="http://schemas.microsoft.com/office/drawing/2014/main" val="3424390482"/>
                        </a:ext>
                      </a:extLst>
                    </a:gridCol>
                    <a:gridCol w="3374884">
                      <a:extLst>
                        <a:ext uri="{9D8B030D-6E8A-4147-A177-3AD203B41FA5}">
                          <a16:colId xmlns:a16="http://schemas.microsoft.com/office/drawing/2014/main" val="2143181774"/>
                        </a:ext>
                      </a:extLst>
                    </a:gridCol>
                    <a:gridCol w="4068419">
                      <a:extLst>
                        <a:ext uri="{9D8B030D-6E8A-4147-A177-3AD203B41FA5}">
                          <a16:colId xmlns:a16="http://schemas.microsoft.com/office/drawing/2014/main" val="158739903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rgbClr val="C00000"/>
                              </a:solidFill>
                            </a:rPr>
                            <a:t>No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𝒇</m:t>
                                </m:r>
                                <m:r>
                                  <a:rPr lang="en-US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𝒕</m:t>
                                </m:r>
                                <m:r>
                                  <a:rPr lang="en-US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ID" sz="24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  <m:d>
                                  <m:dPr>
                                    <m:ctrlP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𝒔</m:t>
                                    </m:r>
                                  </m:e>
                                </m:d>
                                <m:r>
                                  <a:rPr lang="en-US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ℒ</m:t>
                                </m:r>
                                <m:d>
                                  <m:dPr>
                                    <m:ctrlP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𝒇</m:t>
                                    </m:r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𝒕</m:t>
                                    </m:r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ID" sz="24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61322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5.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𝑎𝑡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, 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</m:t>
                              </m:r>
                              <m: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ℝ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 s &gt; a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1173553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6.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sinh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𝑎𝑡</m:t>
                                      </m:r>
                                    </m:e>
                                  </m:d>
                                </m:e>
                              </m:func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,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ℝ</m:t>
                              </m:r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  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s &gt; 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2648727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7.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cosh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𝑎𝑡</m:t>
                                      </m:r>
                                    </m:e>
                                  </m:d>
                                </m:e>
                              </m:func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ℝ</m:t>
                              </m:r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s &gt; 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6306078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8.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𝛼</m:t>
                                  </m:r>
                                </m:sup>
                              </m:sSup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&gt;−1</m:t>
                              </m:r>
                            </m:oMath>
                          </a14:m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l-GR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ctrlPr>
                                        <a:rPr lang="el-G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l-G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𝛼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+1</m:t>
                                      </m:r>
                                    </m:e>
                                  </m:d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𝛼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s &gt; 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809602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9.</a:t>
                          </a:r>
                          <a:endParaRPr lang="en-ID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𝑖𝑎𝑡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, 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</m:t>
                              </m:r>
                              <m: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ℝ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 s &gt; a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9454011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2B18219-C7D3-4EAE-BAE7-18C1C6C53DE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19770192"/>
                  </p:ext>
                </p:extLst>
              </p:nvPr>
            </p:nvGraphicFramePr>
            <p:xfrm>
              <a:off x="2301463" y="2731677"/>
              <a:ext cx="8127999" cy="347535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84696">
                      <a:extLst>
                        <a:ext uri="{9D8B030D-6E8A-4147-A177-3AD203B41FA5}">
                          <a16:colId xmlns:a16="http://schemas.microsoft.com/office/drawing/2014/main" val="3424390482"/>
                        </a:ext>
                      </a:extLst>
                    </a:gridCol>
                    <a:gridCol w="3374884">
                      <a:extLst>
                        <a:ext uri="{9D8B030D-6E8A-4147-A177-3AD203B41FA5}">
                          <a16:colId xmlns:a16="http://schemas.microsoft.com/office/drawing/2014/main" val="2143181774"/>
                        </a:ext>
                      </a:extLst>
                    </a:gridCol>
                    <a:gridCol w="4068419">
                      <a:extLst>
                        <a:ext uri="{9D8B030D-6E8A-4147-A177-3AD203B41FA5}">
                          <a16:colId xmlns:a16="http://schemas.microsoft.com/office/drawing/2014/main" val="1587399033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rgbClr val="C00000"/>
                              </a:solidFill>
                            </a:rPr>
                            <a:t>No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397" t="-10667" r="-120939" b="-6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9850" t="-10667" r="-299" b="-674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132255"/>
                      </a:ext>
                    </a:extLst>
                  </a:tr>
                  <a:tr h="6099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5.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397" t="-83000" r="-120939" b="-40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9850" t="-83000" r="-299" b="-406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11735537"/>
                      </a:ext>
                    </a:extLst>
                  </a:tr>
                  <a:tr h="580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6.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397" t="-190625" r="-120939" b="-322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9850" t="-190625" r="-299" b="-32291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26487278"/>
                      </a:ext>
                    </a:extLst>
                  </a:tr>
                  <a:tr h="580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7.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397" t="-293684" r="-120939" b="-226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9850" t="-293684" r="-299" b="-22631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060788"/>
                      </a:ext>
                    </a:extLst>
                  </a:tr>
                  <a:tr h="63652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8.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397" t="-356190" r="-120939" b="-10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9850" t="-356190" r="-299" b="-1047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80960212"/>
                      </a:ext>
                    </a:extLst>
                  </a:tr>
                  <a:tr h="6099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9.</a:t>
                          </a:r>
                          <a:endParaRPr lang="en-ID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397" t="-479000" r="-120939" b="-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9850" t="-479000" r="-299" b="-1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454011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82570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399688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</a:t>
            </a:r>
            <a:r>
              <a:rPr lang="en-US" sz="4600" dirty="0"/>
              <a:t>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F19DB3-2EBD-4158-BB12-474FFBE79548}"/>
              </a:ext>
            </a:extLst>
          </p:cNvPr>
          <p:cNvSpPr txBox="1"/>
          <p:nvPr/>
        </p:nvSpPr>
        <p:spPr>
          <a:xfrm>
            <a:off x="1024127" y="1648218"/>
            <a:ext cx="1053176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Reviu</a:t>
            </a:r>
            <a:r>
              <a:rPr lang="en-US" sz="3600" b="1" dirty="0">
                <a:solidFill>
                  <a:srgbClr val="FF0000"/>
                </a:solidFill>
              </a:rPr>
              <a:t> 4.1:</a:t>
            </a:r>
            <a:r>
              <a:rPr lang="en-US" sz="3200" dirty="0"/>
              <a:t> </a:t>
            </a:r>
          </a:p>
          <a:p>
            <a:pPr algn="ctr"/>
            <a:r>
              <a:rPr lang="en-US" sz="3200" dirty="0" err="1"/>
              <a:t>Pengertian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Invers</a:t>
            </a:r>
            <a:r>
              <a:rPr lang="en-US" sz="3200" dirty="0">
                <a:solidFill>
                  <a:srgbClr val="FFC00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Transformasi</a:t>
            </a:r>
            <a:r>
              <a:rPr lang="en-US" sz="3200" dirty="0">
                <a:solidFill>
                  <a:srgbClr val="0070C0"/>
                </a:solidFill>
              </a:rPr>
              <a:t> Laplace</a:t>
            </a:r>
            <a:endParaRPr lang="en-ID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1259B7F-A0D4-42FE-B2EE-E1F7D9FA3364}"/>
                  </a:ext>
                </a:extLst>
              </p:cNvPr>
              <p:cNvSpPr txBox="1"/>
              <p:nvPr/>
            </p:nvSpPr>
            <p:spPr>
              <a:xfrm>
                <a:off x="1024127" y="3095281"/>
                <a:ext cx="10235276" cy="21403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sz="2400" dirty="0"/>
                  <a:t>Definisi: </a:t>
                </a:r>
                <a:r>
                  <a:rPr lang="en-US" sz="2400" dirty="0" err="1"/>
                  <a:t>Diberikan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merupakan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berorde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eksponen</a:t>
                </a:r>
                <a:r>
                  <a:rPr lang="en-US" altLang="en-US" sz="2400" dirty="0"/>
                  <a:t> dan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, maka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disebut</a:t>
                </a:r>
                <a:r>
                  <a:rPr lang="en-US" altLang="en-US" sz="2400" dirty="0"/>
                  <a:t> </a:t>
                </a:r>
                <a:r>
                  <a:rPr lang="en-US" altLang="en-US" sz="2400" dirty="0">
                    <a:solidFill>
                      <a:srgbClr val="FF0000"/>
                    </a:solidFill>
                  </a:rPr>
                  <a:t>invers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>
                    <a:solidFill>
                      <a:srgbClr val="0000CC"/>
                    </a:solidFill>
                  </a:rPr>
                  <a:t>transformasi</a:t>
                </a:r>
                <a:r>
                  <a:rPr lang="en-US" altLang="en-US" sz="2400" dirty="0">
                    <a:solidFill>
                      <a:srgbClr val="0000CC"/>
                    </a:solidFill>
                  </a:rPr>
                  <a:t> Laplace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dari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altLang="en-US" sz="2400" dirty="0"/>
                  <a:t> dan </a:t>
                </a:r>
                <a:r>
                  <a:rPr lang="en-US" altLang="en-US" sz="2400" dirty="0" err="1"/>
                  <a:t>dinotasikan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dengan</a:t>
                </a:r>
                <a:endParaRPr lang="en-US" alt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</m:d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ℒ</m:t>
                        </m:r>
                      </m:e>
                      <m:sup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altLang="en-US" sz="2400" dirty="0">
                    <a:cs typeface="Arial" panose="020B0604020202020204" pitchFamily="34" charset="0"/>
                  </a:rPr>
                  <a:t> .</a:t>
                </a:r>
              </a:p>
              <a:p>
                <a:pPr algn="just"/>
                <a:endParaRPr lang="en-US" altLang="en-US" sz="2400" dirty="0">
                  <a:cs typeface="Arial" panose="020B0604020202020204" pitchFamily="34" charset="0"/>
                </a:endParaRPr>
              </a:p>
              <a:p>
                <a:pPr algn="just"/>
                <a:r>
                  <a:rPr lang="en-US" altLang="en-US" sz="2400" dirty="0" err="1">
                    <a:solidFill>
                      <a:srgbClr val="C00000"/>
                    </a:solidFill>
                    <a:cs typeface="Arial" panose="020B0604020202020204" pitchFamily="34" charset="0"/>
                  </a:rPr>
                  <a:t>Catatan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alt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ℒ</m:t>
                        </m:r>
                      </m:e>
                      <m:sup>
                        <m:r>
                          <a:rPr lang="en-US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menotasikan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invers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dari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ℒ</m:t>
                    </m:r>
                  </m:oMath>
                </a14:m>
                <a:r>
                  <a:rPr lang="en-US" altLang="en-US" sz="2400" dirty="0">
                    <a:cs typeface="Arial" panose="020B0604020202020204" pitchFamily="34" charset="0"/>
                  </a:rPr>
                  <a:t> terhadap operasi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komposisi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.</a:t>
                </a:r>
                <a:endParaRPr lang="el-GR" altLang="en-US" sz="2400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1259B7F-A0D4-42FE-B2EE-E1F7D9FA33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7" y="3095281"/>
                <a:ext cx="10235276" cy="2140394"/>
              </a:xfrm>
              <a:prstGeom prst="rect">
                <a:avLst/>
              </a:prstGeom>
              <a:blipFill>
                <a:blip r:embed="rId2"/>
                <a:stretch>
                  <a:fillRect l="-893" t="-855" b="-569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9253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72136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 </a:t>
            </a:r>
            <a:r>
              <a:rPr lang="en-US" sz="4600" dirty="0"/>
              <a:t>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79A1F8-CCC0-4C60-AB2A-8F4766691FC5}"/>
              </a:ext>
            </a:extLst>
          </p:cNvPr>
          <p:cNvSpPr txBox="1"/>
          <p:nvPr/>
        </p:nvSpPr>
        <p:spPr>
          <a:xfrm>
            <a:off x="1024127" y="1408894"/>
            <a:ext cx="1053176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Reviu</a:t>
            </a:r>
            <a:r>
              <a:rPr lang="en-US" sz="3600" b="1" dirty="0">
                <a:solidFill>
                  <a:srgbClr val="FF0000"/>
                </a:solidFill>
              </a:rPr>
              <a:t> 4.1</a:t>
            </a:r>
            <a:r>
              <a:rPr lang="en-US" sz="3200" dirty="0"/>
              <a:t> </a:t>
            </a:r>
          </a:p>
          <a:p>
            <a:pPr algn="ctr"/>
            <a:r>
              <a:rPr lang="en-US" sz="3200" dirty="0">
                <a:solidFill>
                  <a:srgbClr val="C00000"/>
                </a:solidFill>
              </a:rPr>
              <a:t>Invers </a:t>
            </a:r>
            <a:r>
              <a:rPr lang="en-US" sz="3200" dirty="0" err="1">
                <a:solidFill>
                  <a:srgbClr val="0070C0"/>
                </a:solidFill>
              </a:rPr>
              <a:t>Transformasi</a:t>
            </a:r>
            <a:r>
              <a:rPr lang="en-US" sz="3200" dirty="0">
                <a:solidFill>
                  <a:srgbClr val="0070C0"/>
                </a:solidFill>
              </a:rPr>
              <a:t> Laplace</a:t>
            </a:r>
            <a:endParaRPr lang="en-ID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6C73FB83-B4C0-494F-9E6D-0F7E24D329A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09448195"/>
                  </p:ext>
                </p:extLst>
              </p:nvPr>
            </p:nvGraphicFramePr>
            <p:xfrm>
              <a:off x="2005494" y="2747841"/>
              <a:ext cx="8423968" cy="285540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83233">
                      <a:extLst>
                        <a:ext uri="{9D8B030D-6E8A-4147-A177-3AD203B41FA5}">
                          <a16:colId xmlns:a16="http://schemas.microsoft.com/office/drawing/2014/main" val="3614490399"/>
                        </a:ext>
                      </a:extLst>
                    </a:gridCol>
                    <a:gridCol w="4030125">
                      <a:extLst>
                        <a:ext uri="{9D8B030D-6E8A-4147-A177-3AD203B41FA5}">
                          <a16:colId xmlns:a16="http://schemas.microsoft.com/office/drawing/2014/main" val="1955242524"/>
                        </a:ext>
                      </a:extLst>
                    </a:gridCol>
                    <a:gridCol w="3710610">
                      <a:extLst>
                        <a:ext uri="{9D8B030D-6E8A-4147-A177-3AD203B41FA5}">
                          <a16:colId xmlns:a16="http://schemas.microsoft.com/office/drawing/2014/main" val="40102054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rgbClr val="C00000"/>
                              </a:solidFill>
                            </a:rPr>
                            <a:t>No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  <m:d>
                                <m:dPr>
                                  <m:ctrlPr>
                                    <a:rPr lang="en-US" sz="24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  <a:endParaRPr lang="en-ID" sz="24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  <m:d>
                                  <m:dPr>
                                    <m:ctrlP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</m:d>
                                <m:r>
                                  <a:rPr lang="en-US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ℒ</m:t>
                                    </m:r>
                                  </m:e>
                                  <m:sup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𝑭</m:t>
                                    </m:r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𝒔</m:t>
                                    </m:r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ID" sz="24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419884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 s &gt; 0 </a:t>
                          </a:r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,  k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ℝ</m:t>
                              </m:r>
                            </m:oMath>
                          </a14:m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131074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s &gt; 0 </a:t>
                          </a:r>
                          <a14:m>
                            <m:oMath xmlns:m="http://schemas.openxmlformats.org/officeDocument/2006/math">
                              <m:r>
                                <a:rPr lang="en-ID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∧</m:t>
                              </m:r>
                            </m:oMath>
                          </a14:m>
                          <a:r>
                            <a:rPr lang="en-ID" sz="2400" baseline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ℕ</m:t>
                              </m:r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!</m:t>
                                      </m:r>
                                    </m:den>
                                  </m:f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614174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s &gt; 0 </a:t>
                          </a:r>
                          <a14:m>
                            <m:oMath xmlns:m="http://schemas.openxmlformats.org/officeDocument/2006/math">
                              <m:r>
                                <a:rPr lang="en-ID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∧</m:t>
                              </m:r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ℝ</m:t>
                              </m:r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  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𝑎𝑡</m:t>
                                      </m:r>
                                    </m:e>
                                  </m:d>
                                </m:e>
                              </m:func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6413598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s &gt; 0</a:t>
                          </a:r>
                          <a:r>
                            <a:rPr lang="en-ID" sz="2400" baseline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ID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∧</m:t>
                              </m:r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ℝ</m:t>
                              </m:r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𝑎𝑡</m:t>
                                      </m:r>
                                    </m:e>
                                  </m:d>
                                </m:e>
                              </m:func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6879472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6C73FB83-B4C0-494F-9E6D-0F7E24D329A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09448195"/>
                  </p:ext>
                </p:extLst>
              </p:nvPr>
            </p:nvGraphicFramePr>
            <p:xfrm>
              <a:off x="2005494" y="2747841"/>
              <a:ext cx="8423968" cy="285540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83233">
                      <a:extLst>
                        <a:ext uri="{9D8B030D-6E8A-4147-A177-3AD203B41FA5}">
                          <a16:colId xmlns:a16="http://schemas.microsoft.com/office/drawing/2014/main" val="3614490399"/>
                        </a:ext>
                      </a:extLst>
                    </a:gridCol>
                    <a:gridCol w="4030125">
                      <a:extLst>
                        <a:ext uri="{9D8B030D-6E8A-4147-A177-3AD203B41FA5}">
                          <a16:colId xmlns:a16="http://schemas.microsoft.com/office/drawing/2014/main" val="1955242524"/>
                        </a:ext>
                      </a:extLst>
                    </a:gridCol>
                    <a:gridCol w="3710610">
                      <a:extLst>
                        <a:ext uri="{9D8B030D-6E8A-4147-A177-3AD203B41FA5}">
                          <a16:colId xmlns:a16="http://schemas.microsoft.com/office/drawing/2014/main" val="4010205486"/>
                        </a:ext>
                      </a:extLst>
                    </a:gridCol>
                  </a:tblGrid>
                  <a:tr h="46545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rgbClr val="C00000"/>
                              </a:solidFill>
                            </a:rPr>
                            <a:t>No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7069" t="-9091" r="-92296" b="-5233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27258" t="-9091" r="-328" b="-5233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4198845"/>
                      </a:ext>
                    </a:extLst>
                  </a:tr>
                  <a:tr h="6182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7069" t="-83168" r="-92296" b="-299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27258" t="-83168" r="-328" b="-2990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13107406"/>
                      </a:ext>
                    </a:extLst>
                  </a:tr>
                  <a:tr h="6099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7069" t="-183168" r="-92296" b="-199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27258" t="-183168" r="-328" b="-1990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61417496"/>
                      </a:ext>
                    </a:extLst>
                  </a:tr>
                  <a:tr h="580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7069" t="-301053" r="-92296" b="-1115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27258" t="-301053" r="-328" b="-1115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64135989"/>
                      </a:ext>
                    </a:extLst>
                  </a:tr>
                  <a:tr h="580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7069" t="-396875" r="-92296" b="-104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27258" t="-396875" r="-328" b="-1041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6879472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5F9841D-6A28-45AB-A62B-BDEAD986A3CB}"/>
                  </a:ext>
                </a:extLst>
              </p:cNvPr>
              <p:cNvSpPr txBox="1"/>
              <p:nvPr/>
            </p:nvSpPr>
            <p:spPr>
              <a:xfrm>
                <a:off x="2005494" y="5773000"/>
                <a:ext cx="8808180" cy="645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F(s)=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 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en-ID" sz="2400" dirty="0"/>
                  <a:t>   </a:t>
                </a:r>
                <a:r>
                  <a:rPr lang="en-ID" sz="2400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240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𝑓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𝑡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=</m:t>
                        </m:r>
                        <m:r>
                          <a:rPr lang="en-ID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ℒ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−1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𝐹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𝑠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ℒ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𝑠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  <a:sym typeface="Wingdings" panose="05000000000000000000" pitchFamily="2" charset="2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Wingdings" panose="05000000000000000000" pitchFamily="2" charset="2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Wingdings" panose="05000000000000000000" pitchFamily="2" charset="2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+1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=2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)</m:t>
                        </m:r>
                      </m:e>
                    </m:func>
                  </m:oMath>
                </a14:m>
                <a:endParaRPr lang="en-ID" sz="24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5F9841D-6A28-45AB-A62B-BDEAD986A3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5494" y="5773000"/>
                <a:ext cx="8808180" cy="645048"/>
              </a:xfrm>
              <a:prstGeom prst="rect">
                <a:avLst/>
              </a:prstGeom>
              <a:blipFill>
                <a:blip r:embed="rId3"/>
                <a:stretch>
                  <a:fillRect l="-1107" b="-754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6142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34A5-AD1E-429E-A891-16EB4D40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81635"/>
            <a:ext cx="10134202" cy="1499616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rgbClr val="0070C0"/>
                </a:solidFill>
              </a:rPr>
              <a:t>4.2 TRANSF LAPLACE </a:t>
            </a:r>
            <a:r>
              <a:rPr lang="en-US" sz="4600" dirty="0"/>
              <a:t>: </a:t>
            </a:r>
            <a:r>
              <a:rPr lang="en-US" sz="4600" dirty="0">
                <a:solidFill>
                  <a:srgbClr val="FF0000"/>
                </a:solidFill>
              </a:rPr>
              <a:t>TURUNAN DAN INTEGRAL</a:t>
            </a:r>
            <a:endParaRPr lang="en-ID" sz="46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79A1F8-CCC0-4C60-AB2A-8F4766691FC5}"/>
              </a:ext>
            </a:extLst>
          </p:cNvPr>
          <p:cNvSpPr txBox="1"/>
          <p:nvPr/>
        </p:nvSpPr>
        <p:spPr>
          <a:xfrm>
            <a:off x="1024127" y="1432438"/>
            <a:ext cx="1053176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Reviu</a:t>
            </a:r>
            <a:r>
              <a:rPr lang="en-US" sz="3600" b="1" dirty="0">
                <a:solidFill>
                  <a:srgbClr val="FF0000"/>
                </a:solidFill>
              </a:rPr>
              <a:t> 4.1</a:t>
            </a:r>
            <a:r>
              <a:rPr lang="en-US" sz="3200" dirty="0"/>
              <a:t> </a:t>
            </a:r>
          </a:p>
          <a:p>
            <a:pPr algn="ctr"/>
            <a:r>
              <a:rPr lang="en-US" sz="3200" dirty="0">
                <a:solidFill>
                  <a:srgbClr val="C00000"/>
                </a:solidFill>
              </a:rPr>
              <a:t>Invers </a:t>
            </a:r>
            <a:r>
              <a:rPr lang="en-US" sz="3200" dirty="0" err="1">
                <a:solidFill>
                  <a:srgbClr val="0070C0"/>
                </a:solidFill>
              </a:rPr>
              <a:t>Transformasi</a:t>
            </a:r>
            <a:r>
              <a:rPr lang="en-US" sz="3200" dirty="0">
                <a:solidFill>
                  <a:srgbClr val="0070C0"/>
                </a:solidFill>
              </a:rPr>
              <a:t> Laplace</a:t>
            </a:r>
            <a:endParaRPr lang="en-ID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7D7944E5-7365-499E-8B8E-F0FE0DD4D21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7630960"/>
                  </p:ext>
                </p:extLst>
              </p:nvPr>
            </p:nvGraphicFramePr>
            <p:xfrm>
              <a:off x="2301463" y="2731677"/>
              <a:ext cx="8127999" cy="349459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84696">
                      <a:extLst>
                        <a:ext uri="{9D8B030D-6E8A-4147-A177-3AD203B41FA5}">
                          <a16:colId xmlns:a16="http://schemas.microsoft.com/office/drawing/2014/main" val="3424390482"/>
                        </a:ext>
                      </a:extLst>
                    </a:gridCol>
                    <a:gridCol w="4302537">
                      <a:extLst>
                        <a:ext uri="{9D8B030D-6E8A-4147-A177-3AD203B41FA5}">
                          <a16:colId xmlns:a16="http://schemas.microsoft.com/office/drawing/2014/main" val="2143181774"/>
                        </a:ext>
                      </a:extLst>
                    </a:gridCol>
                    <a:gridCol w="3140766">
                      <a:extLst>
                        <a:ext uri="{9D8B030D-6E8A-4147-A177-3AD203B41FA5}">
                          <a16:colId xmlns:a16="http://schemas.microsoft.com/office/drawing/2014/main" val="1587399033"/>
                        </a:ext>
                      </a:extLst>
                    </a:gridCol>
                  </a:tblGrid>
                  <a:tr h="4469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rgbClr val="C00000"/>
                              </a:solidFill>
                            </a:rPr>
                            <a:t>No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  <m:d>
                                <m:dPr>
                                  <m:ctrlPr>
                                    <a:rPr lang="en-US" sz="24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2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  <a:endParaRPr lang="en-ID" sz="24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  <m:d>
                                  <m:dPr>
                                    <m:ctrlP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</m:d>
                                <m:r>
                                  <a:rPr lang="en-US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ℒ</m:t>
                                    </m:r>
                                  </m:e>
                                  <m:sup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𝑭</m:t>
                                    </m:r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𝒔</m:t>
                                    </m:r>
                                    <m:r>
                                      <a:rPr lang="en-US" sz="2400" b="1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ID" sz="24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61322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5.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 s &gt; a</a:t>
                          </a:r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ID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∧</m:t>
                              </m:r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ℝ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𝑎𝑡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1173553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6.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s &gt; 0</a:t>
                          </a:r>
                          <a:r>
                            <a:rPr lang="en-US" sz="2400" baseline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ID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∧</m:t>
                              </m:r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ℝ</m:t>
                              </m:r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  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sinh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𝑎𝑡</m:t>
                                      </m:r>
                                    </m:e>
                                  </m:d>
                                </m:e>
                              </m:func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2648727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7.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s &gt; 0 </a:t>
                          </a:r>
                          <a14:m>
                            <m:oMath xmlns:m="http://schemas.openxmlformats.org/officeDocument/2006/math">
                              <m:r>
                                <a:rPr lang="en-ID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∧</m:t>
                              </m:r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ℝ</m:t>
                              </m:r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cosh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𝑎𝑡</m:t>
                                      </m:r>
                                    </m:e>
                                  </m:d>
                                </m:e>
                              </m:func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6306078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8.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𝛼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s &gt; 0 </a:t>
                          </a:r>
                          <a14:m>
                            <m:oMath xmlns:m="http://schemas.openxmlformats.org/officeDocument/2006/math">
                              <m:r>
                                <a:rPr lang="en-ID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∧</m:t>
                              </m:r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&gt;−1</m:t>
                              </m:r>
                            </m:oMath>
                          </a14:m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l-GR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ctrlPr>
                                        <a:rPr lang="el-G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l-GR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𝛼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+1</m:t>
                                      </m:r>
                                    </m:e>
                                  </m:d>
                                </m:den>
                              </m:f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𝛼</m:t>
                                  </m:r>
                                </m:sup>
                              </m:sSup>
                            </m:oMath>
                          </a14:m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809602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9.</a:t>
                          </a:r>
                          <a:endParaRPr lang="en-ID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</m:oMath>
                          </a14:m>
                          <a:r>
                            <a:rPr lang="en-ID" sz="2400" dirty="0">
                              <a:solidFill>
                                <a:schemeClr val="tx1"/>
                              </a:solidFill>
                            </a:rPr>
                            <a:t> ,  s &gt; a</a:t>
                          </a:r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ID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∧</m:t>
                              </m:r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</m:t>
                              </m:r>
                              <m: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ℝ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𝑖𝑎𝑡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9454011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7D7944E5-7365-499E-8B8E-F0FE0DD4D21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7630960"/>
                  </p:ext>
                </p:extLst>
              </p:nvPr>
            </p:nvGraphicFramePr>
            <p:xfrm>
              <a:off x="2301463" y="2731677"/>
              <a:ext cx="8127999" cy="349459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84696">
                      <a:extLst>
                        <a:ext uri="{9D8B030D-6E8A-4147-A177-3AD203B41FA5}">
                          <a16:colId xmlns:a16="http://schemas.microsoft.com/office/drawing/2014/main" val="3424390482"/>
                        </a:ext>
                      </a:extLst>
                    </a:gridCol>
                    <a:gridCol w="4302537">
                      <a:extLst>
                        <a:ext uri="{9D8B030D-6E8A-4147-A177-3AD203B41FA5}">
                          <a16:colId xmlns:a16="http://schemas.microsoft.com/office/drawing/2014/main" val="2143181774"/>
                        </a:ext>
                      </a:extLst>
                    </a:gridCol>
                    <a:gridCol w="3140766">
                      <a:extLst>
                        <a:ext uri="{9D8B030D-6E8A-4147-A177-3AD203B41FA5}">
                          <a16:colId xmlns:a16="http://schemas.microsoft.com/office/drawing/2014/main" val="1587399033"/>
                        </a:ext>
                      </a:extLst>
                    </a:gridCol>
                  </a:tblGrid>
                  <a:tr h="46545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rgbClr val="C00000"/>
                              </a:solidFill>
                            </a:rPr>
                            <a:t>No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983" t="-10526" r="-73126" b="-6684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9223" t="-10526" r="-388" b="-6684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132255"/>
                      </a:ext>
                    </a:extLst>
                  </a:tr>
                  <a:tr h="6099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5.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983" t="-83168" r="-73126" b="-4029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9223" t="-83168" r="-388" b="-4029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11735537"/>
                      </a:ext>
                    </a:extLst>
                  </a:tr>
                  <a:tr h="580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6.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983" t="-194737" r="-73126" b="-3284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9223" t="-194737" r="-388" b="-3284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26487278"/>
                      </a:ext>
                    </a:extLst>
                  </a:tr>
                  <a:tr h="580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7.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983" t="-294737" r="-73126" b="-2284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9223" t="-294737" r="-388" b="-2284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060788"/>
                      </a:ext>
                    </a:extLst>
                  </a:tr>
                  <a:tr h="64751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8.</a:t>
                          </a:r>
                          <a:endParaRPr lang="en-ID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983" t="-350467" r="-73126" b="-1028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9223" t="-350467" r="-388" b="-1028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80960212"/>
                      </a:ext>
                    </a:extLst>
                  </a:tr>
                  <a:tr h="6099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9.</a:t>
                          </a:r>
                          <a:endParaRPr lang="en-ID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983" t="-482000" r="-73126" b="-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9223" t="-482000" r="-388" b="-1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454011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481761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781</TotalTime>
  <Words>1819</Words>
  <Application>Microsoft Office PowerPoint</Application>
  <PresentationFormat>Widescreen</PresentationFormat>
  <Paragraphs>219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Calibri</vt:lpstr>
      <vt:lpstr>Cambria Math</vt:lpstr>
      <vt:lpstr>Symbol</vt:lpstr>
      <vt:lpstr>Tw Cen MT</vt:lpstr>
      <vt:lpstr>Tw Cen MT Condensed</vt:lpstr>
      <vt:lpstr>Wingdings</vt:lpstr>
      <vt:lpstr>Wingdings 3</vt:lpstr>
      <vt:lpstr>Integral</vt:lpstr>
      <vt:lpstr>TRANSFORMASI LAPLACE : Pengertian - penerapannya</vt:lpstr>
      <vt:lpstr>4.2 TRANSF LAPLACE : TURUNAN DAN INTEGRAL</vt:lpstr>
      <vt:lpstr>42 TRANSF LAPLACE : TURUNAN DAN INTEGRAL</vt:lpstr>
      <vt:lpstr>4.2 TRANSF LAPLACE: TURUNAN DAN INTEGRAL</vt:lpstr>
      <vt:lpstr>4.2 TRANSF LAPLACE : TURUNAN DAN INTEGRAL</vt:lpstr>
      <vt:lpstr>4.2 TRANSF LAPLACE : TURUNAN DAN INTEGRAL</vt:lpstr>
      <vt:lpstr>4.2 TRANSF LAPLACE: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  <vt:lpstr>4.2 TRANSF LAPLACE : TURUNAN DAN INTEGRAL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TRANSFORMASI LAPLACE : Pengertian Dan penerapannya</dc:title>
  <dc:creator>Dell</dc:creator>
  <cp:lastModifiedBy>Dell</cp:lastModifiedBy>
  <cp:revision>56</cp:revision>
  <dcterms:created xsi:type="dcterms:W3CDTF">2021-05-24T03:30:17Z</dcterms:created>
  <dcterms:modified xsi:type="dcterms:W3CDTF">2021-05-31T05:02:31Z</dcterms:modified>
</cp:coreProperties>
</file>