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05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0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0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6" descr="HD-PanelTitle-GrommetsCombin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88825" cy="6856214"/>
          </a:xfrm>
          <a:prstGeom prst="rect"/>
        </p:spPr>
      </p:pic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algn="ctr" indent="0" marL="0">
              <a:buNone/>
              <a:defRPr sz="2100">
                <a:solidFill>
                  <a:schemeClr val="tx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p>
            <a:endParaRPr lang="en-ID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2692399" y="3522131"/>
            <a:ext cx="6815668" cy="0"/>
          </a:xfrm>
          <a:prstGeom prst="line"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7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7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7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7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7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b="0" cap="none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27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2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algn="r" indent="0" marL="0">
              <a:buFontTx/>
              <a:buNone/>
              <a:defRPr sz="2000"/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6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6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sp>
        <p:nvSpPr>
          <p:cNvPr id="1048670" name="TextBox 13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71" name="TextBox 14"/>
          <p:cNvSpPr txBox="1"/>
          <p:nvPr/>
        </p:nvSpPr>
        <p:spPr>
          <a:xfrm>
            <a:off x="10600267" y="2827870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6" name="Straight Connector 18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b="0" cap="none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22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algn="l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85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86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sp>
        <p:nvSpPr>
          <p:cNvPr id="1048690" name="TextBox 11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91" name="TextBox 12"/>
          <p:cNvSpPr txBox="1"/>
          <p:nvPr/>
        </p:nvSpPr>
        <p:spPr>
          <a:xfrm>
            <a:off x="10600267" y="25992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8" name="Straight Connector 25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anchor="ctr" bIns="45720" lIns="91440" rIns="91440" rtlCol="0" tIns="45720" vert="horz">
            <a:normAutofit/>
          </a:bodyPr>
          <a:lstStyle>
            <a:lvl1pPr>
              <a:defRPr b="0" dirty="0" lang="en-US"/>
            </a:lvl1pPr>
          </a:lstStyle>
          <a:p>
            <a:pPr lvl="0" marL="0"/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8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9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4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/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70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70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70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4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anchor="t"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6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6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5" name="Straight Connector 13"/>
          <p:cNvCxnSpPr>
            <a:cxnSpLocks/>
          </p:cNvCxnSpPr>
          <p:nvPr/>
        </p:nvCxnSpPr>
        <p:spPr>
          <a:xfrm>
            <a:off x="8863890" y="990600"/>
            <a:ext cx="0" cy="487680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Straight Connector 6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8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9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5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b="0" cap="none" sz="4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4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algn="ctr"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3" name="Straight Connector 15"/>
          <p:cNvCxnSpPr>
            <a:cxnSpLocks/>
          </p:cNvCxnSpPr>
          <p:nvPr/>
        </p:nvCxnSpPr>
        <p:spPr>
          <a:xfrm>
            <a:off x="2012723" y="3710585"/>
            <a:ext cx="8163380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7" name="Straight Connector 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7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79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80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8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9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50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52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5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5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4" name="Straight Connector 1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1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1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5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5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9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9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  <p:cxnSp>
        <p:nvCxnSpPr>
          <p:cNvPr id="3145739" name="Straight Connector 15"/>
          <p:cNvCxnSpPr>
            <a:cxnSpLocks/>
          </p:cNvCxnSpPr>
          <p:nvPr/>
        </p:nvCxnSpPr>
        <p:spPr>
          <a:xfrm>
            <a:off x="1396169" y="2912533"/>
            <a:ext cx="3514498" cy="0"/>
          </a:xfrm>
          <a:prstGeom prst="line"/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b="0" sz="28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2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33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algn="ctr"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6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D"/>
          </a:p>
        </p:txBody>
      </p:sp>
      <p:sp>
        <p:nvSpPr>
          <p:cNvPr id="10486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2.png"/><Relationship Id="rId1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6" descr="HD-PanelContent-GrommetsCombined.png"/>
          <p:cNvPicPr>
            <a:picLocks noChangeAspect="1"/>
          </p:cNvPicPr>
          <p:nvPr/>
        </p:nvPicPr>
        <p:blipFill>
          <a:blip xmlns:r="http://schemas.openxmlformats.org/officeDocument/2006/relationships" r:embed="rId18"/>
          <a:stretch>
            <a:fillRect/>
          </a:stretch>
        </p:blipFill>
        <p:spPr>
          <a:xfrm>
            <a:off x="0" y="0"/>
            <a:ext cx="12188825" cy="6856214"/>
          </a:xfrm>
          <a:prstGeom prst="rect"/>
        </p:spPr>
      </p:pic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/>
          <a:effectLst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2A28ED-4248-43ED-9AD5-E8FF44884ED5}" type="datetimeFigureOut">
              <a:rPr lang="en-ID" smtClean="0"/>
              <a:t>06/06/2021</a:t>
            </a:fld>
            <a:endParaRPr lang="en-ID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46FFF0-3147-4837-89EB-EF44BC1A59E8}" type="slidenum">
              <a:rPr lang="en-ID" smtClean="0"/>
              <a:t>‹#›</a:t>
            </a:fld>
            <a:endParaRPr lang="en-ID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eaLnBrk="1" hangingPunct="1" latinLnBrk="0" rtl="0">
        <a:spcBef>
          <a:spcPct val="0"/>
        </a:spcBef>
        <a:buNone/>
        <a:defRPr cap="none" sz="4400" kern="1200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285750" latinLnBrk="0" marL="2857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0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algn="l" defTabSz="457200" eaLnBrk="1" hangingPunct="1" indent="-285750" latinLnBrk="0" marL="12001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8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algn="l" defTabSz="457200" eaLnBrk="1" hangingPunct="1" indent="-171450" latinLnBrk="0" marL="15430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6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algn="l" defTabSz="457200" eaLnBrk="1" hangingPunct="1" indent="-171450" latinLnBrk="0" marL="20002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2692398" y="1150695"/>
            <a:ext cx="6815669" cy="1515533"/>
          </a:xfrm>
        </p:spPr>
        <p:txBody>
          <a:bodyPr/>
          <a:p>
            <a:r>
              <a:rPr b="1" dirty="0" sz="4000" 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 </a:t>
            </a:r>
            <a:r>
              <a:rPr b="1" dirty="0" sz="4000" lang="en-US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b="1" sz="4000" 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altLang="id" b="1" sz="4000" 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altLang="id" b="1" sz="4000" 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altLang="id" b="1" sz="4000" 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b="1" dirty="0" sz="4000" lang="en-ID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2692398" y="3283525"/>
            <a:ext cx="6815669" cy="1884220"/>
          </a:xfrm>
        </p:spPr>
        <p:txBody>
          <a:bodyPr>
            <a:noAutofit/>
          </a:bodyPr>
          <a:p>
            <a:pPr algn="l" indent="-457200" marL="457200">
              <a:buAutoNum type="arabicPeriod"/>
            </a:pPr>
            <a:r>
              <a:rPr b="1" dirty="0" sz="3200" lang="en-US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Ita</a:t>
            </a:r>
            <a:r>
              <a:rPr b="1" dirty="0" sz="3200" lang="en-US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200" lang="en-US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Puspitasari</a:t>
            </a:r>
            <a:endParaRPr b="1" dirty="0" sz="3200" lang="en-US">
              <a:ln w="9525">
                <a:solidFill>
                  <a:schemeClr val="bg1"/>
                </a:solidFill>
                <a:prstDash val="solid"/>
              </a:ln>
              <a:effectLst>
                <a:outerShdw algn="tl" blurRad="12700" dir="2700000" dist="38100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indent="-457200" marL="457200">
              <a:buAutoNum type="arabicPeriod"/>
            </a:pPr>
            <a:r>
              <a:rPr b="1" dirty="0" sz="3200" lang="en-US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Lutfi </a:t>
            </a:r>
            <a:r>
              <a:rPr b="1" dirty="0" sz="3200" lang="en-US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Iqrimah</a:t>
            </a:r>
            <a:endParaRPr b="1" dirty="0" sz="3200" lang="en-US">
              <a:ln w="9525">
                <a:solidFill>
                  <a:schemeClr val="bg1"/>
                </a:solidFill>
                <a:prstDash val="solid"/>
              </a:ln>
              <a:effectLst>
                <a:outerShdw algn="tl" blurRad="12700" dir="2700000" dist="38100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indent="-457200" marL="457200">
              <a:buAutoNum type="arabicPeriod"/>
            </a:pPr>
            <a:r>
              <a:rPr b="1" dirty="0" sz="3200" lang="en-US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Ridho </a:t>
            </a:r>
            <a:r>
              <a:rPr b="1" dirty="0" sz="3200" lang="en-US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Taufiqur</a:t>
            </a:r>
            <a:r>
              <a:rPr b="1" dirty="0" sz="3200" lang="en-US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sz="3200" lang="en-US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algn="tl" blurRad="12700" dir="2700000" dist="38100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Rochman</a:t>
            </a:r>
            <a:endParaRPr b="1" dirty="0" sz="3200" lang="en-ID">
              <a:ln w="9525">
                <a:solidFill>
                  <a:schemeClr val="bg1"/>
                </a:solidFill>
                <a:prstDash val="solid"/>
              </a:ln>
              <a:effectLst>
                <a:outerShdw algn="tl" blurRad="12700" dir="2700000" dist="38100" rotWithShape="0">
                  <a:schemeClr val="bg1">
                    <a:lumMod val="5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88" name="Rectangle 3"/>
          <p:cNvSpPr/>
          <p:nvPr/>
        </p:nvSpPr>
        <p:spPr>
          <a:xfrm>
            <a:off x="1648691" y="339821"/>
            <a:ext cx="8894618" cy="872836"/>
          </a:xfrm>
          <a:prstGeom prst="rect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rtlCol="0"/>
          <a:p>
            <a:pPr algn="ctr"/>
            <a:r>
              <a:rPr b="1" dirty="0" lang="en-US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ASSALAMUALAIKUM WARAHMATULLAHI WABARAKATUH</a:t>
            </a:r>
            <a:endParaRPr b="1" dirty="0" lang="en-ID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algn="bl" dir="2640000" dist="38100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>
          <a:xfrm>
            <a:off x="1295402" y="746605"/>
            <a:ext cx="9601196" cy="860523"/>
          </a:xfrm>
        </p:spPr>
        <p:txBody>
          <a:bodyPr>
            <a:normAutofit fontScale="90000"/>
          </a:bodyPr>
          <a:p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Jarolimek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mengemukakan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hal-hal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yang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hendaknya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diperhatikan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guru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pemilihan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dirty="0" sz="2400" lang="en-ID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 sz="240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10" name="Content Placeholder 2"/>
          <p:cNvSpPr>
            <a:spLocks noGrp="1"/>
          </p:cNvSpPr>
          <p:nvPr>
            <p:ph idx="1"/>
          </p:nvPr>
        </p:nvSpPr>
        <p:spPr>
          <a:xfrm>
            <a:off x="1295401" y="1925782"/>
            <a:ext cx="9601196" cy="3950086"/>
          </a:xfrm>
        </p:spPr>
        <p:txBody>
          <a:bodyPr>
            <a:normAutofit/>
          </a:bodyPr>
          <a:p>
            <a:pPr algn="just" indent="-342900" lvl="0" marL="342900">
              <a:lnSpc>
                <a:spcPct val="150000"/>
              </a:lnSpc>
              <a:buFont typeface="+mj-lt"/>
              <a:buAutoNum type="alphaLcPeriod"/>
              <a:tabLst>
                <a:tab algn="l" pos="1260475"/>
              </a:tabLst>
            </a:pP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instuksional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kemampaun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tingkah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laku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yang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dicapai</a:t>
            </a:r>
            <a:endParaRPr dirty="0" sz="20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lphaLcPeriod"/>
              <a:tabLst>
                <a:tab algn="l" pos="1260475"/>
              </a:tabLst>
            </a:pP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usia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kematanagn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endParaRPr dirty="0" sz="20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lphaLcPeriod"/>
              <a:tabLst>
                <a:tab algn="l" pos="1260475"/>
              </a:tabLst>
            </a:pP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baca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endParaRPr dirty="0" sz="20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lphaLcPeriod"/>
              <a:tabLst>
                <a:tab algn="l" pos="1260475"/>
              </a:tabLst>
            </a:pP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kesultan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pelajaran</a:t>
            </a:r>
            <a:endParaRPr dirty="0" sz="20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  <a:tabLst>
                <a:tab algn="l" pos="1260475"/>
              </a:tabLst>
            </a:pP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Kaadaan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latar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belakang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endParaRPr dirty="0" sz="20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00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1295402" y="455659"/>
            <a:ext cx="9601196" cy="1303867"/>
          </a:xfrm>
        </p:spPr>
        <p:txBody>
          <a:bodyPr>
            <a:normAutofit/>
          </a:bodyPr>
          <a:p>
            <a:r>
              <a:rPr dirty="0" sz="3600" lang="en-US"/>
              <a:t>G. </a:t>
            </a:r>
            <a:r>
              <a:rPr dirty="0" sz="3600" lang="en-US" err="1"/>
              <a:t>Pengembangan</a:t>
            </a:r>
            <a:r>
              <a:rPr dirty="0" sz="3600" lang="en-US"/>
              <a:t> Media </a:t>
            </a:r>
            <a:r>
              <a:rPr dirty="0" sz="3600" lang="en-US" err="1"/>
              <a:t>Pembelajaran</a:t>
            </a:r>
            <a:r>
              <a:rPr dirty="0" sz="3600" lang="en-US"/>
              <a:t> IPS SD</a:t>
            </a:r>
            <a:endParaRPr dirty="0" sz="3600" lang="en-ID"/>
          </a:p>
        </p:txBody>
      </p:sp>
      <p:graphicFrame>
        <p:nvGraphicFramePr>
          <p:cNvPr id="4194304" name="Content Placeholder 6"/>
          <p:cNvGraphicFramePr>
            <a:graphicFrameLocks noGrp="1"/>
          </p:cNvGraphicFramePr>
          <p:nvPr>
            <p:ph idx="1"/>
          </p:nvPr>
        </p:nvGraphicFramePr>
        <p:xfrm>
          <a:off x="1295402" y="1759526"/>
          <a:ext cx="9774379" cy="4228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740"/>
                <a:gridCol w="4123250"/>
                <a:gridCol w="4797389"/>
              </a:tblGrid>
              <a:tr h="684211">
                <a:tc>
                  <a:txBody>
                    <a:bodyPr/>
                    <a:p>
                      <a:pPr algn="ctr" marL="457200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 marL="457200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Bentuk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asli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algn="ctr" marL="457200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Bentuk modifikasi ( pengembangan) 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7024">
                <a:tc>
                  <a:txBody>
                    <a:bodyPr/>
                    <a:p>
                      <a:pPr indent="-342900" lvl="0" marL="342900">
                        <a:lnSpc>
                          <a:spcPct val="150000"/>
                        </a:lnSpc>
                        <a:buFont typeface="+mj-lt"/>
                        <a:buAutoNum type="arabicPeriod"/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marL="457200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Atlas/peta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bentuk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kecil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marL="111125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Peta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bentuk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atau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ukuran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yang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besar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luas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4211">
                <a:tc>
                  <a:txBody>
                    <a:bodyPr/>
                    <a:p>
                      <a:pPr algn="ctr" indent="0" lvl="0" marL="0">
                        <a:lnSpc>
                          <a:spcPct val="150000"/>
                        </a:lnSpc>
                        <a:buFont typeface="+mj-lt"/>
                        <a:buNone/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marL="111125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Suasana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situasi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1125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yang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pasca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indent="-89535" marL="111125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algn="l" pos="1260475"/>
                        </a:tabLst>
                      </a:pP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Maket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atau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gambaran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ukuran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besar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4938">
                <a:tc>
                  <a:txBody>
                    <a:bodyPr/>
                    <a:p>
                      <a:pPr algn="ctr" marL="457200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marL="111125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Jenis-jenis  atau  macam-macan fauna  dan  flora  yang  ada  di Indonesia.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indent="-89535" marL="111125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Pergi ke kebun binatang dan membuat gambar  fauna  dan  flora  yang  ada  di Indonesia.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4938">
                <a:tc>
                  <a:txBody>
                    <a:bodyPr/>
                    <a:p>
                      <a:pPr algn="ctr" marL="457200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marL="111125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Bola  bumi/bola  dunia  yang 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11125">
                        <a:lnSpc>
                          <a:spcPct val="150000"/>
                        </a:lnSpc>
                        <a:tabLst>
                          <a:tab algn="l" pos="1260475"/>
                        </a:tabLst>
                      </a:pPr>
                      <a:r>
                        <a:rPr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dibuat oleh pabrik</a:t>
                      </a:r>
                      <a:endParaRPr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p>
                      <a:pPr indent="-89535" marL="111125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algn="l" pos="1260475"/>
                        </a:tabLst>
                      </a:pP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Membuat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globe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bola 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plastik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di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bangku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kelas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dirty="0" sz="1600" lang="en-US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digambari</a:t>
                      </a:r>
                      <a:r>
                        <a:rPr dirty="0" sz="1600" lang="en-US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peta dunia.</a:t>
                      </a:r>
                      <a:endParaRPr dirty="0" sz="1600" lang="en-ID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1566"/>
          </a:xfrm>
        </p:spPr>
        <p:txBody>
          <a:bodyPr>
            <a:normAutofit fontScale="90000"/>
          </a:bodyPr>
          <a:p>
            <a:r>
              <a:rPr dirty="0" lang="en-US"/>
              <a:t>H. </a:t>
            </a:r>
            <a:r>
              <a:rPr dirty="0" lang="en-US" err="1"/>
              <a:t>Penggunaan</a:t>
            </a:r>
            <a:r>
              <a:rPr dirty="0" lang="en-US"/>
              <a:t> Media </a:t>
            </a:r>
            <a:r>
              <a:rPr dirty="0" lang="en-US" err="1"/>
              <a:t>Pengajaran</a:t>
            </a:r>
            <a:r>
              <a:rPr dirty="0" lang="en-US"/>
              <a:t> IPS</a:t>
            </a:r>
            <a:endParaRPr dirty="0" lang="en-ID"/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838200" y="1039092"/>
            <a:ext cx="11007436" cy="5555672"/>
          </a:xfrm>
        </p:spPr>
        <p:txBody>
          <a:bodyPr>
            <a:noAutofit/>
          </a:bodyPr>
          <a:p>
            <a:pPr algn="just" indent="0" marL="4191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diperhatikan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guru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Kapan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algn="l" pos="1260475"/>
              </a:tabLst>
            </a:pP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mengoperasikannya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proses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Content Placeholder 2"/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>
            <a:normAutofit/>
          </a:bodyPr>
          <a:p>
            <a:pPr algn="just" indent="0" marL="4191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media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pengajaran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IPS 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hampir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berbeda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Atlas,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kumpulan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gambar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peta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buku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Gambar  peta 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di  atlas 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terpisah-pisah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dan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wahana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Globe,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tiruan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bola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berisikan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petadunia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algn="l" pos="1260475"/>
              </a:tabLst>
            </a:pP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peta,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sobekan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guntingan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kertas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karton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menerapkan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cuplikan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gambar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peta. </a:t>
            </a:r>
            <a:endParaRPr dirty="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TERIMAKASIH</a:t>
            </a:r>
            <a:endParaRPr dirty="0" lang="en-ID"/>
          </a:p>
        </p:txBody>
      </p:sp>
      <p:sp>
        <p:nvSpPr>
          <p:cNvPr id="1048616" name="Heart 3"/>
          <p:cNvSpPr/>
          <p:nvPr/>
        </p:nvSpPr>
        <p:spPr>
          <a:xfrm>
            <a:off x="8104909" y="1377756"/>
            <a:ext cx="1524000" cy="512618"/>
          </a:xfrm>
          <a:prstGeom prst="hear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838200" y="2498725"/>
            <a:ext cx="10515600" cy="1325563"/>
          </a:xfrm>
        </p:spPr>
        <p:txBody>
          <a:bodyPr>
            <a:normAutofit/>
          </a:bodyPr>
          <a:p>
            <a:pPr algn="ctr"/>
            <a:r>
              <a:rPr dirty="0" sz="4000" lang="en-US"/>
              <a:t>MEDIA PEMBELAJARAN IPS</a:t>
            </a:r>
            <a:endParaRPr dirty="0" sz="4000" lang="en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>
          <a:xfrm>
            <a:off x="1295401" y="552641"/>
            <a:ext cx="9601196" cy="1082195"/>
          </a:xfrm>
        </p:spPr>
        <p:txBody>
          <a:bodyPr>
            <a:normAutofit/>
          </a:bodyPr>
          <a:p>
            <a:r>
              <a:rPr dirty="0" sz="3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dirty="0" sz="3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dirty="0" sz="3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dirty="0" sz="3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endParaRPr dirty="0" sz="360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>
          <a:xfrm>
            <a:off x="1295401" y="2404532"/>
            <a:ext cx="9601196" cy="3318936"/>
          </a:xfrm>
        </p:spPr>
        <p:txBody>
          <a:bodyPr>
            <a:normAutofit/>
          </a:bodyPr>
          <a:p>
            <a:pPr indent="0" marL="0">
              <a:buNone/>
            </a:pP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Media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wadah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pesan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materi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ingin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disampaikan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pesan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ingin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dicapai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indent="0" marL="0">
              <a:buNone/>
            </a:pP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Tanpa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media,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komunikasi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proses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komunikasi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juga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bisa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berlangsung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optimal. </a:t>
            </a:r>
            <a:endParaRPr dirty="0" sz="2400" lang="en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dirty="0" sz="4000" lang="en-US"/>
              <a:t>B. </a:t>
            </a:r>
            <a:r>
              <a:rPr dirty="0" sz="4000" lang="en-US" err="1"/>
              <a:t>Tujuan</a:t>
            </a:r>
            <a:r>
              <a:rPr dirty="0" sz="4000" lang="en-US"/>
              <a:t> Media </a:t>
            </a:r>
            <a:r>
              <a:rPr dirty="0" sz="4000" lang="en-US" err="1"/>
              <a:t>Pembelajaran</a:t>
            </a:r>
            <a:endParaRPr dirty="0" sz="4000" lang="en-ID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pPr indent="0" marL="0">
              <a:buNone/>
            </a:pP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bertujuan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memperjelas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memperjelas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penyajian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mengarahkan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perhatian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menimbulkan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indra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ruang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dirty="0" sz="24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dirty="0" sz="24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dirty="0" sz="24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240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>
          <a:xfrm>
            <a:off x="1295402" y="609600"/>
            <a:ext cx="9601196" cy="888232"/>
          </a:xfrm>
        </p:spPr>
        <p:txBody>
          <a:bodyPr>
            <a:normAutofit/>
          </a:bodyPr>
          <a:p>
            <a:r>
              <a:rPr dirty="0" sz="4000" lang="en-US"/>
              <a:t>C. </a:t>
            </a:r>
            <a:r>
              <a:rPr dirty="0" sz="4000" lang="en-US" err="1"/>
              <a:t>Manfaat</a:t>
            </a:r>
            <a:r>
              <a:rPr dirty="0" sz="4000" lang="en-US"/>
              <a:t> Media </a:t>
            </a:r>
            <a:r>
              <a:rPr dirty="0" sz="4000" lang="en-US" err="1"/>
              <a:t>Pembelajaran</a:t>
            </a:r>
            <a:endParaRPr dirty="0" sz="4000" lang="en-ID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>
          <a:xfrm>
            <a:off x="1295402" y="1690254"/>
            <a:ext cx="9601196" cy="4211782"/>
          </a:xfrm>
        </p:spPr>
        <p:txBody>
          <a:bodyPr>
            <a:noAutofit/>
          </a:bodyPr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menarik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perhatian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menumbuhkan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dirty="0" sz="18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maknanya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dipahami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memungkinkannya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menguasai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dirty="0" sz="18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buFont typeface="+mj-lt"/>
              <a:buAutoNum type="arabicPeriod"/>
              <a:tabLst>
                <a:tab algn="l" pos="1260475"/>
              </a:tabLst>
            </a:pP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verbal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penuturan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kata-kata  oleh  guru,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guru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kehabisan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apalagi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kalau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guru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jam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pelajaran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dirty="0" sz="18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-342900" lvl="0" marL="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algn="l" pos="1260475"/>
              </a:tabLst>
            </a:pP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sebab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mendengarkan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uraian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guru,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mengamati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mendemonstrasikan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dirty="0" sz="18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memerankan</a:t>
            </a:r>
            <a:r>
              <a:rPr dirty="0" sz="18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 lain-lain.</a:t>
            </a:r>
            <a:endParaRPr dirty="0" sz="1800" lang="en-ID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sz="1800"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>
          <a:xfrm>
            <a:off x="1295401" y="511077"/>
            <a:ext cx="9601196" cy="860523"/>
          </a:xfrm>
        </p:spPr>
        <p:txBody>
          <a:bodyPr>
            <a:normAutofit/>
          </a:bodyPr>
          <a:p>
            <a:r>
              <a:rPr dirty="0" sz="4000" lang="en-US"/>
              <a:t>D. </a:t>
            </a:r>
            <a:r>
              <a:rPr dirty="0" sz="4000" lang="en-US" err="1"/>
              <a:t>Jenis-jenis</a:t>
            </a:r>
            <a:r>
              <a:rPr dirty="0" sz="4000" lang="en-US"/>
              <a:t> Media </a:t>
            </a:r>
            <a:r>
              <a:rPr dirty="0" sz="4000" lang="en-US" err="1"/>
              <a:t>Pembelajaran</a:t>
            </a:r>
            <a:endParaRPr dirty="0" sz="4000" lang="en-ID"/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>
          <a:xfrm>
            <a:off x="1295402" y="1769531"/>
            <a:ext cx="9601196" cy="4243341"/>
          </a:xfrm>
        </p:spPr>
        <p:txBody>
          <a:bodyPr>
            <a:normAutofit/>
          </a:bodyPr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Benda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asli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bukan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benda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asli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grafis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dua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tiga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dimensi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audio,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visul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audio visual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cetak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noncetak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marL="0">
              <a:lnSpc>
                <a:spcPct val="150000"/>
              </a:lnSpc>
              <a:buNone/>
              <a:tabLst>
                <a:tab algn="l" pos="1260475"/>
              </a:tabLst>
            </a:pPr>
            <a:r>
              <a:rPr dirty="0" sz="2000" lang="en-US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dirty="0" sz="200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nonelektronik</a:t>
            </a:r>
            <a:r>
              <a:rPr dirty="0" sz="200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indent="0" lvl="0" marL="0">
              <a:lnSpc>
                <a:spcPct val="150000"/>
              </a:lnSpc>
              <a:buNone/>
              <a:tabLst>
                <a:tab algn="l" pos="1260475"/>
              </a:tabLst>
            </a:pPr>
            <a:endParaRPr dirty="0" sz="200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>
          <a:xfrm>
            <a:off x="1295401" y="511078"/>
            <a:ext cx="9601196" cy="832813"/>
          </a:xfrm>
        </p:spPr>
        <p:txBody>
          <a:bodyPr>
            <a:normAutofit fontScale="90000"/>
          </a:bodyPr>
          <a:p>
            <a:r>
              <a:rPr dirty="0" sz="4000" lang="en-US"/>
              <a:t>E. </a:t>
            </a:r>
            <a:r>
              <a:rPr dirty="0" sz="4000" lang="en-US" err="1"/>
              <a:t>Pemanfaatan</a:t>
            </a:r>
            <a:r>
              <a:rPr dirty="0" sz="4000" lang="en-US"/>
              <a:t> Media </a:t>
            </a:r>
            <a:r>
              <a:rPr dirty="0" sz="4000" lang="en-US" err="1"/>
              <a:t>Dalam</a:t>
            </a:r>
            <a:r>
              <a:rPr dirty="0" sz="4000" lang="en-US"/>
              <a:t> </a:t>
            </a:r>
            <a:r>
              <a:rPr dirty="0" sz="4000" lang="en-US" err="1"/>
              <a:t>Pembelajaran</a:t>
            </a:r>
            <a:endParaRPr dirty="0" sz="4000" lang="en-ID"/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>
          <a:xfrm>
            <a:off x="1295402" y="1724118"/>
            <a:ext cx="9601196" cy="4177917"/>
          </a:xfrm>
        </p:spPr>
        <p:txBody>
          <a:bodyPr>
            <a:normAutofit/>
          </a:bodyPr>
          <a:p>
            <a:pPr indent="0" marL="0">
              <a:buNone/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Media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dimanfaatkan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kelas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berupa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media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mulai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yang  paling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sederhana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dan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tinggal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memanfaatkan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saja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lingkungan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kita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hingga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paling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canggih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hightech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</a:p>
          <a:p>
            <a:pPr indent="0" marL="0">
              <a:buNone/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Media yang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kita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gunakan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kelas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berupa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media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tinggal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memanfaatkan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dan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tersedia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di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pasaran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(by  utilization).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buku-buku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peta,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gambar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rangka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dan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dirty="0" lang="en-US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marL="0">
              <a:buNone/>
            </a:pP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  juga  media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berupa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lingkungan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yang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di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sekitar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rumah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pasar, museum,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candi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seterusnya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dirty="0" lang="en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1295401" y="524932"/>
            <a:ext cx="9601196" cy="1123760"/>
          </a:xfrm>
        </p:spPr>
        <p:txBody>
          <a:bodyPr>
            <a:noAutofit/>
          </a:bodyPr>
          <a:p>
            <a:r>
              <a:rPr dirty="0" sz="3600" lang="en-US"/>
              <a:t>Hal-</a:t>
            </a:r>
            <a:r>
              <a:rPr dirty="0" sz="3600" lang="en-US" err="1"/>
              <a:t>hal</a:t>
            </a:r>
            <a:r>
              <a:rPr dirty="0" sz="3600" lang="en-US"/>
              <a:t> paling </a:t>
            </a:r>
            <a:r>
              <a:rPr dirty="0" sz="3600" lang="en-US" err="1"/>
              <a:t>penting</a:t>
            </a:r>
            <a:r>
              <a:rPr dirty="0" sz="3600" lang="en-US"/>
              <a:t> di </a:t>
            </a:r>
            <a:r>
              <a:rPr dirty="0" sz="3600" lang="en-US" err="1"/>
              <a:t>perhatikan</a:t>
            </a:r>
            <a:r>
              <a:rPr dirty="0" sz="3600" lang="en-US"/>
              <a:t> </a:t>
            </a:r>
            <a:r>
              <a:rPr dirty="0" sz="3600" lang="en-US" err="1"/>
              <a:t>dalam</a:t>
            </a:r>
            <a:r>
              <a:rPr dirty="0" sz="3600" lang="en-US"/>
              <a:t> </a:t>
            </a:r>
            <a:r>
              <a:rPr dirty="0" sz="3600" lang="en-US" err="1"/>
              <a:t>menggunakan</a:t>
            </a:r>
            <a:r>
              <a:rPr dirty="0" sz="3600" lang="en-US"/>
              <a:t> media </a:t>
            </a:r>
            <a:r>
              <a:rPr dirty="0" sz="3600" lang="en-US" err="1"/>
              <a:t>pembelajaran</a:t>
            </a:r>
            <a:r>
              <a:rPr dirty="0" sz="3600" lang="en-US"/>
              <a:t> :</a:t>
            </a:r>
            <a:endParaRPr dirty="0" sz="3600" lang="en-ID"/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>
          <a:xfrm>
            <a:off x="1295401" y="2161309"/>
            <a:ext cx="9601196" cy="3714559"/>
          </a:xfrm>
        </p:spPr>
        <p:txBody>
          <a:bodyPr>
            <a:normAutofit/>
          </a:bodyPr>
          <a:p>
            <a:pPr indent="0" marL="0">
              <a:buNone/>
            </a:pPr>
            <a:r>
              <a:rPr dirty="0" lang="en-US"/>
              <a:t>1.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Objectifitas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dirty="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lang="en-ID"/>
              <a:t>2. 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Isi dan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substansi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(content)</a:t>
            </a:r>
            <a:endParaRPr dirty="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lang="en-ID"/>
              <a:t>3.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Kemauan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(willingness) </a:t>
            </a:r>
            <a:endParaRPr dirty="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lang="en-ID"/>
              <a:t>4.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capitability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dirty="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lang="en-ID"/>
              <a:t>5.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Ketersediaan</a:t>
            </a:r>
            <a:r>
              <a:rPr dirty="0"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(availability) media </a:t>
            </a:r>
            <a:r>
              <a:rPr dirty="0" lang="en-US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endParaRPr dirty="0" lang="en-ID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endParaRPr dirty="0"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>
          <a:xfrm>
            <a:off x="1295401" y="455660"/>
            <a:ext cx="9601196" cy="943650"/>
          </a:xfrm>
        </p:spPr>
        <p:txBody>
          <a:bodyPr>
            <a:normAutofit/>
          </a:bodyPr>
          <a:p>
            <a:r>
              <a:rPr dirty="0" sz="3600" lang="en-US"/>
              <a:t>F. </a:t>
            </a:r>
            <a:r>
              <a:rPr dirty="0" sz="3600" lang="en-US" err="1"/>
              <a:t>Kriteria</a:t>
            </a:r>
            <a:r>
              <a:rPr dirty="0" sz="3600" lang="en-US"/>
              <a:t> </a:t>
            </a:r>
            <a:r>
              <a:rPr dirty="0" sz="3600" lang="en-US" err="1"/>
              <a:t>Pemilihan</a:t>
            </a:r>
            <a:r>
              <a:rPr dirty="0" sz="3600" lang="en-US"/>
              <a:t> Media </a:t>
            </a:r>
            <a:r>
              <a:rPr dirty="0" sz="3600" lang="en-US" err="1"/>
              <a:t>Pembelajaran</a:t>
            </a:r>
            <a:endParaRPr dirty="0" sz="3600" lang="en-ID"/>
          </a:p>
        </p:txBody>
      </p:sp>
      <p:sp>
        <p:nvSpPr>
          <p:cNvPr id="1048608" name="Content Placeholder 2"/>
          <p:cNvSpPr>
            <a:spLocks noGrp="1"/>
          </p:cNvSpPr>
          <p:nvPr>
            <p:ph idx="1"/>
          </p:nvPr>
        </p:nvSpPr>
        <p:spPr>
          <a:xfrm>
            <a:off x="1295401" y="1769531"/>
            <a:ext cx="9601196" cy="4035523"/>
          </a:xfrm>
        </p:spPr>
        <p:txBody>
          <a:bodyPr>
            <a:normAutofit/>
          </a:bodyPr>
          <a:p>
            <a:pPr indent="-514350" marL="514350">
              <a:buAutoNum type="arabicPeriod"/>
            </a:pP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Kesesuaian</a:t>
            </a:r>
            <a:endParaRPr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514350" marL="514350">
              <a:buAutoNum type="arabicPeriod"/>
            </a:pP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endParaRPr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514350" marL="514350">
              <a:buAutoNum type="arabicPeriod"/>
            </a:pP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endParaRPr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514350" marL="514350">
              <a:buAutoNum type="arabicPeriod"/>
            </a:pP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Ketersediaan</a:t>
            </a:r>
            <a:endParaRPr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514350" marL="514350">
              <a:buAutoNum type="arabicPeriod"/>
            </a:pP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Teknis</a:t>
            </a:r>
          </a:p>
          <a:p>
            <a:pPr indent="0" marL="0">
              <a:buNone/>
            </a:pPr>
            <a:r>
              <a:rPr dirty="0" lang="en-ID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dirty="0" lang="en-ID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endParaRPr dirty="0" lang="en-ID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marL="0">
              <a:buNone/>
            </a:pPr>
            <a:r>
              <a:rPr dirty="0" lang="en-ID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Isi/ </a:t>
            </a:r>
            <a:r>
              <a:rPr dirty="0" lang="en-ID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Substansi</a:t>
            </a:r>
            <a:endParaRPr dirty="0" lang="en-ID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rganic">
  <a:themeElements>
    <a:clrScheme name="Organic">
      <a:dk1>
        <a:sysClr lastClr="000000" val="windowText"/>
      </a:dk1>
      <a:lt1>
        <a:sysClr lastClr="FFFFFF" val="window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algn="tl" flip="none" sx="100000" sy="100000" tx="0" ty="0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r="13500000" dist="12700">
              <a:srgbClr val="000000">
                <a:alpha val="45000"/>
              </a:srgbClr>
            </a:innerShdw>
          </a:effectLst>
        </a:effectStyle>
        <a:effectStyle>
          <a:effectLst>
            <a:outerShdw blurRad="38100" dir="5400000" dist="254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Nama Kelompok :</dc:title>
  <dc:creator>ridho taufiq</dc:creator>
  <cp:lastModifiedBy>ridho taufiq</cp:lastModifiedBy>
  <dcterms:created xsi:type="dcterms:W3CDTF">2021-06-06T00:02:26Z</dcterms:created>
  <dcterms:modified xsi:type="dcterms:W3CDTF">2021-06-07T06:37:22Z</dcterms:modified>
</cp:coreProperties>
</file>