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6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57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7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7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2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0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3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38FCC-3617-4512-B879-57C08F9A91E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2F646-451B-4850-95F6-D820F84B7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6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id-ID" dirty="0"/>
          </a:p>
          <a:p>
            <a:pPr algn="ctr"/>
            <a:r>
              <a:rPr lang="id-ID" sz="5400" dirty="0"/>
              <a:t>Kopel HKA616301</a:t>
            </a:r>
            <a:endParaRPr lang="en-US" sz="5400" dirty="0"/>
          </a:p>
          <a:p>
            <a:pPr algn="ctr"/>
            <a:r>
              <a:rPr lang="en-US" sz="5400" dirty="0"/>
              <a:t>HKA620301</a:t>
            </a:r>
            <a:endParaRPr lang="id-ID" sz="5400" dirty="0"/>
          </a:p>
          <a:p>
            <a:pPr algn="ctr"/>
            <a:r>
              <a:rPr lang="id-ID" sz="5400" dirty="0"/>
              <a:t>3 sks</a:t>
            </a:r>
          </a:p>
          <a:p>
            <a:pPr algn="ctr"/>
            <a:r>
              <a:rPr lang="id-ID" sz="5400" dirty="0"/>
              <a:t>WAJIB FAKULTAS</a:t>
            </a:r>
          </a:p>
          <a:p>
            <a:pPr algn="ctr"/>
            <a:r>
              <a:rPr lang="id-ID" sz="5400" dirty="0"/>
              <a:t>SEMESTER V (LIMA)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dirty="0"/>
              <a:t>HUKUM AGRARIA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6096000"/>
            <a:ext cx="3429000" cy="762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Kuliah I, </a:t>
            </a:r>
          </a:p>
          <a:p>
            <a:pPr algn="ctr"/>
            <a:r>
              <a:rPr lang="en-GB" dirty="0"/>
              <a:t>22 </a:t>
            </a:r>
            <a:r>
              <a:rPr lang="en-GB" dirty="0" err="1"/>
              <a:t>Agust</a:t>
            </a:r>
            <a:r>
              <a:rPr lang="en-GB" dirty="0"/>
              <a:t>- 28 </a:t>
            </a:r>
            <a:r>
              <a:rPr lang="en-GB" dirty="0" err="1"/>
              <a:t>Agust</a:t>
            </a:r>
            <a:r>
              <a:rPr lang="en-GB" dirty="0"/>
              <a:t> </a:t>
            </a:r>
            <a:r>
              <a:rPr lang="id-ID" dirty="0"/>
              <a:t>202</a:t>
            </a:r>
            <a:r>
              <a:rPr lang="en-US" dirty="0"/>
              <a:t>2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401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Budi </a:t>
            </a:r>
            <a:r>
              <a:rPr lang="en-US" sz="2400" dirty="0" err="1"/>
              <a:t>Harsono</a:t>
            </a:r>
            <a:r>
              <a:rPr lang="en-US" sz="2400" dirty="0"/>
              <a:t>,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Agraria</a:t>
            </a:r>
            <a:r>
              <a:rPr lang="en-US" sz="2400" dirty="0"/>
              <a:t> Indonesia, </a:t>
            </a:r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pembentukan</a:t>
            </a:r>
            <a:r>
              <a:rPr lang="en-US" sz="2400" dirty="0"/>
              <a:t> UUPA </a:t>
            </a:r>
            <a:r>
              <a:rPr lang="en-US" sz="2400" dirty="0" err="1"/>
              <a:t>isi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pelaksanaannya</a:t>
            </a:r>
            <a:r>
              <a:rPr lang="en-US" sz="2400" dirty="0"/>
              <a:t>, </a:t>
            </a:r>
            <a:r>
              <a:rPr lang="en-US" sz="2400" dirty="0" err="1"/>
              <a:t>jilid</a:t>
            </a:r>
            <a:r>
              <a:rPr lang="en-US" sz="2400" dirty="0"/>
              <a:t> 1 </a:t>
            </a:r>
            <a:r>
              <a:rPr lang="en-US" sz="2400" dirty="0" err="1"/>
              <a:t>dan</a:t>
            </a:r>
            <a:r>
              <a:rPr lang="en-US" sz="2400" dirty="0"/>
              <a:t> 2, </a:t>
            </a:r>
            <a:r>
              <a:rPr lang="en-US" sz="2400" dirty="0" err="1"/>
              <a:t>Penerbit</a:t>
            </a:r>
            <a:r>
              <a:rPr lang="en-US" sz="2400" dirty="0"/>
              <a:t> </a:t>
            </a:r>
            <a:r>
              <a:rPr lang="en-US" sz="2400" dirty="0" err="1"/>
              <a:t>Jambatan</a:t>
            </a:r>
            <a:r>
              <a:rPr lang="en-US" sz="2400" dirty="0"/>
              <a:t>,</a:t>
            </a:r>
          </a:p>
          <a:p>
            <a:pPr>
              <a:lnSpc>
                <a:spcPct val="90000"/>
              </a:lnSpc>
            </a:pPr>
            <a:r>
              <a:rPr lang="id-ID" sz="2400" dirty="0"/>
              <a:t>Su</a:t>
            </a:r>
            <a:r>
              <a:rPr lang="en-US" sz="2400" dirty="0" err="1"/>
              <a:t>marja</a:t>
            </a:r>
            <a:r>
              <a:rPr lang="en-US" sz="2400" dirty="0"/>
              <a:t>, </a:t>
            </a:r>
            <a:r>
              <a:rPr lang="id-ID" sz="2400" dirty="0"/>
              <a:t>dkk</a:t>
            </a:r>
            <a:r>
              <a:rPr lang="en-US" sz="2400" dirty="0"/>
              <a:t>, </a:t>
            </a:r>
            <a:r>
              <a:rPr lang="en-US" sz="2400" dirty="0" err="1"/>
              <a:t>Pengantar</a:t>
            </a:r>
            <a:r>
              <a:rPr lang="en-US" sz="2400" dirty="0"/>
              <a:t> Hukum </a:t>
            </a:r>
            <a:r>
              <a:rPr lang="en-US" sz="2400" dirty="0" err="1"/>
              <a:t>Agraria</a:t>
            </a:r>
            <a:r>
              <a:rPr lang="en-US" sz="2400" dirty="0"/>
              <a:t>, </a:t>
            </a:r>
            <a:r>
              <a:rPr lang="en-US" sz="2400" dirty="0" err="1"/>
              <a:t>penerbit</a:t>
            </a:r>
            <a:r>
              <a:rPr lang="en-US" sz="2400" dirty="0"/>
              <a:t> Aura, 2020.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Abdurrahman, </a:t>
            </a:r>
            <a:r>
              <a:rPr lang="en-US" sz="2400" dirty="0" err="1"/>
              <a:t>kedudukan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, alumni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Gautama </a:t>
            </a:r>
            <a:r>
              <a:rPr lang="en-US" sz="2400" dirty="0" err="1"/>
              <a:t>Sudargo</a:t>
            </a:r>
            <a:r>
              <a:rPr lang="en-US" sz="2400" dirty="0"/>
              <a:t>, </a:t>
            </a:r>
            <a:r>
              <a:rPr lang="en-US" sz="2400" dirty="0" err="1"/>
              <a:t>Tafsiran</a:t>
            </a:r>
            <a:r>
              <a:rPr lang="en-US" sz="2400" dirty="0"/>
              <a:t> UUPA, alumni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Effendy</a:t>
            </a:r>
            <a:r>
              <a:rPr lang="en-US" sz="2400" dirty="0"/>
              <a:t> </a:t>
            </a:r>
            <a:r>
              <a:rPr lang="en-US" sz="2400" dirty="0" err="1"/>
              <a:t>Bachtiar</a:t>
            </a:r>
            <a:r>
              <a:rPr lang="en-US" sz="2400" dirty="0"/>
              <a:t>, </a:t>
            </a:r>
            <a:r>
              <a:rPr lang="en-US" sz="2400" dirty="0" err="1"/>
              <a:t>Pendaftaran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Indonesia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AP </a:t>
            </a:r>
            <a:r>
              <a:rPr lang="en-US" sz="2400" dirty="0" err="1"/>
              <a:t>Parlindungan</a:t>
            </a:r>
            <a:r>
              <a:rPr lang="en-US" sz="2400" dirty="0"/>
              <a:t>, </a:t>
            </a:r>
            <a:r>
              <a:rPr lang="en-US" sz="2400" dirty="0" err="1"/>
              <a:t>Landreform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Indonesia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Subekti</a:t>
            </a:r>
            <a:r>
              <a:rPr lang="en-US" sz="2400" dirty="0"/>
              <a:t> </a:t>
            </a:r>
            <a:r>
              <a:rPr lang="en-US" sz="2400" dirty="0" err="1"/>
              <a:t>Citrosudibio</a:t>
            </a:r>
            <a:r>
              <a:rPr lang="en-US" sz="2400" dirty="0"/>
              <a:t>, </a:t>
            </a:r>
            <a:r>
              <a:rPr lang="en-US" sz="2400" dirty="0" err="1"/>
              <a:t>KUHPerdt</a:t>
            </a:r>
            <a:r>
              <a:rPr lang="en-US" sz="2400" dirty="0"/>
              <a:t>, </a:t>
            </a:r>
            <a:r>
              <a:rPr lang="en-US" sz="2400" dirty="0" err="1"/>
              <a:t>Pradnya</a:t>
            </a:r>
            <a:r>
              <a:rPr lang="en-US" sz="2400" dirty="0"/>
              <a:t> </a:t>
            </a:r>
            <a:r>
              <a:rPr lang="en-US" sz="2400" dirty="0" err="1"/>
              <a:t>Paramita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Ter</a:t>
            </a:r>
            <a:r>
              <a:rPr lang="en-US" sz="2400" dirty="0"/>
              <a:t> </a:t>
            </a:r>
            <a:r>
              <a:rPr lang="en-US" sz="2400" dirty="0" err="1"/>
              <a:t>Haar</a:t>
            </a:r>
            <a:r>
              <a:rPr lang="en-US" sz="2400" dirty="0"/>
              <a:t>, </a:t>
            </a:r>
            <a:r>
              <a:rPr lang="en-US" sz="2400" dirty="0" err="1"/>
              <a:t>Asas-asas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, </a:t>
            </a:r>
            <a:r>
              <a:rPr lang="en-US" sz="2400" dirty="0" err="1"/>
              <a:t>terjemahan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Referensi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8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  <p:bldP spid="153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/>
              <a:t>Buat resume:</a:t>
            </a:r>
          </a:p>
          <a:p>
            <a:r>
              <a:rPr lang="id-ID" dirty="0"/>
              <a:t>1. Pasal 1-16 UU No. 5 Tahun 1960 &gt; UUPA</a:t>
            </a:r>
          </a:p>
          <a:p>
            <a:r>
              <a:rPr lang="id-ID" dirty="0"/>
              <a:t>2. Penjelasan Umum UU No. 5 Tahun 1960</a:t>
            </a:r>
          </a:p>
          <a:p>
            <a:endParaRPr lang="id-ID" dirty="0"/>
          </a:p>
          <a:p>
            <a:r>
              <a:rPr lang="id-ID" dirty="0"/>
              <a:t>Ditulis tangan dengan kertas folio bergaris</a:t>
            </a:r>
          </a:p>
          <a:p>
            <a:r>
              <a:rPr lang="id-ID" dirty="0"/>
              <a:t>Dikumpul pa</a:t>
            </a:r>
            <a:r>
              <a:rPr lang="en-GB" dirty="0"/>
              <a:t>ling </a:t>
            </a:r>
            <a:r>
              <a:rPr lang="en-GB" dirty="0" err="1"/>
              <a:t>lambat</a:t>
            </a:r>
            <a:r>
              <a:rPr lang="id-ID" dirty="0"/>
              <a:t> </a:t>
            </a:r>
            <a:r>
              <a:rPr lang="en-US" dirty="0"/>
              <a:t>5</a:t>
            </a:r>
            <a:r>
              <a:rPr lang="id-ID" dirty="0"/>
              <a:t>-</a:t>
            </a:r>
            <a:r>
              <a:rPr lang="en-GB" dirty="0"/>
              <a:t>09</a:t>
            </a:r>
            <a:r>
              <a:rPr lang="id-ID" dirty="0"/>
              <a:t>-202</a:t>
            </a:r>
            <a:r>
              <a:rPr lang="en-US" dirty="0"/>
              <a:t>2</a:t>
            </a:r>
            <a:r>
              <a:rPr lang="id-ID" dirty="0"/>
              <a:t> pada masing-masing dosen kelas.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dirty="0"/>
              <a:t>Tugas semua kelas</a:t>
            </a:r>
          </a:p>
        </p:txBody>
      </p:sp>
    </p:spTree>
    <p:extLst>
      <p:ext uri="{BB962C8B-B14F-4D97-AF65-F5344CB8AC3E}">
        <p14:creationId xmlns:p14="http://schemas.microsoft.com/office/powerpoint/2010/main" val="108098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UU No. 5 </a:t>
            </a:r>
            <a:r>
              <a:rPr lang="en-US" sz="2800" dirty="0" err="1"/>
              <a:t>Th</a:t>
            </a:r>
            <a:r>
              <a:rPr lang="en-US" sz="2800" dirty="0"/>
              <a:t> 1960 </a:t>
            </a:r>
            <a:r>
              <a:rPr lang="en-US" sz="2800" dirty="0" err="1"/>
              <a:t>ttg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-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                                   </a:t>
            </a:r>
            <a:r>
              <a:rPr lang="en-US" sz="2800" dirty="0" err="1"/>
              <a:t>Pokok</a:t>
            </a:r>
            <a:r>
              <a:rPr lang="en-US" sz="2800" dirty="0"/>
              <a:t> </a:t>
            </a:r>
            <a:r>
              <a:rPr lang="en-US" sz="2800" dirty="0" err="1"/>
              <a:t>Agraria</a:t>
            </a:r>
            <a:r>
              <a:rPr lang="en-US" sz="2800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 		</a:t>
            </a:r>
            <a:r>
              <a:rPr lang="en-US" sz="2800" dirty="0" err="1"/>
              <a:t>Perubahan</a:t>
            </a:r>
            <a:r>
              <a:rPr lang="en-US" sz="2800" dirty="0"/>
              <a:t> Fundamental  &gt; </a:t>
            </a:r>
            <a:r>
              <a:rPr lang="en-US" sz="2800" dirty="0" err="1"/>
              <a:t>meliputi</a:t>
            </a:r>
            <a:r>
              <a:rPr lang="en-US" sz="2800" dirty="0"/>
              <a:t>:	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</a:t>
            </a:r>
            <a:r>
              <a:rPr lang="en-US" sz="2800" dirty="0" err="1"/>
              <a:t>Struktur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	</a:t>
            </a:r>
            <a:r>
              <a:rPr lang="en-US" sz="2800" dirty="0" err="1"/>
              <a:t>Konsepsi</a:t>
            </a:r>
            <a:r>
              <a:rPr lang="en-US" sz="2800" dirty="0"/>
              <a:t> yang </a:t>
            </a:r>
            <a:r>
              <a:rPr lang="en-US" sz="2800" dirty="0" err="1"/>
              <a:t>mendasari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Isinya</a:t>
            </a:r>
            <a:endParaRPr lang="en-US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UUPA: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000" dirty="0"/>
              <a:t>-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Adat</a:t>
            </a:r>
            <a:r>
              <a:rPr lang="en-US" sz="2000" dirty="0"/>
              <a:t> (</a:t>
            </a:r>
            <a:r>
              <a:rPr lang="en-US" sz="2000" dirty="0" err="1"/>
              <a:t>Komunalistik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-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Perdata</a:t>
            </a:r>
            <a:r>
              <a:rPr lang="en-US" sz="2000" dirty="0"/>
              <a:t> Barat (Individual &amp; Liberal)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-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Swapraja</a:t>
            </a:r>
            <a:r>
              <a:rPr lang="en-US" sz="2000" dirty="0"/>
              <a:t> (</a:t>
            </a:r>
            <a:r>
              <a:rPr lang="en-US" sz="2000" dirty="0" err="1"/>
              <a:t>feodal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- Hukum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endParaRPr lang="en-US" sz="20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/>
              <a:t>	- Hukum </a:t>
            </a:r>
            <a:r>
              <a:rPr lang="en-US" sz="2000" dirty="0" err="1"/>
              <a:t>Administrasi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HUKUM AGRARIA &amp; HUKUM TANAH</a:t>
            </a:r>
          </a:p>
        </p:txBody>
      </p:sp>
    </p:spTree>
    <p:extLst>
      <p:ext uri="{BB962C8B-B14F-4D97-AF65-F5344CB8AC3E}">
        <p14:creationId xmlns:p14="http://schemas.microsoft.com/office/powerpoint/2010/main" val="41353362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98" decel="100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1. Pembaharuan Hukum Agraria -&gt; Unifikasi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2. Penghapusan hak-hak asing &amp; konsesi kolonial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3. Mengakhiri penghisapan feodal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4. Perombakan pemilikan &amp; penguasaan tanah   dan hubungan hukum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5. Perencanaan persediaan &amp; peruntukan BARA+K kelimanya -&gt;Landreform luas,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No. 4 -&gt; landreform sempit,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No. 5 -&gt;Tata guna tanah, Tata guna sumber-sumber alam, Tata ruang/penataan ruang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AGRARIAN REFORM INDONESIA</a:t>
            </a:r>
            <a:br>
              <a:rPr lang="en-US" sz="4000"/>
            </a:br>
            <a:r>
              <a:rPr lang="en-US" sz="2800"/>
              <a:t> Lima program (panca program)</a:t>
            </a:r>
          </a:p>
        </p:txBody>
      </p:sp>
    </p:spTree>
    <p:extLst>
      <p:ext uri="{BB962C8B-B14F-4D97-AF65-F5344CB8AC3E}">
        <p14:creationId xmlns:p14="http://schemas.microsoft.com/office/powerpoint/2010/main" val="20529821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483552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sz="2700"/>
              <a:t>Agrarian (tanah pertanian)= Inggris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Ager (tanah)/Agrarius (perladangan) = Latin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Akker (tanah)= Belanda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Agraria (tanah pertanian, perkebunan)= Indonesia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70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700"/>
              <a:t>Agraria dalam Administrasi Pemerintahan :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Agraria&gt; tanah pertanian &amp; non-pertanian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Hukum Agraria : Perangkat peraturan yang mendasari penguasa dalam melaksanakan kebijakannya di bidang Pertanahan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700"/>
              <a:t>Agraria di dalam UUPA</a:t>
            </a:r>
          </a:p>
          <a:p>
            <a:pPr marL="533400" indent="-533400">
              <a:lnSpc>
                <a:spcPct val="80000"/>
              </a:lnSpc>
            </a:pPr>
            <a:r>
              <a:rPr lang="en-US" sz="2700"/>
              <a:t>Agraria&gt; meliputi BARA+K</a:t>
            </a:r>
          </a:p>
          <a:p>
            <a:pPr marL="533400" indent="-533400">
              <a:lnSpc>
                <a:spcPct val="80000"/>
              </a:lnSpc>
            </a:pPr>
            <a:endParaRPr lang="en-US" sz="2700"/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en-US" sz="270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/>
              <a:t>PENGERTIAN AGRARIA</a:t>
            </a:r>
          </a:p>
        </p:txBody>
      </p:sp>
    </p:spTree>
    <p:extLst>
      <p:ext uri="{BB962C8B-B14F-4D97-AF65-F5344CB8AC3E}">
        <p14:creationId xmlns:p14="http://schemas.microsoft.com/office/powerpoint/2010/main" val="551011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915400" cy="5368925"/>
          </a:xfrm>
        </p:spPr>
        <p:txBody>
          <a:bodyPr/>
          <a:lstStyle/>
          <a:p>
            <a:r>
              <a:rPr lang="en-US" sz="2800"/>
              <a:t>Hukum Agraria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 merupakan kelompok dari berbagai bidang hukum, yaitu: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Tanah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Air (UUNo.11/74 Pengairan </a:t>
            </a:r>
            <a:r>
              <a:rPr lang="en-US" sz="2400">
                <a:sym typeface="Wingdings" pitchFamily="2" charset="2"/>
              </a:rPr>
              <a:t> 7/2004 SDA</a:t>
            </a:r>
            <a:endParaRPr lang="en-US" sz="2400"/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Hutan (UUNo.5 /1967 </a:t>
            </a:r>
            <a:r>
              <a:rPr lang="en-US" sz="2400">
                <a:sym typeface="Wingdings" pitchFamily="2" charset="2"/>
              </a:rPr>
              <a:t> 41/1999 ttg</a:t>
            </a:r>
            <a:r>
              <a:rPr lang="en-US" sz="2400"/>
              <a:t> Kehutanan)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pertambangan (UUNo. 11/1967</a:t>
            </a:r>
            <a:r>
              <a:rPr lang="en-US" sz="2400">
                <a:sym typeface="Wingdings" pitchFamily="2" charset="2"/>
              </a:rPr>
              <a:t> 4/2009</a:t>
            </a:r>
            <a:r>
              <a:rPr lang="en-US" sz="2400"/>
              <a:t> Pertambangan Mineral dan Batubara )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Perikanan (UU No. 9/1985 </a:t>
            </a:r>
            <a:r>
              <a:rPr lang="en-US" sz="2400">
                <a:sym typeface="Wingdings" pitchFamily="2" charset="2"/>
              </a:rPr>
              <a:t>31/2004</a:t>
            </a:r>
            <a:r>
              <a:rPr lang="en-US" sz="2400"/>
              <a:t> </a:t>
            </a:r>
            <a:r>
              <a:rPr lang="en-US" sz="2400">
                <a:sym typeface="Wingdings" pitchFamily="2" charset="2"/>
              </a:rPr>
              <a:t></a:t>
            </a:r>
            <a:r>
              <a:rPr lang="en-US" sz="2400"/>
              <a:t> 45/2009 Perikanan)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/>
              <a:t>Hukum penguasaan atas tenaga dan unsur-unsur Ruang Angkasa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07987"/>
          </a:xfrm>
        </p:spPr>
        <p:txBody>
          <a:bodyPr>
            <a:normAutofit fontScale="90000"/>
          </a:bodyPr>
          <a:lstStyle/>
          <a:p>
            <a:r>
              <a:rPr lang="en-US" sz="4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8140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  <p:bldP spid="849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Subekti Citrosoedibyo : Agraria</a:t>
            </a:r>
            <a:r>
              <a:rPr lang="en-US" sz="2800">
                <a:sym typeface="Wingdings" pitchFamily="2" charset="2"/>
              </a:rPr>
              <a:t> Urusan tanah dan segala yg ada di dalamnya/ diatasnya</a:t>
            </a:r>
          </a:p>
          <a:p>
            <a:r>
              <a:rPr lang="en-US" sz="2800">
                <a:sym typeface="Wingdings" pitchFamily="2" charset="2"/>
              </a:rPr>
              <a:t>Hukum Agraria Keseluruhan ketentuan Hkm (perdata, HTN, HAN) yg mengatur hub. Hkm orang dg BARA+K</a:t>
            </a:r>
          </a:p>
          <a:p>
            <a:r>
              <a:rPr lang="en-US" sz="2800">
                <a:sym typeface="Wingdings" pitchFamily="2" charset="2"/>
              </a:rPr>
              <a:t>E. Utrecht: Hkm Agraria=Hkm Tanah  bagian dari HAN</a:t>
            </a:r>
          </a:p>
          <a:p>
            <a:r>
              <a:rPr lang="en-US" sz="2800">
                <a:sym typeface="Wingdings" pitchFamily="2" charset="2"/>
              </a:rPr>
              <a:t>Lemaire: Hkm Agraria  klmpk Hkm yg bulat (privat, HTN, HAN) </a:t>
            </a:r>
            <a:endParaRPr lang="en-US" sz="2800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5513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  <p:bldP spid="983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33400"/>
            <a:ext cx="8839200" cy="6096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Hukum Agraria dalam Pendidikan Tinggi Hukum</a:t>
            </a:r>
          </a:p>
          <a:p>
            <a:pPr>
              <a:lnSpc>
                <a:spcPct val="90000"/>
              </a:lnSpc>
            </a:pPr>
            <a:r>
              <a:rPr lang="en-US" sz="2400"/>
              <a:t>Hukum Agraria sebagai mata kuliah mandiri --- pelajari-- HK Tanah (Perdata dan atau publik)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Lahirnya mata kuliah hukum Agraria;</a:t>
            </a:r>
          </a:p>
          <a:p>
            <a:pPr>
              <a:lnSpc>
                <a:spcPct val="90000"/>
              </a:lnSpc>
            </a:pPr>
            <a:r>
              <a:rPr lang="en-US" sz="2400"/>
              <a:t>Sebelum lahirnya UUPA</a:t>
            </a:r>
            <a:r>
              <a:rPr lang="en-US" sz="2400">
                <a:sym typeface="Wingdings" pitchFamily="2" charset="2"/>
              </a:rPr>
              <a:t></a:t>
            </a:r>
            <a:r>
              <a:rPr lang="en-US" sz="2400"/>
              <a:t>di UGM ada mata kuliah Politik Agraria dengan objek kajian kebijakan pertanahan</a:t>
            </a:r>
          </a:p>
          <a:p>
            <a:pPr>
              <a:lnSpc>
                <a:spcPct val="90000"/>
              </a:lnSpc>
            </a:pPr>
            <a:r>
              <a:rPr lang="en-US" sz="2400"/>
              <a:t>9 September 1962</a:t>
            </a:r>
            <a:r>
              <a:rPr lang="en-US" sz="2400">
                <a:sym typeface="Wingdings" pitchFamily="2" charset="2"/>
              </a:rPr>
              <a:t> </a:t>
            </a:r>
            <a:r>
              <a:rPr lang="en-US" sz="2400"/>
              <a:t>di UI lahir mata kuliah Hukum Agraria</a:t>
            </a:r>
          </a:p>
          <a:p>
            <a:pPr>
              <a:lnSpc>
                <a:spcPct val="90000"/>
              </a:lnSpc>
            </a:pPr>
            <a:r>
              <a:rPr lang="en-US" sz="2400"/>
              <a:t>1 Oktober 1972</a:t>
            </a:r>
            <a:r>
              <a:rPr lang="en-US" sz="2400">
                <a:sym typeface="Wingdings" pitchFamily="2" charset="2"/>
              </a:rPr>
              <a:t></a:t>
            </a:r>
            <a:r>
              <a:rPr lang="en-US" sz="2400"/>
              <a:t>diikuti Pendidikan Tinggi Hukum Indonesia</a:t>
            </a:r>
          </a:p>
          <a:p>
            <a:pPr>
              <a:lnSpc>
                <a:spcPct val="90000"/>
              </a:lnSpc>
            </a:pPr>
            <a:r>
              <a:rPr lang="en-US" sz="2400"/>
              <a:t>Tahun 1983</a:t>
            </a:r>
            <a:r>
              <a:rPr lang="en-US" sz="2400">
                <a:sym typeface="Wingdings" pitchFamily="2" charset="2"/>
              </a:rPr>
              <a:t></a:t>
            </a:r>
            <a:r>
              <a:rPr lang="en-US" sz="2400"/>
              <a:t>kurikulum inti S1--- SKS --- HK Agraria I &amp; II</a:t>
            </a:r>
          </a:p>
          <a:p>
            <a:pPr>
              <a:lnSpc>
                <a:spcPct val="90000"/>
              </a:lnSpc>
            </a:pPr>
            <a:r>
              <a:rPr lang="en-US" sz="2400"/>
              <a:t>Tahun 1993</a:t>
            </a:r>
            <a:r>
              <a:rPr lang="en-US" sz="2400">
                <a:sym typeface="Wingdings" pitchFamily="2" charset="2"/>
              </a:rPr>
              <a:t> </a:t>
            </a:r>
            <a:r>
              <a:rPr lang="en-US" sz="2400"/>
              <a:t>Kurnas Lemb. Pend. Tinggi Hukum, HK Agraria 3 Sks (satu diantara 23 mata kuliah/3 dari 78 Sks)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>
            <a:normAutofit fontScale="90000"/>
          </a:bodyPr>
          <a:lstStyle/>
          <a:p>
            <a:r>
              <a:rPr lang="en-US" sz="4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1904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dg </a:t>
            </a:r>
            <a:r>
              <a:rPr lang="en-US" dirty="0" err="1"/>
              <a:t>ketentuan-ketentuan</a:t>
            </a:r>
            <a:r>
              <a:rPr lang="en-US" dirty="0"/>
              <a:t> </a:t>
            </a:r>
            <a:r>
              <a:rPr lang="en-US" dirty="0" err="1"/>
              <a:t>Hkm</a:t>
            </a:r>
            <a:r>
              <a:rPr lang="en-US" dirty="0"/>
              <a:t> </a:t>
            </a:r>
            <a:r>
              <a:rPr lang="en-US" dirty="0" err="1"/>
              <a:t>mrpkn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</a:p>
          <a:p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yuridis</a:t>
            </a:r>
            <a:r>
              <a:rPr lang="en-US" dirty="0"/>
              <a:t> (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)</a:t>
            </a:r>
          </a:p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Hkm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mrpkn</a:t>
            </a:r>
            <a:r>
              <a:rPr lang="en-US" dirty="0"/>
              <a:t> SATU SISTEM YAITU HUKUM TANAH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HUKUM TANAH SEBAGAI </a:t>
            </a:r>
            <a:br>
              <a:rPr lang="en-US" sz="4000"/>
            </a:br>
            <a:r>
              <a:rPr lang="en-US" sz="3200"/>
              <a:t>CABANG HUKUM YANG MANDIRI</a:t>
            </a:r>
          </a:p>
        </p:txBody>
      </p:sp>
    </p:spTree>
    <p:extLst>
      <p:ext uri="{BB962C8B-B14F-4D97-AF65-F5344CB8AC3E}">
        <p14:creationId xmlns:p14="http://schemas.microsoft.com/office/powerpoint/2010/main" val="36298199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/>
          </a:p>
          <a:p>
            <a:pPr algn="ctr"/>
            <a:r>
              <a:rPr lang="en-GB"/>
              <a:t>Terima</a:t>
            </a:r>
            <a:r>
              <a:rPr lang="en-GB" dirty="0"/>
              <a:t> </a:t>
            </a:r>
            <a:r>
              <a:rPr lang="en-GB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75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1066800"/>
          </a:xfrm>
        </p:spPr>
        <p:txBody>
          <a:bodyPr>
            <a:normAutofit/>
          </a:bodyPr>
          <a:lstStyle/>
          <a:p>
            <a:r>
              <a:rPr lang="id-ID" sz="4400" dirty="0"/>
              <a:t>PEMGAJAR </a:t>
            </a:r>
            <a:r>
              <a:rPr lang="en-US" sz="4400" dirty="0"/>
              <a:t>HUKUM AGRARIA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628800"/>
            <a:ext cx="7620000" cy="403244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endParaRPr lang="id-ID" dirty="0"/>
          </a:p>
          <a:p>
            <a:pPr>
              <a:lnSpc>
                <a:spcPct val="90000"/>
              </a:lnSpc>
            </a:pPr>
            <a:r>
              <a:rPr lang="id-ID" dirty="0"/>
              <a:t>Dr. </a:t>
            </a:r>
            <a:r>
              <a:rPr lang="en-US" dirty="0"/>
              <a:t>FX. </a:t>
            </a:r>
            <a:r>
              <a:rPr lang="en-US" dirty="0" err="1"/>
              <a:t>Sumarja</a:t>
            </a:r>
            <a:r>
              <a:rPr lang="en-US" dirty="0"/>
              <a:t>, S.H., M.H</a:t>
            </a:r>
            <a:r>
              <a:rPr lang="id-ID" dirty="0"/>
              <a:t>um</a:t>
            </a:r>
            <a:r>
              <a:rPr lang="en-US" dirty="0"/>
              <a:t>. </a:t>
            </a:r>
            <a:r>
              <a:rPr lang="en-US" dirty="0" err="1"/>
              <a:t>Dkk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Upik</a:t>
            </a:r>
            <a:r>
              <a:rPr lang="en-US" dirty="0"/>
              <a:t> </a:t>
            </a:r>
            <a:r>
              <a:rPr lang="en-US" dirty="0" err="1"/>
              <a:t>Hamidah</a:t>
            </a:r>
            <a:r>
              <a:rPr lang="en-US" dirty="0"/>
              <a:t>, S.H., M.H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Ati</a:t>
            </a:r>
            <a:r>
              <a:rPr lang="en-US" dirty="0"/>
              <a:t> </a:t>
            </a:r>
            <a:r>
              <a:rPr lang="en-US" dirty="0" err="1"/>
              <a:t>Yuniati</a:t>
            </a:r>
            <a:r>
              <a:rPr lang="en-US" dirty="0"/>
              <a:t>, S.H. M.H.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Nurmayani</a:t>
            </a:r>
            <a:r>
              <a:rPr lang="en-US" dirty="0"/>
              <a:t> S.H., M.H</a:t>
            </a:r>
          </a:p>
          <a:p>
            <a:pPr>
              <a:lnSpc>
                <a:spcPct val="90000"/>
              </a:lnSpc>
            </a:pPr>
            <a:r>
              <a:rPr lang="en-US" dirty="0"/>
              <a:t>Elman Edy Patra, S.H., M.H.</a:t>
            </a:r>
          </a:p>
          <a:p>
            <a:pPr>
              <a:lnSpc>
                <a:spcPct val="90000"/>
              </a:lnSpc>
            </a:pPr>
            <a:r>
              <a:rPr lang="en-US" dirty="0"/>
              <a:t>Sri </a:t>
            </a:r>
            <a:r>
              <a:rPr lang="en-US" dirty="0" err="1"/>
              <a:t>Sulastuti</a:t>
            </a:r>
            <a:r>
              <a:rPr lang="en-US" dirty="0"/>
              <a:t>, S.H., M.H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Syamsir</a:t>
            </a:r>
            <a:r>
              <a:rPr lang="en-US" dirty="0"/>
              <a:t> </a:t>
            </a:r>
            <a:r>
              <a:rPr lang="en-US" dirty="0" err="1"/>
              <a:t>Syamsu</a:t>
            </a:r>
            <a:r>
              <a:rPr lang="en-US" dirty="0"/>
              <a:t>, S.H., M.H.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Satriya</a:t>
            </a:r>
            <a:r>
              <a:rPr lang="en-US" dirty="0"/>
              <a:t> </a:t>
            </a:r>
            <a:r>
              <a:rPr lang="en-US" dirty="0" err="1"/>
              <a:t>Prayoga</a:t>
            </a:r>
            <a:r>
              <a:rPr lang="en-US" dirty="0"/>
              <a:t>, S.H., M.H.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Fathoni</a:t>
            </a:r>
            <a:r>
              <a:rPr lang="en-US" dirty="0"/>
              <a:t>, S.H., M.H</a:t>
            </a:r>
          </a:p>
          <a:p>
            <a:pPr>
              <a:lnSpc>
                <a:spcPct val="90000"/>
              </a:lnSpc>
            </a:pPr>
            <a:r>
              <a:rPr lang="en-US" dirty="0"/>
              <a:t>Rifka S.H. M.H.</a:t>
            </a:r>
            <a:r>
              <a:rPr lang="id-ID" dirty="0"/>
              <a:t> </a:t>
            </a:r>
          </a:p>
          <a:p>
            <a:pPr>
              <a:lnSpc>
                <a:spcPct val="90000"/>
              </a:lnSpc>
            </a:pPr>
            <a:endParaRPr lang="id-ID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1846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81328"/>
            <a:ext cx="8610600" cy="4525963"/>
          </a:xfrm>
        </p:spPr>
        <p:txBody>
          <a:bodyPr>
            <a:normAutofit/>
          </a:bodyPr>
          <a:lstStyle/>
          <a:p>
            <a:r>
              <a:rPr lang="en-US" sz="4400" dirty="0" err="1"/>
              <a:t>Hukum</a:t>
            </a:r>
            <a:r>
              <a:rPr lang="en-US" sz="4400" dirty="0"/>
              <a:t> </a:t>
            </a:r>
            <a:r>
              <a:rPr lang="en-US" sz="4400" dirty="0" err="1"/>
              <a:t>agraria</a:t>
            </a:r>
            <a:r>
              <a:rPr lang="en-US" sz="4400" dirty="0"/>
              <a:t> </a:t>
            </a:r>
            <a:r>
              <a:rPr lang="en-US" sz="4400" dirty="0" err="1"/>
              <a:t>dan</a:t>
            </a:r>
            <a:r>
              <a:rPr lang="en-US" sz="4400" dirty="0"/>
              <a:t> </a:t>
            </a:r>
            <a:r>
              <a:rPr lang="en-US" sz="4400" dirty="0" err="1"/>
              <a:t>hukum</a:t>
            </a:r>
            <a:r>
              <a:rPr lang="en-US" sz="4400" dirty="0"/>
              <a:t> </a:t>
            </a:r>
            <a:r>
              <a:rPr lang="en-US" sz="4400" dirty="0" err="1"/>
              <a:t>tanah</a:t>
            </a:r>
            <a:endParaRPr lang="en-US" sz="4400" dirty="0"/>
          </a:p>
          <a:p>
            <a:r>
              <a:rPr lang="en-US" sz="4400" dirty="0" err="1"/>
              <a:t>Hak-hak</a:t>
            </a:r>
            <a:r>
              <a:rPr lang="en-US" sz="4400" dirty="0"/>
              <a:t> </a:t>
            </a:r>
            <a:r>
              <a:rPr lang="en-US" sz="4400" dirty="0" err="1"/>
              <a:t>atas</a:t>
            </a:r>
            <a:r>
              <a:rPr lang="en-US" sz="4400" dirty="0"/>
              <a:t> </a:t>
            </a:r>
            <a:r>
              <a:rPr lang="en-US" sz="4400" dirty="0" err="1"/>
              <a:t>tanah</a:t>
            </a:r>
            <a:endParaRPr lang="en-US" sz="4400" dirty="0"/>
          </a:p>
          <a:p>
            <a:r>
              <a:rPr lang="en-US" sz="4400" dirty="0" err="1"/>
              <a:t>Pendaftaran</a:t>
            </a:r>
            <a:r>
              <a:rPr lang="en-US" sz="4400" dirty="0"/>
              <a:t> </a:t>
            </a:r>
            <a:r>
              <a:rPr lang="en-US" sz="4400" dirty="0" err="1"/>
              <a:t>tanah</a:t>
            </a:r>
            <a:endParaRPr lang="en-US" sz="4400" dirty="0"/>
          </a:p>
          <a:p>
            <a:r>
              <a:rPr lang="en-US" sz="4400" dirty="0"/>
              <a:t>Tata </a:t>
            </a:r>
            <a:r>
              <a:rPr lang="en-US" sz="4400" dirty="0" err="1"/>
              <a:t>guna</a:t>
            </a:r>
            <a:r>
              <a:rPr lang="en-US" sz="4400" dirty="0"/>
              <a:t> </a:t>
            </a:r>
            <a:r>
              <a:rPr lang="en-US" sz="4400" dirty="0" err="1"/>
              <a:t>tanah</a:t>
            </a:r>
            <a:endParaRPr lang="en-US" sz="4400" dirty="0"/>
          </a:p>
          <a:p>
            <a:r>
              <a:rPr lang="en-US" sz="4400" dirty="0" err="1"/>
              <a:t>Landreform</a:t>
            </a:r>
            <a:endParaRPr lang="en-US" sz="4400" dirty="0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Silabus</a:t>
            </a:r>
          </a:p>
        </p:txBody>
      </p:sp>
    </p:spTree>
    <p:extLst>
      <p:ext uri="{BB962C8B-B14F-4D97-AF65-F5344CB8AC3E}">
        <p14:creationId xmlns:p14="http://schemas.microsoft.com/office/powerpoint/2010/main" val="2123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  <p:bldP spid="1474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algn="ctr"/>
            <a:r>
              <a:rPr lang="id-ID" dirty="0"/>
              <a:t>RPS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990600"/>
          <a:ext cx="7315200" cy="53035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65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000" dirty="0">
                          <a:latin typeface="Times New Roman"/>
                          <a:ea typeface="Calibri"/>
                          <a:cs typeface="Times New Roman"/>
                        </a:rPr>
                        <a:t>Capaian Pembelajaran Perkuliahan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000" dirty="0">
                          <a:latin typeface="Times New Roman"/>
                          <a:ea typeface="Calibri"/>
                          <a:cs typeface="Times New Roman"/>
                        </a:rPr>
                        <a:t>Bahan Kajian</a:t>
                      </a:r>
                      <a:endParaRPr lang="id-ID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564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Pengertian dan Ruang Lingkup hukum agraria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Pengertian tanah dan hukum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Pengertian agraria dan hukum agraria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Sifat dan Ruang lingkup hukum agraria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Politik Hukum Agraria dan UUPA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564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endParaRPr lang="id-ID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agrarian lama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sebelum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proklamasi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dualisti</a:t>
                      </a:r>
                      <a:r>
                        <a:rPr lang="id-ID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pluralisti</a:t>
                      </a:r>
                      <a:r>
                        <a:rPr lang="id-ID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endParaRPr lang="id-ID" sz="24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penguasaan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atas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tanah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barat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adat</a:t>
                      </a:r>
                      <a:endParaRPr lang="id-ID" sz="24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indent="-4572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tanah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administrative </a:t>
                      </a:r>
                      <a:r>
                        <a:rPr lang="en-US" sz="2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pemerintahan</a:t>
                      </a:r>
                      <a:r>
                        <a:rPr lang="en-US" sz="2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Belanda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421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609601"/>
          <a:ext cx="7924800" cy="5388101"/>
        </p:xfrm>
        <a:graphic>
          <a:graphicData uri="http://schemas.openxmlformats.org/drawingml/2006/table">
            <a:tbl>
              <a:tblPr/>
              <a:tblGrid>
                <a:gridCol w="2556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8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45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Hukum agraria lama setelah proklamasi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Usaha 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-u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saha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penyesuaian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Sejarah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penyusunan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UUPA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4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Hukum agraria 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UUPA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sebagai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Sumber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Das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ar-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dasar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kenasionalan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UUPA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91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Hukum Agraria 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Nilai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nilai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Pancasila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adat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agraria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nasional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Ketentuan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ketentuan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pokok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UUPA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6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762000"/>
          <a:ext cx="6934200" cy="5542335"/>
        </p:xfrm>
        <a:graphic>
          <a:graphicData uri="http://schemas.openxmlformats.org/drawingml/2006/table">
            <a:tbl>
              <a:tblPr/>
              <a:tblGrid>
                <a:gridCol w="2019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4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6471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Hak hak penguasaan atas tanah 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Bangsa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mengusai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 Negara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ulayat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perseorangan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15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Hak perseorangan atas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Calibri"/>
                          <a:cs typeface="Times New Roman"/>
                        </a:rPr>
                        <a:t>    a.  Hak hak atas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   b.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jaminan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atas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   c.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milik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satuan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Rumah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Susun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97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Hak hak atas tanah sebagai lembaga hukum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atas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tanah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Prime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r: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14400" lvl="2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Milik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14400" lvl="2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Guna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Usaha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14400" lvl="2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Guna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Bangunan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14400" lvl="2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Pakai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14400" lvl="2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Pengelolaan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39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914400"/>
          <a:ext cx="7239000" cy="5181600"/>
        </p:xfrm>
        <a:graphic>
          <a:graphicData uri="http://schemas.openxmlformats.org/drawingml/2006/table">
            <a:tbl>
              <a:tblPr/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29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id-ID" sz="2200" dirty="0">
                          <a:latin typeface="Times New Roman"/>
                          <a:ea typeface="Calibri"/>
                          <a:cs typeface="Times New Roman"/>
                        </a:rPr>
                        <a:t>Hak hak atas tanah sebagai lembaga hukum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None/>
                        <a:tabLst>
                          <a:tab pos="228600" algn="l"/>
                        </a:tabLst>
                      </a:pPr>
                      <a:r>
                        <a:rPr lang="id-ID" sz="2200" dirty="0">
                          <a:latin typeface="Times New Roman"/>
                          <a:ea typeface="Times New Roman"/>
                          <a:cs typeface="Times New Roman"/>
                        </a:rPr>
                        <a:t>b.  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atas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tanah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sekunder</a:t>
                      </a:r>
                      <a:r>
                        <a:rPr lang="id-ID" sz="22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sewa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Gadai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Usaha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Bagi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Hasil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Hak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200" dirty="0" err="1">
                          <a:latin typeface="Times New Roman"/>
                          <a:ea typeface="Times New Roman"/>
                          <a:cs typeface="Times New Roman"/>
                        </a:rPr>
                        <a:t>Menumpang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86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200" dirty="0">
                          <a:latin typeface="Times New Roman"/>
                          <a:ea typeface="Calibri"/>
                          <a:cs typeface="Times New Roman"/>
                        </a:rPr>
                        <a:t>Hak hak atas tanah sebagai hubungan hukum konkrit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Konversi hak hak lama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Permohonan hak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Pelepasan hak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Peralihan hak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Hapusnya hak</a:t>
                      </a:r>
                      <a:r>
                        <a:rPr lang="id-ID" sz="22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fi-FI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Jangka waktu berakhir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Pelepasan hak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800100" lvl="1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i-FI" sz="2200" dirty="0">
                          <a:latin typeface="Times New Roman"/>
                          <a:ea typeface="Times New Roman"/>
                          <a:cs typeface="Times New Roman"/>
                        </a:rPr>
                        <a:t>Pencabutan hak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25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914400"/>
          <a:ext cx="8229600" cy="4897969"/>
        </p:xfrm>
        <a:graphic>
          <a:graphicData uri="http://schemas.openxmlformats.org/drawingml/2006/table">
            <a:tbl>
              <a:tblPr/>
              <a:tblGrid>
                <a:gridCol w="1677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1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037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200" dirty="0">
                          <a:latin typeface="Times New Roman"/>
                          <a:ea typeface="Calibri"/>
                          <a:cs typeface="Times New Roman"/>
                        </a:rPr>
                        <a:t>Pendaftaran Tanah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Landasan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hukum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Asas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tujuan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Obyekdan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Sistem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Kekuatan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Pembuktian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Sertifikat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Penyelenggara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pelaksana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23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200" dirty="0">
                          <a:latin typeface="Times New Roman"/>
                          <a:ea typeface="Calibri"/>
                          <a:cs typeface="Times New Roman"/>
                        </a:rPr>
                        <a:t>Pendaftaran Tanah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untuk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pertamakali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Pemeliharaan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Data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Sanksi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Biaya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Pendaftaran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736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200" dirty="0">
                          <a:latin typeface="Times New Roman"/>
                          <a:ea typeface="Calibri"/>
                          <a:cs typeface="Times New Roman"/>
                        </a:rPr>
                        <a:t>Tata Guna Tanah</a:t>
                      </a:r>
                      <a:endParaRPr lang="id-ID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fi-FI" sz="2400" dirty="0">
                          <a:latin typeface="Times New Roman"/>
                          <a:ea typeface="Calibri"/>
                          <a:cs typeface="Times New Roman"/>
                        </a:rPr>
                        <a:t>Landasan hukumTata GunaTanah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Prinsip pri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sip  Tata Guna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Tujuan dan Asas Tata Guna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745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838200"/>
          <a:ext cx="8001000" cy="5438406"/>
        </p:xfrm>
        <a:graphic>
          <a:graphicData uri="http://schemas.openxmlformats.org/drawingml/2006/table">
            <a:tbl>
              <a:tblPr/>
              <a:tblGrid>
                <a:gridCol w="1596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4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069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400" dirty="0">
                          <a:latin typeface="Times New Roman"/>
                          <a:ea typeface="Calibri"/>
                          <a:cs typeface="Times New Roman"/>
                        </a:rPr>
                        <a:t>Tata Guna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Model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model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Rencana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Tata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Guna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Instansi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Tata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Guna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Konsolidasi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Tata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Guna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Tanah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837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400">
                          <a:latin typeface="Times New Roman"/>
                          <a:ea typeface="Calibri"/>
                          <a:cs typeface="Times New Roman"/>
                        </a:rPr>
                        <a:t>Landreform</a:t>
                      </a:r>
                      <a:endParaRPr lang="id-ID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Latar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belakang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arti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pentingnya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Pengertian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Konsepsi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Tujuan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787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2400">
                          <a:latin typeface="Times New Roman"/>
                          <a:ea typeface="Calibri"/>
                          <a:cs typeface="Times New Roman"/>
                        </a:rPr>
                        <a:t>Landreform</a:t>
                      </a:r>
                      <a:endParaRPr lang="id-ID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Prinsip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prinsip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Obyek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Cara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pelaksanaan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Calibri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Program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program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Times New Roman"/>
                          <a:ea typeface="Times New Roman"/>
                          <a:cs typeface="Times New Roman"/>
                        </a:rPr>
                        <a:t>landreform</a:t>
                      </a:r>
                      <a:endParaRPr lang="id-ID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191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1137</Words>
  <Application>Microsoft Office PowerPoint</Application>
  <PresentationFormat>On-screen Show (4:3)</PresentationFormat>
  <Paragraphs>187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HUKUM AGRARIA</vt:lpstr>
      <vt:lpstr>PEMGAJAR HUKUM AGRARIA</vt:lpstr>
      <vt:lpstr>Silabus</vt:lpstr>
      <vt:lpstr>RPS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Buku Referensi</vt:lpstr>
      <vt:lpstr>Tugas semua kelas</vt:lpstr>
      <vt:lpstr>HUKUM AGRARIA &amp; HUKUM TANAH</vt:lpstr>
      <vt:lpstr>AGRARIAN REFORM INDONESIA  Lima program (panca program)</vt:lpstr>
      <vt:lpstr>PENGERTIAN AGRARIA</vt:lpstr>
      <vt:lpstr>.</vt:lpstr>
      <vt:lpstr>.</vt:lpstr>
      <vt:lpstr>.</vt:lpstr>
      <vt:lpstr>HUKUM TANAH SEBAGAI  CABANG HUKUM YANG MANDIRI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AGRARIA</dc:title>
  <dc:creator>LENOVO</dc:creator>
  <cp:lastModifiedBy>Seketaris S2</cp:lastModifiedBy>
  <cp:revision>10</cp:revision>
  <dcterms:created xsi:type="dcterms:W3CDTF">2020-08-19T01:53:53Z</dcterms:created>
  <dcterms:modified xsi:type="dcterms:W3CDTF">2022-08-22T04:35:17Z</dcterms:modified>
</cp:coreProperties>
</file>