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81" r:id="rId23"/>
    <p:sldId id="282" r:id="rId24"/>
    <p:sldId id="283" r:id="rId25"/>
    <p:sldId id="284"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Pendidikan Kewarganegaraan</a:t>
            </a:r>
            <a:endParaRPr lang="id-ID" dirty="0"/>
          </a:p>
        </p:txBody>
      </p:sp>
      <p:sp>
        <p:nvSpPr>
          <p:cNvPr id="3" name="Subtitle 2"/>
          <p:cNvSpPr>
            <a:spLocks noGrp="1"/>
          </p:cNvSpPr>
          <p:nvPr>
            <p:ph type="subTitle" idx="1"/>
          </p:nvPr>
        </p:nvSpPr>
        <p:spPr/>
        <p:txBody>
          <a:bodyPr>
            <a:normAutofit/>
          </a:bodyPr>
          <a:lstStyle/>
          <a:p>
            <a:r>
              <a:rPr lang="id-ID" sz="4000" dirty="0" smtClean="0">
                <a:solidFill>
                  <a:schemeClr val="tx1"/>
                </a:solidFill>
              </a:rPr>
              <a:t>Febra Anjar Kusuma</a:t>
            </a:r>
            <a:endParaRPr lang="id-ID" sz="40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t-IT" dirty="0" smtClean="0"/>
              <a:t>Disintegrasi memiliki banyak ragam, misalkan</a:t>
            </a:r>
            <a:r>
              <a:rPr lang="id-ID" dirty="0" smtClean="0"/>
              <a:t> pertentangan fisik, perkelahian, tawuran, kerusukan, revolusi bahkan perang</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Ada 3 model integrasi dalam sejarah perkembangan integrasi di Indonesia</a:t>
            </a:r>
            <a:endParaRPr lang="id-ID" dirty="0"/>
          </a:p>
        </p:txBody>
      </p:sp>
      <p:sp>
        <p:nvSpPr>
          <p:cNvPr id="3" name="Content Placeholder 2"/>
          <p:cNvSpPr>
            <a:spLocks noGrp="1"/>
          </p:cNvSpPr>
          <p:nvPr>
            <p:ph idx="1"/>
          </p:nvPr>
        </p:nvSpPr>
        <p:spPr/>
        <p:txBody>
          <a:bodyPr>
            <a:normAutofit fontScale="85000" lnSpcReduction="20000"/>
          </a:bodyPr>
          <a:lstStyle/>
          <a:p>
            <a:r>
              <a:rPr lang="id-ID" i="1" dirty="0" smtClean="0"/>
              <a:t>Model integrasi imperium Majapahit</a:t>
            </a:r>
          </a:p>
          <a:p>
            <a:pPr marL="0" indent="0">
              <a:buNone/>
            </a:pPr>
            <a:r>
              <a:rPr lang="id-ID" dirty="0" smtClean="0"/>
              <a:t>Model integrasi pertama ini bersifat kemaharajaan (imperium) Majapahit. Struktur kemaharajaan yang begitu luas ini berstruktur konsentris. Dimulai dengan konsentris pertama yaitu wilayah inti kerajaan (nagaragung): pulau Jawa dan Madura yang diperintah langsung oleh raja dan saudara-saudaranya. Konsentris kedua adalah wilayah di luar Jawa (mancanegara dan pasisiran) yang merupakan kerajaan-kerajaan otonom. Konsentris ketiga (tanah sabrang) adalah negara-negara </a:t>
            </a:r>
            <a:r>
              <a:rPr lang="sv-SE" dirty="0" smtClean="0"/>
              <a:t>sahabat di mana Majapahit menjalin hubungan diplomatik dan hubungan</a:t>
            </a:r>
            <a:r>
              <a:rPr lang="id-ID" dirty="0" smtClean="0"/>
              <a:t> dagang, antara lain dengan Champa, Kamboja, Ayudyapura (Thailand).</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77500" lnSpcReduction="20000"/>
          </a:bodyPr>
          <a:lstStyle/>
          <a:p>
            <a:r>
              <a:rPr lang="id-ID" i="1" dirty="0" smtClean="0"/>
              <a:t>Model integrasi kolonial</a:t>
            </a:r>
          </a:p>
          <a:p>
            <a:pPr marL="0" indent="0">
              <a:buNone/>
            </a:pPr>
            <a:r>
              <a:rPr lang="id-ID" dirty="0" smtClean="0"/>
              <a:t>Model integrasi kedua atau lebih tepat disebut dengan integrasi atas wilayah Hindia Belanda baru sepenuhnya dicapai pada awal abad XX dengan wilayah yang terentang dari Sabang sampai Merauke. Pemerintah kolonial mampu membangun integrasi wilayah juga dengan menguasai maritim, sedang integrasi vertikal antara pemerintah pusat dan pemerintah daerah dibina melalui jaringan birokrasi kolonial yang terdiri dari ambtenaar-ambtenaar (pegawai) Belanda dan pribumi yang tidak memiliki jaringan dengan massa rakyat. Dengan kata lain pemerintah tidak memiliki dukungan massa yang berarti. Integrasi model kolonial ini tidak mampu menyatukan segenap keragaman bangsa Indonesia tetapi hanya untuk maksud menciptakan kesetiaan tunggal pada penguasa kolonial.</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r>
              <a:rPr lang="id-ID" i="1" dirty="0" smtClean="0"/>
              <a:t>Model integrasi nasional Indonesia</a:t>
            </a:r>
          </a:p>
          <a:p>
            <a:pPr marL="0" indent="0">
              <a:buNone/>
            </a:pPr>
            <a:r>
              <a:rPr lang="id-ID" dirty="0" smtClean="0"/>
              <a:t>Model integrasi ketiga ini merupakan proses berintegrasinya bangsa Indonesia </a:t>
            </a:r>
            <a:r>
              <a:rPr lang="sv-SE" dirty="0" smtClean="0"/>
              <a:t>sejak bernegara merdeka tahun 1945. Meskipun sebelumnya ada integrasi kolonial,</a:t>
            </a:r>
            <a:r>
              <a:rPr lang="id-ID" dirty="0" smtClean="0"/>
              <a:t> namun integrasi model ketiga ini berbeda dengan model kedua. Integrasi model kedua lebih dimaksudkan agar rakyat jajahan (Hindia Belanda) mendukung pemerintahan kolonial melalui penguatan birokrasi kolonial dan penguasaan wilayah.</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smtClean="0"/>
              <a:t>Tumbuhnya kesadaran berbangsa khususnya pada diri orang-orang Indonesia yang mengalami proses pendidikan sebagai dampak dari politik etis pemerintah kolonial Belanda. Mereka mendirikan organisasi-organisasi pergerakan baik yang bersifat keagamaan, kepemudaan, </a:t>
            </a:r>
            <a:r>
              <a:rPr lang="sv-SE" dirty="0" smtClean="0"/>
              <a:t>kedaerahan, politik, ekonomi perdagangan dan kelompok perempuan.</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Mereka berasal dari berbagai daerah dan suku bangsa yang merasa sebagai satu nasib dan penderitaan sehingga bersatu menggalang kekuatan bersama. Misalnya, Sukarno berasal dari Jawa, Mohammad Hatta berasal dari Sumatera, AA Maramis dari Sulawesi, Tengku Mohammad Hasan dari Aceh.</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Tahapan penumbuhan kesadaran berbangsa</a:t>
            </a:r>
            <a:endParaRPr lang="id-ID" dirty="0"/>
          </a:p>
        </p:txBody>
      </p:sp>
      <p:sp>
        <p:nvSpPr>
          <p:cNvPr id="3" name="Content Placeholder 2"/>
          <p:cNvSpPr>
            <a:spLocks noGrp="1"/>
          </p:cNvSpPr>
          <p:nvPr>
            <p:ph idx="1"/>
          </p:nvPr>
        </p:nvSpPr>
        <p:spPr/>
        <p:txBody>
          <a:bodyPr>
            <a:normAutofit/>
          </a:bodyPr>
          <a:lstStyle/>
          <a:p>
            <a:pPr>
              <a:buNone/>
            </a:pPr>
            <a:r>
              <a:rPr lang="id-ID" dirty="0" smtClean="0"/>
              <a:t>1) Masa Perintis</a:t>
            </a:r>
          </a:p>
          <a:p>
            <a:r>
              <a:rPr lang="id-ID" dirty="0" smtClean="0"/>
              <a:t>Masa perintis adalah masa mulai dirintisnya semangat kebangsaan melalui pembentukan organisasi-organisasi pergerakan. Masa ini ditandai dengan munculnya pergerakan Budi Utomo pada tanggal 20 Mei 1908. Kelahiran Budi Utomo diperingati sebagai Hari Kebangkitan Nasional.</a:t>
            </a: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r>
              <a:rPr lang="id-ID" dirty="0" smtClean="0"/>
              <a:t>2) Masa Penegas</a:t>
            </a:r>
          </a:p>
          <a:p>
            <a:r>
              <a:rPr lang="id-ID" dirty="0" smtClean="0"/>
              <a:t>Masa penegas adalah masa mulai ditegaskannya semangat kebangsaan pada diri bangsa Indonesia yang ditandai dengan peristiwa Sumpah Pemuda tanggal 28 Oktober 1928. Dengan Sumpah Pemuda, masyarakat Indonesia yang beraneka ragam tersebut menyatakan diri sebagai satu bangsa yang memiliki satu Tanah </a:t>
            </a:r>
            <a:r>
              <a:rPr lang="es-ES" dirty="0" smtClean="0"/>
              <a:t>Air, </a:t>
            </a:r>
            <a:r>
              <a:rPr lang="es-ES" dirty="0" err="1" smtClean="0"/>
              <a:t>satu</a:t>
            </a:r>
            <a:r>
              <a:rPr lang="es-ES" dirty="0" smtClean="0"/>
              <a:t> </a:t>
            </a:r>
            <a:r>
              <a:rPr lang="es-ES" dirty="0" err="1" smtClean="0"/>
              <a:t>bangsa</a:t>
            </a:r>
            <a:r>
              <a:rPr lang="es-ES" dirty="0" smtClean="0"/>
              <a:t>, dan </a:t>
            </a:r>
            <a:r>
              <a:rPr lang="es-ES" dirty="0" err="1" smtClean="0"/>
              <a:t>bahasa</a:t>
            </a:r>
            <a:r>
              <a:rPr lang="es-ES" dirty="0" smtClean="0"/>
              <a:t> </a:t>
            </a:r>
            <a:r>
              <a:rPr lang="es-ES" dirty="0" err="1" smtClean="0"/>
              <a:t>persatuan</a:t>
            </a:r>
            <a:r>
              <a:rPr lang="es-ES" dirty="0" smtClean="0"/>
              <a:t> </a:t>
            </a:r>
            <a:r>
              <a:rPr lang="es-ES" dirty="0" err="1" smtClean="0"/>
              <a:t>yaitu</a:t>
            </a:r>
            <a:r>
              <a:rPr lang="es-ES" dirty="0" smtClean="0"/>
              <a:t> </a:t>
            </a:r>
            <a:r>
              <a:rPr lang="es-ES" dirty="0" err="1" smtClean="0"/>
              <a:t>bahasa</a:t>
            </a:r>
            <a:r>
              <a:rPr lang="es-ES" dirty="0" smtClean="0"/>
              <a:t> Indonesia.</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buNone/>
            </a:pPr>
            <a:r>
              <a:rPr lang="id-ID" dirty="0" smtClean="0"/>
              <a:t>3) Masa Percobaan</a:t>
            </a:r>
          </a:p>
          <a:p>
            <a:r>
              <a:rPr lang="id-ID" dirty="0" smtClean="0"/>
              <a:t>Bangsa Indonesia melalui organisasi pergerakan mencoba meminta kemerdekaan dari Belanda. Organisasi-organisasi pergerakan yang tergabung dalam GAPI(Gabungan Politik Indonesia) tahun 1938 mengusulkan </a:t>
            </a:r>
            <a:r>
              <a:rPr lang="id-ID" i="1" dirty="0" smtClean="0"/>
              <a:t>Indonesia Berparlemen. </a:t>
            </a:r>
            <a:r>
              <a:rPr lang="id-ID" dirty="0" smtClean="0"/>
              <a:t>Namun, per juangan menuntut Indonesia merdeka tersebut tidak berhasil</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a:bodyPr>
          <a:lstStyle/>
          <a:p>
            <a:pPr>
              <a:buNone/>
            </a:pPr>
            <a:r>
              <a:rPr lang="id-ID" dirty="0" smtClean="0"/>
              <a:t>4) Masa Pendobrak</a:t>
            </a:r>
          </a:p>
          <a:p>
            <a:r>
              <a:rPr lang="id-ID" dirty="0" smtClean="0"/>
              <a:t>Pada masa tersebut semangat dan gerakan kebangsaan Indonesia telah berhasil mendobrak belenggu penjajahan dan menghasil kan kemerdekaan. </a:t>
            </a:r>
            <a:r>
              <a:rPr lang="it-IT" dirty="0" smtClean="0"/>
              <a:t>Kemerdekaan bangsa Indonesia diproklamirkan pada tanggal 17 Agustus 1945.</a:t>
            </a:r>
            <a:r>
              <a:rPr lang="id-ID" dirty="0" smtClean="0"/>
              <a:t> Sejak saat itu bangsa Indonesia menjadi bangsa merdeka, bebas, dan sederajat dengan bangsa lain. Nasionalisme telah mendasari bagi pembentukan negara kebangsaan Indonesia modern.</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Integrasi Nasional</a:t>
            </a:r>
            <a:endParaRPr lang="id-ID" dirty="0"/>
          </a:p>
        </p:txBody>
      </p:sp>
      <p:sp>
        <p:nvSpPr>
          <p:cNvPr id="3" name="Content Placeholder 2"/>
          <p:cNvSpPr>
            <a:spLocks noGrp="1"/>
          </p:cNvSpPr>
          <p:nvPr>
            <p:ph idx="1"/>
          </p:nvPr>
        </p:nvSpPr>
        <p:spPr/>
        <p:txBody>
          <a:bodyPr>
            <a:normAutofit/>
          </a:bodyPr>
          <a:lstStyle/>
          <a:p>
            <a:r>
              <a:rPr lang="id-ID" dirty="0" smtClean="0"/>
              <a:t>Sebuah negara-bangsa (</a:t>
            </a:r>
            <a:r>
              <a:rPr lang="id-ID" i="1" dirty="0" smtClean="0"/>
              <a:t>nation state) selalu </a:t>
            </a:r>
            <a:r>
              <a:rPr lang="id-ID" dirty="0" smtClean="0"/>
              <a:t>dihadapkan pada upaya bagaimana menyatukan keanekaragaman orang –orang </a:t>
            </a:r>
            <a:r>
              <a:rPr lang="it-IT" dirty="0" smtClean="0"/>
              <a:t>yang ada di dalamnya agar memiliki rasa</a:t>
            </a:r>
            <a:r>
              <a:rPr lang="id-ID" dirty="0" smtClean="0"/>
              <a:t> persatuan, kehendak untuk bersatu dan secara bersama bersedia membangun kesejahteraan untuk bangsa yang bersangkutan</a:t>
            </a:r>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fi-FI" dirty="0" smtClean="0"/>
              <a:t>Dari sisi politik, proklamasi kemerdekaan 17 Agustus 1945 merupakan pernyatan</a:t>
            </a:r>
            <a:r>
              <a:rPr lang="id-ID" dirty="0" smtClean="0"/>
              <a:t> bangsa Indonesia baik ke dalam maupun ke luar bahwa bangsa ini telah merdeka, bebas dari belenggu penjajahan, dan sederajat dengan bangsa lain di dunia.</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fi-FI" dirty="0" smtClean="0"/>
              <a:t>Dari sisi sosial budaya, Proklamasi Kemerdekaan 17 Agustus 1945 merupakan</a:t>
            </a:r>
            <a:r>
              <a:rPr lang="id-ID" dirty="0" smtClean="0"/>
              <a:t> “revolusi integratifnya” bangsa Indonesia, dari bangsa yang terpisah dengan beragam identitas menuju bangsa yang satu yakni bangsa Indonesia</a:t>
            </a: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dirty="0" smtClean="0"/>
              <a:t>Faktor yang menentukan tingkat </a:t>
            </a:r>
            <a:br>
              <a:rPr lang="id-ID" sz="3200" dirty="0" smtClean="0"/>
            </a:br>
            <a:r>
              <a:rPr lang="id-ID" sz="3200" dirty="0" smtClean="0"/>
              <a:t>integrasi suatu negara</a:t>
            </a:r>
            <a:endParaRPr lang="id-ID" sz="3200" dirty="0"/>
          </a:p>
        </p:txBody>
      </p:sp>
      <p:sp>
        <p:nvSpPr>
          <p:cNvPr id="3" name="Content Placeholder 2"/>
          <p:cNvSpPr>
            <a:spLocks noGrp="1"/>
          </p:cNvSpPr>
          <p:nvPr>
            <p:ph idx="1"/>
          </p:nvPr>
        </p:nvSpPr>
        <p:spPr/>
        <p:txBody>
          <a:bodyPr>
            <a:normAutofit fontScale="85000" lnSpcReduction="20000"/>
          </a:bodyPr>
          <a:lstStyle/>
          <a:p>
            <a:r>
              <a:rPr lang="id-ID" dirty="0" smtClean="0"/>
              <a:t>Adanya ancaman dari luar</a:t>
            </a:r>
          </a:p>
          <a:p>
            <a:pPr marL="0" indent="0">
              <a:buNone/>
            </a:pPr>
            <a:r>
              <a:rPr lang="id-ID" dirty="0" smtClean="0"/>
              <a:t>Adanya ancaman dari luar dapat menciptakan integrasi masyarakat. Masyarakat akan bersatu, meskipun berbeda suku, agama dan ras ketika menghadapi musuh bersama. Contoh, ketika penjajah Belanda ingin kembali ke Indonesia, masyarakat Indonesia bersatu padu melawannya. Suatu bangsa yang sebelumnya berseteru dengan saudara sendiri, suatu saat dapat berintergrasi ketika ada musuh negara yang datang atau ancaman bersama yang berasal dari luar negeri. Adanya anggapan musuh dari luar mengancam bangsa </a:t>
            </a:r>
            <a:r>
              <a:rPr lang="sv-SE" dirty="0" smtClean="0"/>
              <a:t>juga mampu mengintegrasikan masyarakat bangsa itu.</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id-ID" dirty="0" smtClean="0"/>
              <a:t>Gaya politik kepemimpinan</a:t>
            </a:r>
          </a:p>
          <a:p>
            <a:pPr marL="0" indent="0">
              <a:buNone/>
            </a:pPr>
            <a:r>
              <a:rPr lang="id-ID" dirty="0" smtClean="0"/>
              <a:t>Gaya politik para pemimpin bangsa dapat menyatukan atau mengintegrasikan </a:t>
            </a:r>
            <a:r>
              <a:rPr lang="sv-SE" dirty="0" smtClean="0"/>
              <a:t>masyarakat bangsa tersebut. Pemimpin yang karismatik, dicintai rakyatnya dan</a:t>
            </a:r>
            <a:r>
              <a:rPr lang="id-ID" dirty="0" smtClean="0"/>
              <a:t> memiliki jasa-jasa besar umumnya mampu menyatukan bangsanya yang sebelumya tercerai berai. Misal Nelson Mandela dari Afrika Selatan. Gaya politiksebuah kepemimpinan bisa dipakai untuk mengembangkan integrasi bangsanya</a:t>
            </a:r>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id-ID" dirty="0" smtClean="0"/>
              <a:t>Kekuatan lembaga- lembaga politik</a:t>
            </a:r>
          </a:p>
          <a:p>
            <a:pPr marL="0" indent="0">
              <a:buNone/>
            </a:pPr>
            <a:r>
              <a:rPr lang="id-ID" dirty="0" smtClean="0"/>
              <a:t>Lembaga politik, misalnya birokrasi, juga dapat menjadi sarana pemersatu masyarakat bangsa. Birokrasi yang satu dan padu dapat menciptakan sistem </a:t>
            </a:r>
            <a:r>
              <a:rPr lang="sv-SE" dirty="0" smtClean="0"/>
              <a:t>pelayanan yang sama, baik, dan diterima oleh masyarakat yang beragam. Pada</a:t>
            </a:r>
            <a:r>
              <a:rPr lang="id-ID" dirty="0" smtClean="0"/>
              <a:t> </a:t>
            </a:r>
            <a:r>
              <a:rPr lang="sv-SE" dirty="0" smtClean="0"/>
              <a:t>akhirnya masyarakat bersatu dalam satu sistem pelayanan.</a:t>
            </a:r>
            <a:endParaRPr lang="id-ID"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id-ID" dirty="0" smtClean="0"/>
              <a:t>Ideologi Nasional</a:t>
            </a:r>
          </a:p>
          <a:p>
            <a:pPr marL="0" indent="0">
              <a:buNone/>
            </a:pPr>
            <a:r>
              <a:rPr lang="id-ID" dirty="0" smtClean="0"/>
              <a:t>Ideologi merupakan seperangkat nilai-nilai yang diterima dan disepakati. Ideologi juga memberikan visi dan beberapa panduan bagaimana cara menuju visi atau </a:t>
            </a:r>
            <a:r>
              <a:rPr lang="fi-FI" dirty="0" smtClean="0"/>
              <a:t>tujuan itu. Jika suatu masyarakat meskipun berbeda-beda tetapi menerima satu</a:t>
            </a:r>
            <a:r>
              <a:rPr lang="id-ID" dirty="0" smtClean="0"/>
              <a:t> ideologi yang sama maka memungkinkan masyarakat tersebut bersatu. </a:t>
            </a:r>
            <a:r>
              <a:rPr lang="it-IT" dirty="0" smtClean="0"/>
              <a:t>Bagi bangsa Indonesia, nilai bersama yang bisa mempersatukan masyarakat</a:t>
            </a:r>
            <a:r>
              <a:rPr lang="id-ID" dirty="0" smtClean="0"/>
              <a:t> Indonesia adalah Pancasila. Di beberapa daerah di Indonesia terdapat nilai-nilai bersama. Dengan nilai itu kelompok-kelompok masyarakat di daerah itu bersedia bersatu. Misal “Pela Gadong” sebagai nilai </a:t>
            </a:r>
            <a:r>
              <a:rPr lang="sv-SE" dirty="0" smtClean="0"/>
              <a:t>bersama yang dijunjung oleh masyarakat Maluku.</a:t>
            </a: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id-ID" dirty="0" smtClean="0"/>
              <a:t>Kesempatan pembangunan ekonomi</a:t>
            </a:r>
          </a:p>
          <a:p>
            <a:pPr marL="0" indent="0">
              <a:buNone/>
            </a:pPr>
            <a:r>
              <a:rPr lang="id-ID" dirty="0" smtClean="0"/>
              <a:t>Jika pembangunan ekonomi berhasil dan menciptakan keadilan, maka masyarakat bangsa tersebut bisa menerima sebagai satu kesatuan. Namun jika ekonomi </a:t>
            </a:r>
            <a:r>
              <a:rPr lang="sv-SE" dirty="0" smtClean="0"/>
              <a:t>menghasilkan ketidakadilan maka muncul kesenjangan atau ketimpangan.</a:t>
            </a:r>
            <a:r>
              <a:rPr lang="id-ID" dirty="0" smtClean="0"/>
              <a:t> Banyak kasus karena ketidakadilan, maka sebuah masyarakat ingin memisahkan diri dari bangsa yang bersangkutan. Dengan pembangunan </a:t>
            </a:r>
            <a:r>
              <a:rPr lang="sv-SE" dirty="0" smtClean="0"/>
              <a:t>ekonomi yang merata maka hubungan dan integrasi antar masyarakat akan</a:t>
            </a:r>
            <a:r>
              <a:rPr lang="id-ID" dirty="0" smtClean="0"/>
              <a:t> semakin mudah dicapai</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id-ID" dirty="0" smtClean="0"/>
              <a:t>Istilah Integrasi nasional dalam bahasa Inggrisnya adalah “</a:t>
            </a:r>
            <a:r>
              <a:rPr lang="id-ID" i="1" dirty="0" smtClean="0"/>
              <a:t>national integration”. "Integration" </a:t>
            </a:r>
            <a:r>
              <a:rPr lang="id-ID" dirty="0" smtClean="0"/>
              <a:t>berarti kesempurnaan atau keseluruhan</a:t>
            </a:r>
            <a:r>
              <a:rPr lang="id-ID" i="1" dirty="0" smtClean="0"/>
              <a:t>. </a:t>
            </a:r>
            <a:r>
              <a:rPr lang="id-ID" dirty="0" smtClean="0"/>
              <a:t>Kata ini berasal</a:t>
            </a:r>
            <a:r>
              <a:rPr lang="id-ID" i="1" dirty="0" smtClean="0"/>
              <a:t> </a:t>
            </a:r>
            <a:r>
              <a:rPr lang="id-ID" dirty="0" smtClean="0"/>
              <a:t>dari bahasa latin </a:t>
            </a:r>
            <a:r>
              <a:rPr lang="id-ID" i="1" dirty="0" smtClean="0"/>
              <a:t>integer, yang berarti </a:t>
            </a:r>
            <a:r>
              <a:rPr lang="id-ID" dirty="0" smtClean="0"/>
              <a:t>utuh atau menyeluruh</a:t>
            </a:r>
            <a:r>
              <a:rPr lang="id-ID" i="1" dirty="0" smtClean="0"/>
              <a:t>. Berdasarkan arti </a:t>
            </a:r>
            <a:r>
              <a:rPr lang="id-ID" dirty="0" smtClean="0"/>
              <a:t>etimologisnya itu, integrasi dapat diartikan sebagai pembauran hingga menjadi </a:t>
            </a:r>
            <a:r>
              <a:rPr lang="sv-SE" dirty="0" smtClean="0"/>
              <a:t>kesatuan yang utuh atau bulat. “</a:t>
            </a:r>
            <a:r>
              <a:rPr lang="sv-SE" i="1" dirty="0" smtClean="0"/>
              <a:t>Nation” artinya bangsa sebagai bentuk persekutuan</a:t>
            </a:r>
            <a:r>
              <a:rPr lang="id-ID" i="1" dirty="0" smtClean="0"/>
              <a:t> </a:t>
            </a:r>
            <a:r>
              <a:rPr lang="id-ID" dirty="0" smtClean="0"/>
              <a:t>dari orang-orang yang berbeda latar belakangnya, berada dalam suatu wilayah dan di bawah satu kekuasaan politik.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i="1" dirty="0" smtClean="0"/>
              <a:t/>
            </a:r>
            <a:br>
              <a:rPr lang="id-ID" i="1" dirty="0" smtClean="0"/>
            </a:br>
            <a:r>
              <a:rPr lang="id-ID" i="1" dirty="0" smtClean="0"/>
              <a:t>Integrasi Politik</a:t>
            </a:r>
            <a:br>
              <a:rPr lang="id-ID" i="1" dirty="0" smtClean="0"/>
            </a:br>
            <a:endParaRPr lang="id-ID"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r>
              <a:rPr lang="id-ID" dirty="0" smtClean="0"/>
              <a:t>Dalam tataran integrasi politik terdapat dimensi vertikal dan horisontal. Dimensi yang bersifat vertikal menyangkut hubungan elit dan massa, baik antara elit politik dengan massa pengikut, atau antara penguasa dan rakyat guna menjembatani celah perbedaan dalam rangka pengembangan proses politik yang partisipatif. Dimensi horisontal menyangkut hubungan yang berkaitan dengan masalah teritorial, antardaerah, antarsuku, umat beragama dan golongan masyarakat Indonesia .</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i="1" dirty="0" smtClean="0"/>
              <a:t/>
            </a:r>
            <a:br>
              <a:rPr lang="id-ID" i="1" dirty="0" smtClean="0"/>
            </a:br>
            <a:r>
              <a:rPr lang="id-ID" i="1" dirty="0" smtClean="0"/>
              <a:t>Integrasi Ekonomi</a:t>
            </a:r>
            <a:br>
              <a:rPr lang="id-ID" i="1" dirty="0" smtClean="0"/>
            </a:br>
            <a:endParaRPr lang="id-ID" dirty="0"/>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r>
              <a:rPr lang="id-ID" dirty="0" smtClean="0"/>
              <a:t>Integrasi ekonomi berarti terjadinya saling ketergantungan antardaerah dalam </a:t>
            </a:r>
            <a:r>
              <a:rPr lang="sv-SE" dirty="0" smtClean="0"/>
              <a:t>upaya memenuhi kebutuhan hidup rakyat. Adanya saling ketergantungan</a:t>
            </a:r>
            <a:r>
              <a:rPr lang="id-ID" dirty="0" smtClean="0"/>
              <a:t> menjadikan wilayah dan orang-orang dari berbagai latar akan mengadakan kerjasama yang saling menguntungkan dan sinergis. Di sisi lain, integrasi ekonomi adalah penghapusan (pencabutan) hambatan-hambatan antardaerah yang memungkinkan ketidaklancaran hubungan antar keduanya, misal  peraturan, norma dan prosedur dan pembuatan aturan bersama yang mampu menciptakan keterpaduan di bidang ekonomi</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i="1" dirty="0" smtClean="0"/>
              <a:t>Integrasi sosial budaya</a:t>
            </a:r>
            <a:br>
              <a:rPr lang="id-ID" i="1" dirty="0" smtClean="0"/>
            </a:br>
            <a:endParaRPr lang="id-ID" dirty="0"/>
          </a:p>
        </p:txBody>
      </p:sp>
      <p:sp>
        <p:nvSpPr>
          <p:cNvPr id="3" name="Content Placeholder 2"/>
          <p:cNvSpPr>
            <a:spLocks noGrp="1"/>
          </p:cNvSpPr>
          <p:nvPr>
            <p:ph idx="1"/>
          </p:nvPr>
        </p:nvSpPr>
        <p:spPr/>
        <p:txBody>
          <a:bodyPr>
            <a:normAutofit/>
          </a:bodyPr>
          <a:lstStyle/>
          <a:p>
            <a:r>
              <a:rPr lang="id-ID" dirty="0" smtClean="0"/>
              <a:t>Integrasi ini merupakan proses penyesuaian unsur-unsur yang berbeda dalam masyarakat sehingga menjadi satu kesatuan. Unsur-unsur yang berbeda tersebut dapat meliputi ras, etnis, agama bahasa, kebiasaan, sistem nilai dan lain sebagainya. Integrasi sosial budaya juga berarti kesediaan bersatu bagi kelompokkelompok sosial budaya di masyarakat, misal suku, agama dan ras.</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4000" dirty="0" smtClean="0"/>
              <a:t>Indonesia setelah tahun 1945</a:t>
            </a:r>
            <a:br>
              <a:rPr lang="id-ID" sz="4000" dirty="0" smtClean="0"/>
            </a:br>
            <a:r>
              <a:rPr lang="id-ID" sz="4000" dirty="0" smtClean="0"/>
              <a:t>membangun integrasi</a:t>
            </a:r>
            <a:endParaRPr lang="id-ID" sz="4000" dirty="0"/>
          </a:p>
        </p:txBody>
      </p:sp>
      <p:sp>
        <p:nvSpPr>
          <p:cNvPr id="3" name="Content Placeholder 2"/>
          <p:cNvSpPr>
            <a:spLocks noGrp="1"/>
          </p:cNvSpPr>
          <p:nvPr>
            <p:ph idx="1"/>
          </p:nvPr>
        </p:nvSpPr>
        <p:spPr/>
        <p:txBody>
          <a:bodyPr>
            <a:normAutofit/>
          </a:bodyPr>
          <a:lstStyle/>
          <a:p>
            <a:r>
              <a:rPr lang="id-ID" i="1" dirty="0" smtClean="0"/>
              <a:t>Pertama, dikarenakan pemerintah kolonial Belanda sebelumnya </a:t>
            </a:r>
            <a:r>
              <a:rPr lang="sv-SE" dirty="0" smtClean="0"/>
              <a:t>tidak pernah memikirkan tentang perlunya membangun kesetiaan nasional dan</a:t>
            </a:r>
            <a:r>
              <a:rPr lang="id-ID" dirty="0" smtClean="0"/>
              <a:t> semangat kebangsaan pada rakyat Indonesia. Yang dilakukan penjajah adalah membangun kesetiaan kepada penjajah itu sendiri dan guna kepentingan integrasi kolonial itu sendiri.</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r>
              <a:rPr lang="id-ID" i="1" dirty="0" smtClean="0"/>
              <a:t>Kedua, bagi negara-negara baru, tuntutan integrasi ini juga menjadi masalah </a:t>
            </a:r>
            <a:r>
              <a:rPr lang="id-ID" dirty="0" smtClean="0"/>
              <a:t>pelik bukan saja karena perilaku pemerintah kolonial sebelumnya, tetapi juga latar belakang bangsa yang bersangkutan. Negara-bangsa (</a:t>
            </a:r>
            <a:r>
              <a:rPr lang="id-ID" i="1" dirty="0" smtClean="0"/>
              <a:t>nation state) merupakan negara </a:t>
            </a:r>
            <a:r>
              <a:rPr lang="sv-SE" dirty="0" smtClean="0"/>
              <a:t>yang di dalamnya terdiri dari banyak bangsa (suku) yang selanjutnya bersepakat</a:t>
            </a:r>
            <a:r>
              <a:rPr lang="id-ID" dirty="0" smtClean="0"/>
              <a:t> bersatu dalam sebuah bangsa yang besar</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Disintegrasi dapat diartikan ketidaksatupaduan, keterpecahan di antara unsur unsur yang ada. Jika </a:t>
            </a:r>
            <a:r>
              <a:rPr lang="sv-SE" dirty="0" smtClean="0"/>
              <a:t>integrasi terjadi konsensus maka disintegrasi dapat menimbulkan konflik atau</a:t>
            </a:r>
            <a:r>
              <a:rPr lang="id-ID" dirty="0" smtClean="0"/>
              <a:t> perseturuan dan pertentangan</a:t>
            </a: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1433</Words>
  <Application>Microsoft Office PowerPoint</Application>
  <PresentationFormat>On-screen Show (4:3)</PresentationFormat>
  <Paragraphs>47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Pendidikan Kewarganegaraan</vt:lpstr>
      <vt:lpstr>Integrasi Nasional</vt:lpstr>
      <vt:lpstr>Slide 3</vt:lpstr>
      <vt:lpstr> Integrasi Politik </vt:lpstr>
      <vt:lpstr> Integrasi Ekonomi </vt:lpstr>
      <vt:lpstr>Integrasi sosial budaya </vt:lpstr>
      <vt:lpstr>Indonesia setelah tahun 1945 membangun integrasi</vt:lpstr>
      <vt:lpstr>Slide 8</vt:lpstr>
      <vt:lpstr>Slide 9</vt:lpstr>
      <vt:lpstr>Slide 10</vt:lpstr>
      <vt:lpstr>Ada 3 model integrasi dalam sejarah perkembangan integrasi di Indonesia</vt:lpstr>
      <vt:lpstr>Slide 12</vt:lpstr>
      <vt:lpstr>Slide 13</vt:lpstr>
      <vt:lpstr>Slide 14</vt:lpstr>
      <vt:lpstr>Slide 15</vt:lpstr>
      <vt:lpstr>Tahapan penumbuhan kesadaran berbangsa</vt:lpstr>
      <vt:lpstr>Slide 17</vt:lpstr>
      <vt:lpstr>Slide 18</vt:lpstr>
      <vt:lpstr>Slide 19</vt:lpstr>
      <vt:lpstr>Slide 20</vt:lpstr>
      <vt:lpstr>Slide 21</vt:lpstr>
      <vt:lpstr>Faktor yang menentukan tingkat  integrasi suatu negara</vt:lpstr>
      <vt:lpstr>Slide 23</vt:lpstr>
      <vt:lpstr>Slide 24</vt:lpstr>
      <vt:lpstr>Slide 25</vt:lpstr>
      <vt:lpstr>Slide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Pendidikan Kewarganegaraan</dc:title>
  <dc:creator>Zeco</dc:creator>
  <cp:lastModifiedBy>Zeco</cp:lastModifiedBy>
  <cp:revision>13</cp:revision>
  <dcterms:created xsi:type="dcterms:W3CDTF">2006-08-16T00:00:00Z</dcterms:created>
  <dcterms:modified xsi:type="dcterms:W3CDTF">2020-05-06T02:51:52Z</dcterms:modified>
</cp:coreProperties>
</file>