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49A6DF-E650-448A-B675-7ACDDD1D3FE0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3365BA-92F2-4497-B699-C64CFAB771B6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683568" y="764704"/>
            <a:ext cx="7772400" cy="266429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s-UY" dirty="0" smtClean="0">
                <a:solidFill>
                  <a:srgbClr val="FF0000"/>
                </a:solidFill>
              </a:rPr>
              <a:t>PEMBUKTIAN</a:t>
            </a:r>
            <a:endParaRPr lang="es-ES" dirty="0" smtClean="0">
              <a:solidFill>
                <a:srgbClr val="FF0000"/>
              </a:solidFill>
            </a:endParaRPr>
          </a:p>
        </p:txBody>
      </p:sp>
      <p:sp>
        <p:nvSpPr>
          <p:cNvPr id="4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 eaLnBrk="1" hangingPunct="1"/>
            <a:r>
              <a:rPr lang="en-US" b="1" smtClean="0"/>
              <a:t>2. Keterangan Ahli </a:t>
            </a:r>
            <a:endParaRPr lang="en-US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214313" y="1285875"/>
            <a:ext cx="8715375" cy="484028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3000" smtClean="0"/>
              <a:t>Pasal 102 ayat (1) </a:t>
            </a:r>
            <a:r>
              <a:rPr lang="en-US" sz="3000" smtClean="0">
                <a:sym typeface="Wingdings" pitchFamily="2" charset="2"/>
              </a:rPr>
              <a:t> </a:t>
            </a:r>
            <a:r>
              <a:rPr lang="en-US" sz="3000" smtClean="0"/>
              <a:t>Ket. ahli adalah pendapat org yg diberikan di bawah sumpah dlm persidangan ttg hal apa yg ia ketahui mnrt pengalaman &amp; pengetahuannya</a:t>
            </a:r>
          </a:p>
          <a:p>
            <a:pPr eaLnBrk="1" hangingPunct="1"/>
            <a:r>
              <a:rPr lang="en-US" sz="3000" smtClean="0"/>
              <a:t>Termasuk ket. ahli adalah keterangan yg diberikan oleh juru taksir</a:t>
            </a:r>
          </a:p>
          <a:p>
            <a:pPr eaLnBrk="1" hangingPunct="1"/>
            <a:r>
              <a:rPr lang="en-US" sz="3000" smtClean="0"/>
              <a:t>Ket. ahli dlm bentuk tertu</a:t>
            </a:r>
            <a:r>
              <a:rPr lang="sv-SE" sz="3000" smtClean="0"/>
              <a:t>lis bukan merupakan alat bukti berupa ket. ahli </a:t>
            </a:r>
          </a:p>
          <a:p>
            <a:pPr eaLnBrk="1" hangingPunct="1"/>
            <a:r>
              <a:rPr lang="en-US" sz="3000" smtClean="0"/>
              <a:t>Ket. ahli yg diberikan dlm pemeriksaan sidang Pengadilan, sehingga keterangan ahli tsb bentuknya tdk tertulis 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357188" y="285750"/>
            <a:ext cx="8572500" cy="5840413"/>
          </a:xfrm>
        </p:spPr>
        <p:txBody>
          <a:bodyPr/>
          <a:lstStyle/>
          <a:p>
            <a:pPr eaLnBrk="1" hangingPunct="1"/>
            <a:r>
              <a:rPr lang="en-US" smtClean="0"/>
              <a:t>Pasal 103 ayat (2)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Seorang ahli dlm persidangan harus memberi keteran</a:t>
            </a:r>
            <a:r>
              <a:rPr lang="sv-SE" smtClean="0"/>
              <a:t>gan baik dgn surat maupun dgn lisan, yg dikuat</a:t>
            </a:r>
            <a:r>
              <a:rPr lang="en-US" smtClean="0"/>
              <a:t>kan dgn sumpah/janji mnrt kebenaran sepanjang pengetahuannya yg sebaik2nya</a:t>
            </a:r>
          </a:p>
          <a:p>
            <a:pPr eaLnBrk="1" hangingPunct="1"/>
            <a:r>
              <a:rPr lang="en-US" smtClean="0"/>
              <a:t>Dari pasal tsb ternyata ket. ahli di samping dpt diberikan dlm bentuk tdk tertulis (lisan), juga dpt diberikan dlm bentuk tertulis (surat)</a:t>
            </a:r>
          </a:p>
          <a:p>
            <a:pPr eaLnBrk="1" hangingPunct="1"/>
            <a:r>
              <a:rPr lang="en-US" smtClean="0"/>
              <a:t>Indroharto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utk efektifitas, pd pemeriksaan sidang Pengadilan, ket. ahli dpt juga diberikan dlm bentuk tertulis.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 eaLnBrk="1" hangingPunct="1"/>
            <a:r>
              <a:rPr lang="en-US" smtClean="0"/>
              <a:t>Pasal 102 ayat (1) &amp; Pasal 103 ayat (2)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ahli adalah org yg dpt memberikan keterangan mnrt pendapatnya ttg sesuatu hal bdsrkn pengalaman &amp; pengetahuannya dlm pemeriksaan di sidang Pengadilan.</a:t>
            </a:r>
          </a:p>
          <a:p>
            <a:pPr eaLnBrk="1" hangingPunct="1"/>
            <a:r>
              <a:rPr lang="en-US" smtClean="0"/>
              <a:t>Sampai sejauh mana seseorg adalah ahli yg dpt memberi</a:t>
            </a:r>
            <a:r>
              <a:rPr lang="sv-SE" smtClean="0"/>
              <a:t>kan ket. ahli di muka pemeriksaan sidang, </a:t>
            </a:r>
            <a:r>
              <a:rPr lang="en-US" smtClean="0"/>
              <a:t>tergantung dari penilaian Hakim, krn Hakim yg menentukan sendiri ttg kekuatan pembuktian &amp; alat buktinya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214313" y="142875"/>
            <a:ext cx="8715375" cy="5983288"/>
          </a:xfrm>
        </p:spPr>
        <p:txBody>
          <a:bodyPr/>
          <a:lstStyle/>
          <a:p>
            <a:pPr eaLnBrk="1" hangingPunct="1"/>
            <a:r>
              <a:rPr lang="en-US" smtClean="0"/>
              <a:t>Seseorg/bbrp org ahli dpt didengar ket. ahlinya sbg alat bukti, perlu adanya penunjukan dari Hakim Ketua Sidang yg dituangkan dalam bentuk penetapan.</a:t>
            </a:r>
          </a:p>
          <a:p>
            <a:pPr eaLnBrk="1" hangingPunct="1"/>
            <a:r>
              <a:rPr lang="en-US" smtClean="0"/>
              <a:t>Pasal 102 ayat (2) </a:t>
            </a:r>
            <a:r>
              <a:rPr lang="en-US" smtClean="0">
                <a:sym typeface="Wingdings" pitchFamily="2" charset="2"/>
              </a:rPr>
              <a:t> seseorg </a:t>
            </a:r>
            <a:r>
              <a:rPr lang="en-US" smtClean="0"/>
              <a:t>yg tdk boleh didengar sbg saksi, tdk boleh memberikan ket. ahli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3571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3. Keterangan Saksi</a:t>
            </a:r>
            <a:endParaRPr lang="en-US" smtClean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357188" y="1285875"/>
            <a:ext cx="8501062" cy="5072063"/>
          </a:xfrm>
        </p:spPr>
        <p:txBody>
          <a:bodyPr/>
          <a:lstStyle/>
          <a:p>
            <a:pPr eaLnBrk="1" hangingPunct="1"/>
            <a:r>
              <a:rPr lang="en-US" smtClean="0"/>
              <a:t>Pasal 104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sv-SE" smtClean="0"/>
              <a:t>Ket. saksi dianggap sbg alat bukti apabila kete</a:t>
            </a:r>
            <a:r>
              <a:rPr lang="en-US" smtClean="0"/>
              <a:t>rangan berkenaan dgn hal yg dialami, dilihat/didengar oleh saksi sendiri</a:t>
            </a:r>
          </a:p>
          <a:p>
            <a:pPr eaLnBrk="1" hangingPunct="1"/>
            <a:r>
              <a:rPr lang="en-US" smtClean="0"/>
              <a:t>Saksi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org yg dpt memberikan keterangan tentang sesuatu hal yg dialami, dilihat, / didengar sendiri dalam pemeriksaan di sidang pengadilan.</a:t>
            </a:r>
          </a:p>
          <a:p>
            <a:pPr eaLnBrk="1" hangingPunct="1"/>
            <a:r>
              <a:rPr lang="en-US" smtClean="0"/>
              <a:t>Bgmn kedudukan &amp; ket. saksi yg </a:t>
            </a:r>
            <a:r>
              <a:rPr lang="sv-SE" smtClean="0"/>
              <a:t>diperoleh dari pihak ketiga (</a:t>
            </a:r>
            <a:r>
              <a:rPr lang="en-US" i="1" smtClean="0"/>
              <a:t>testimonium de auditu</a:t>
            </a:r>
            <a:r>
              <a:rPr lang="en-US" smtClean="0"/>
              <a:t>)??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357188" y="285750"/>
            <a:ext cx="8329612" cy="5929313"/>
          </a:xfrm>
        </p:spPr>
        <p:txBody>
          <a:bodyPr/>
          <a:lstStyle/>
          <a:p>
            <a:pPr eaLnBrk="1" hangingPunct="1"/>
            <a:r>
              <a:rPr lang="en-US" smtClean="0"/>
              <a:t>Dlm H.A. Pdt tdk boleh, namun mnrt Indroharto, adakalanya nanti kesaksian </a:t>
            </a:r>
            <a:r>
              <a:rPr lang="en-US" i="1" smtClean="0"/>
              <a:t>de auditu</a:t>
            </a:r>
            <a:r>
              <a:rPr lang="en-US" smtClean="0"/>
              <a:t> juga akan mempunyai suatu nilai ttt dlm proses penyelesaian Sengketa TUN </a:t>
            </a:r>
          </a:p>
          <a:p>
            <a:pPr eaLnBrk="1" hangingPunct="1"/>
            <a:r>
              <a:rPr lang="en-US" smtClean="0"/>
              <a:t>Hanya saja pd waktu memberikan kekuatan pembuktiannya </a:t>
            </a:r>
            <a:r>
              <a:rPr lang="nb-NO" smtClean="0"/>
              <a:t>harus sangat hati2.</a:t>
            </a:r>
          </a:p>
          <a:p>
            <a:pPr eaLnBrk="1" hangingPunct="1"/>
            <a:r>
              <a:rPr lang="en-US" smtClean="0"/>
              <a:t>Ket. saksi kadangkala diberikan dlm bentuk tertulis, yg lalu diajukan oleh pihak ybs di muka pemeriksaan.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ontent Placeholder 2"/>
          <p:cNvSpPr>
            <a:spLocks noGrp="1"/>
          </p:cNvSpPr>
          <p:nvPr>
            <p:ph idx="1"/>
          </p:nvPr>
        </p:nvSpPr>
        <p:spPr>
          <a:xfrm>
            <a:off x="214313" y="214313"/>
            <a:ext cx="8715375" cy="60007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Pasal 88 yg tdk boleh didengar sbg saksi 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Keluarga sedarah/semenda mnrt garis keturunan </a:t>
            </a:r>
            <a:r>
              <a:rPr lang="pt-BR" sz="2500" smtClean="0"/>
              <a:t>lurus ke atas / ke bawah sampai derajat kedua dari salah </a:t>
            </a:r>
            <a:r>
              <a:rPr lang="en-US" sz="2500" smtClean="0"/>
              <a:t>satu pihak yg bersengketa.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Istri/suami salah seorang pihak yg bersengketa, meskipun sudah bercerai.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Anak yg blm berusia 17 thn. 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z="2500" smtClean="0"/>
              <a:t>Org sakit ingatan.</a:t>
            </a:r>
          </a:p>
          <a:p>
            <a:pPr eaLnBrk="1" hangingPunct="1"/>
            <a:r>
              <a:rPr lang="en-US" smtClean="0"/>
              <a:t>Pasal 89 ayat (1) </a:t>
            </a:r>
            <a:r>
              <a:rPr lang="sv-SE" smtClean="0"/>
              <a:t>org yg dpt minta pengunduran </a:t>
            </a:r>
            <a:r>
              <a:rPr lang="en-US" smtClean="0"/>
              <a:t>diri dari kewajiban utk memberikan keterangan: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fi-FI" sz="2500" smtClean="0"/>
              <a:t>saudara laki2 &amp; perempuan, ipar laki2 &amp; perem</a:t>
            </a:r>
            <a:r>
              <a:rPr lang="en-US" sz="2500" smtClean="0"/>
              <a:t>puan salah satu pihak;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z="2500" smtClean="0"/>
              <a:t>setiap org yg krn martabat, pekerjaan/jabatannya diwajibkan merahasiakan segala sesuatu yang berhubungan dgn martabat/pekerjaan itu.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215188" y="6215063"/>
            <a:ext cx="17573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kern="0" dirty="0" err="1">
                <a:solidFill>
                  <a:srgbClr val="FF0000"/>
                </a:solidFill>
                <a:latin typeface="Calibri Light" pitchFamily="34" charset="0"/>
                <a:ea typeface="+mj-ea"/>
                <a:cs typeface="+mj-cs"/>
              </a:rPr>
              <a:t>marlia.fhunila</a:t>
            </a:r>
            <a:endParaRPr lang="en-US" kern="0" dirty="0">
              <a:solidFill>
                <a:srgbClr val="FF0000"/>
              </a:solidFill>
              <a:latin typeface="Calibri Light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4. Pengakuan Para Pihak</a:t>
            </a:r>
            <a:endParaRPr lang="en-US" smtClean="0"/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428625" y="1357313"/>
            <a:ext cx="8258175" cy="5286375"/>
          </a:xfrm>
        </p:spPr>
        <p:txBody>
          <a:bodyPr/>
          <a:lstStyle/>
          <a:p>
            <a:pPr eaLnBrk="1" hangingPunct="1"/>
            <a:r>
              <a:rPr lang="en-US" smtClean="0"/>
              <a:t>Pengakuan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pengakuan para pihak yg diberikan pd waktu pemeriksaan di sidang penga</a:t>
            </a:r>
            <a:r>
              <a:rPr lang="sv-SE" smtClean="0"/>
              <a:t>dilan, berupa keterangan sepihak yg mem</a:t>
            </a:r>
            <a:r>
              <a:rPr lang="en-US" smtClean="0"/>
              <a:t>benarkan peristiwa, hak, / hub hukum yg diajukan oleh pihak lawan.</a:t>
            </a:r>
          </a:p>
          <a:p>
            <a:pPr eaLnBrk="1" hangingPunct="1"/>
            <a:r>
              <a:rPr lang="en-US" smtClean="0"/>
              <a:t>Pengakuan para pihak tdk dpt ditarik kembali, kecuali bdsrkn alasan yg kuat &amp; dpt diterima oleh Hakim.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5. Pengetahuan Hakim</a:t>
            </a:r>
            <a:endParaRPr lang="en-US" smtClean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Pasal 106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pengetahuan Hakim adalah </a:t>
            </a:r>
            <a:r>
              <a:rPr lang="sv-SE" smtClean="0"/>
              <a:t>hal yg olehnya diketahui &amp; diyakini kebenarannya, yg </a:t>
            </a:r>
            <a:r>
              <a:rPr lang="en-US" smtClean="0"/>
              <a:t>diperoleh selama pemeriksaan di sidang Pengadilan berlangsung</a:t>
            </a:r>
          </a:p>
          <a:p>
            <a:pPr eaLnBrk="1" hangingPunct="1"/>
            <a:r>
              <a:rPr lang="en-US" smtClean="0"/>
              <a:t>Contoh pengetahuan Hakim :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mtClean="0"/>
              <a:t>pemeriksaan gedung yg dinyatakan  melanggar garis </a:t>
            </a:r>
            <a:r>
              <a:rPr lang="sv-SE" smtClean="0"/>
              <a:t>sempadan jalan, </a:t>
            </a:r>
            <a:r>
              <a:rPr lang="en-US" smtClean="0"/>
              <a:t>atau</a:t>
            </a:r>
          </a:p>
          <a:p>
            <a:pPr marL="914400" lvl="1" indent="-514350" eaLnBrk="1" hangingPunct="1">
              <a:buFontTx/>
              <a:buAutoNum type="alphaLcPeriod"/>
            </a:pPr>
            <a:r>
              <a:rPr lang="en-US" smtClean="0"/>
              <a:t>tanah yg dinyatakan masuk dlm jalur hijau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357188"/>
            <a:ext cx="8643938" cy="5768975"/>
          </a:xfrm>
        </p:spPr>
        <p:txBody>
          <a:bodyPr/>
          <a:lstStyle/>
          <a:p>
            <a:pPr eaLnBrk="1" hangingPunct="1"/>
            <a:r>
              <a:rPr lang="en-US" smtClean="0"/>
              <a:t>Hukum pembuktian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hukum yg mengatur ttg tata cara utk menetapkan terbuktinya fakta &amp; mjd dasar dari pertimbangan dlm menjatuhkan suatu putusan</a:t>
            </a:r>
          </a:p>
          <a:p>
            <a:pPr eaLnBrk="1" hangingPunct="1"/>
            <a:r>
              <a:rPr lang="en-US" smtClean="0"/>
              <a:t>Fakta dpt terdiri dari: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Fakta hukum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kejadian/keadaan yg eksistensinya (keberadaannya) tergantung dari penerapan suatu per-UU-an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Fakta biasa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kejadian/keadaan2 yg juga ikut menentukan adanya fakta hukum ttt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en-US" smtClean="0"/>
              <a:t>Pasal 100 ayat (2) UUPTUN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kejadian yg telah diketahui umum, tdk perlu dibuktikan, seperti: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hal2 yg mnrt pengalaman umum selalu terjadi;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nn-NO" smtClean="0"/>
              <a:t>fakta2 prosedural yg terjadi selama pemeriksaan; dan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eksistensi hukum</a:t>
            </a:r>
          </a:p>
          <a:p>
            <a:pPr eaLnBrk="1" hangingPunct="1"/>
            <a:endParaRPr lang="en-US" smtClean="0"/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AJARAN HUKUM PEMBUKTIAN</a:t>
            </a:r>
            <a:endParaRPr lang="en-US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Ajaran pembuktian dlm UUPTUN adalah ajaran pembuktian bebas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ajaran/teori yg tdk menghendaki adanya ketentuan2 yg mengikat Hakim, sehingga sejauh mana pembuktian dilakukan diserahkan kpd Hakim</a:t>
            </a:r>
          </a:p>
          <a:p>
            <a:pPr eaLnBrk="1" hangingPunct="1"/>
            <a:r>
              <a:rPr lang="en-US" smtClean="0"/>
              <a:t>Alasan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krn proses pemeriksaan di sidang PTUN dimaksudkan utk memperoleh kebenaran materiil &amp; bukan kebenaran formil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/>
            <a:r>
              <a:rPr lang="en-US" smtClean="0"/>
              <a:t>Penjelasan Pasal 107 UUPTUN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it-IT" smtClean="0"/>
              <a:t>Hakim PTUN dpt </a:t>
            </a:r>
            <a:r>
              <a:rPr lang="en-US" smtClean="0"/>
              <a:t>menentukan sendiri: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apa yg harus dibuktikan;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siapa yg harus dibebani pembuktian, hal apa yang harus </a:t>
            </a:r>
            <a:r>
              <a:rPr lang="sv-SE" smtClean="0"/>
              <a:t>dibuktikan oleh pihak yg berperkara &amp; hal apa saja </a:t>
            </a:r>
            <a:r>
              <a:rPr lang="en-US" smtClean="0"/>
              <a:t>yg harus dibuktikan oleh Hakim sendiri; 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alat bukti mana saja yg diutamakan utk dipergunakan dlm pembuktian;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sv-SE" smtClean="0"/>
              <a:t>kekuatan pembuktian bukti yg telah diajukan</a:t>
            </a:r>
            <a:endParaRPr lang="en-US" smtClean="0"/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ALAT BUKTI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214313" y="1000125"/>
            <a:ext cx="8715375" cy="5214938"/>
          </a:xfrm>
        </p:spPr>
        <p:txBody>
          <a:bodyPr/>
          <a:lstStyle/>
          <a:p>
            <a:pPr eaLnBrk="1" hangingPunct="1"/>
            <a:r>
              <a:rPr lang="en-US" smtClean="0"/>
              <a:t>Pasal 100 ayat (1)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alat bukti adalah surat/</a:t>
            </a:r>
            <a:r>
              <a:rPr lang="fi-FI" smtClean="0"/>
              <a:t>tulisan, keterangan ahli, keterangan saksi, pengakuan para pihak, &amp; </a:t>
            </a:r>
            <a:r>
              <a:rPr lang="en-US" smtClean="0"/>
              <a:t>pengetahuan Hakim</a:t>
            </a:r>
          </a:p>
          <a:p>
            <a:pPr eaLnBrk="1" hangingPunct="1"/>
            <a:r>
              <a:rPr lang="en-US" smtClean="0"/>
              <a:t>Bdsrkn pasal tsb, maka alat bukti yg dpt dipergunakan dlm me</a:t>
            </a:r>
            <a:r>
              <a:rPr lang="sv-SE" smtClean="0"/>
              <a:t>meriksa &amp; memutus Sengketa TUN sifatnya adalah ter</a:t>
            </a:r>
            <a:r>
              <a:rPr lang="en-US" smtClean="0"/>
              <a:t>batas</a:t>
            </a:r>
          </a:p>
          <a:p>
            <a:pPr eaLnBrk="1" hangingPunct="1"/>
            <a:r>
              <a:rPr lang="en-US" smtClean="0"/>
              <a:t>Maka sebenarnya, ajaran pembuktian dlm UUPTUN bukan ajaran pembuktian bebas, tetapi ajaran pembuktian bebas terbatas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fr-FR" smtClean="0"/>
              <a:t>Mnrt Hadjon </a:t>
            </a:r>
            <a:r>
              <a:rPr lang="fr-FR" smtClean="0">
                <a:sym typeface="Wingdings" pitchFamily="2" charset="2"/>
              </a:rPr>
              <a:t> </a:t>
            </a:r>
            <a:r>
              <a:rPr lang="es-ES" smtClean="0"/>
              <a:t>Pasal 100 &amp; Pasal 107 </a:t>
            </a:r>
            <a:r>
              <a:rPr lang="en-US" smtClean="0"/>
              <a:t>mirip dgn Hkm Acara Pdt. Seharusnya tdk perlu terdapat dlm HAPTUN, krn yg dipersoalkan dlm penyelesaian Sengketa TUN adalah sah/tdk </a:t>
            </a:r>
            <a:r>
              <a:rPr lang="fi-FI" smtClean="0"/>
              <a:t>sahnya suatu KTUN. Untuk menentukan ten</a:t>
            </a:r>
            <a:r>
              <a:rPr lang="en-US" smtClean="0"/>
              <a:t>tang sah/tdk sahnya KTUN, tolok </a:t>
            </a:r>
            <a:r>
              <a:rPr lang="sv-SE" smtClean="0"/>
              <a:t>ukurnya bukan alat bukti, tetapi per-UU-an</a:t>
            </a:r>
            <a:r>
              <a:rPr lang="en-US" smtClean="0"/>
              <a:t> &amp;/ AAUPB</a:t>
            </a:r>
          </a:p>
          <a:p>
            <a:pPr eaLnBrk="1" hangingPunct="1"/>
            <a:endParaRPr lang="en-US" smtClean="0"/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mtClean="0"/>
              <a:t>1. Surat/Tulisan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214313" y="1143000"/>
            <a:ext cx="8715375" cy="51435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000" smtClean="0"/>
              <a:t>Su</a:t>
            </a:r>
            <a:r>
              <a:rPr lang="sv-SE" sz="3000" smtClean="0"/>
              <a:t>rat/tulisan </a:t>
            </a:r>
            <a:r>
              <a:rPr lang="sv-SE" sz="3000" smtClean="0">
                <a:sym typeface="Wingdings" pitchFamily="2" charset="2"/>
              </a:rPr>
              <a:t> </a:t>
            </a:r>
            <a:r>
              <a:rPr lang="sv-SE" sz="3000" smtClean="0"/>
              <a:t>segala sesuatu yg memuat tanda bacaan, di</a:t>
            </a:r>
            <a:r>
              <a:rPr lang="en-US" sz="3000" smtClean="0"/>
              <a:t>maksudkan utk mencurahkan isi hati/utk menyampaikan buah pikiran seseorg &amp; dipergunakan sbg pembuktian.</a:t>
            </a:r>
          </a:p>
          <a:p>
            <a:pPr eaLnBrk="1" hangingPunct="1"/>
            <a:r>
              <a:rPr lang="en-US" sz="3000" smtClean="0"/>
              <a:t>Pasal 101 UUPTUN </a:t>
            </a:r>
            <a:r>
              <a:rPr lang="en-US" sz="3000" smtClean="0">
                <a:sym typeface="Wingdings" pitchFamily="2" charset="2"/>
              </a:rPr>
              <a:t></a:t>
            </a:r>
            <a:r>
              <a:rPr lang="en-US" sz="3000" smtClean="0"/>
              <a:t> surat sbg alat bukti terdiri atas:</a:t>
            </a:r>
          </a:p>
          <a:p>
            <a:pPr marL="914400" lvl="1" indent="-514350" eaLnBrk="1" hangingPunct="1">
              <a:buFontTx/>
              <a:buAutoNum type="arabicPeriod"/>
            </a:pPr>
            <a:r>
              <a:rPr lang="en-US" smtClean="0"/>
              <a:t>akta autentik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surat yg dibuat oleh/di hadapan seorg pejabat umum, yg menurut per-UU-an berwenang membuat surat itu dgn maksud utk dipergunakan sbg alat bukti ttg peristiwa hukum yg tercantum di dalamnya; 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 marL="914400" lvl="1" indent="-514350" eaLnBrk="1" hangingPunct="1">
              <a:buFontTx/>
              <a:buAutoNum type="arabicPeriod" startAt="2"/>
            </a:pPr>
            <a:r>
              <a:rPr lang="sv-SE" smtClean="0"/>
              <a:t>akta di bawah tangan </a:t>
            </a:r>
            <a:r>
              <a:rPr lang="sv-SE" smtClean="0">
                <a:sym typeface="Wingdings" pitchFamily="2" charset="2"/>
              </a:rPr>
              <a:t></a:t>
            </a:r>
            <a:r>
              <a:rPr lang="sv-SE" smtClean="0"/>
              <a:t> surat yg dibuat &amp; ditanda</a:t>
            </a:r>
            <a:r>
              <a:rPr lang="en-US" smtClean="0"/>
              <a:t>tangani oleh pihak2 ybs dgn maksud utk dipergunakan sbg alat bukti ttg peristiwa hukum yg tercantum di dalamnya;</a:t>
            </a:r>
          </a:p>
          <a:p>
            <a:pPr marL="914400" lvl="1" indent="-514350" eaLnBrk="1" hangingPunct="1">
              <a:buFontTx/>
              <a:buAutoNum type="arabicPeriod" startAt="2"/>
            </a:pPr>
            <a:r>
              <a:rPr lang="sv-SE" smtClean="0"/>
              <a:t>surat-surat lainnya yg bukan akta</a:t>
            </a: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Indroharto </a:t>
            </a:r>
            <a:r>
              <a:rPr lang="en-US" smtClean="0">
                <a:sym typeface="Wingdings" pitchFamily="2" charset="2"/>
              </a:rPr>
              <a:t> t</a:t>
            </a:r>
            <a:r>
              <a:rPr lang="en-US" smtClean="0"/>
              <a:t>ermasuk dlm pengertian surat/tulisan adalah hasil pemeriksaan persiapan guna mematangkan perkara ybs dlm pemeriksaan di muka sidang pengadilan nanti. </a:t>
            </a: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1050</Words>
  <Application>Microsoft Office PowerPoint</Application>
  <PresentationFormat>On-screen Show (4:3)</PresentationFormat>
  <Paragraphs>83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PEMBUKTIAN</vt:lpstr>
      <vt:lpstr>Slide 2</vt:lpstr>
      <vt:lpstr>Slide 3</vt:lpstr>
      <vt:lpstr> AJARAN HUKUM PEMBUKTIAN</vt:lpstr>
      <vt:lpstr>Slide 5</vt:lpstr>
      <vt:lpstr>ALAT BUKTI</vt:lpstr>
      <vt:lpstr>Slide 7</vt:lpstr>
      <vt:lpstr>1. Surat/Tulisan</vt:lpstr>
      <vt:lpstr>Slide 9</vt:lpstr>
      <vt:lpstr>2. Keterangan Ahli </vt:lpstr>
      <vt:lpstr>Slide 11</vt:lpstr>
      <vt:lpstr>Slide 12</vt:lpstr>
      <vt:lpstr>Slide 13</vt:lpstr>
      <vt:lpstr> 3. Keterangan Saksi</vt:lpstr>
      <vt:lpstr>Slide 15</vt:lpstr>
      <vt:lpstr>Slide 16</vt:lpstr>
      <vt:lpstr> 4. Pengakuan Para Pihak</vt:lpstr>
      <vt:lpstr> 5. Pengetahuan Hakim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PEMBUKTIAN</dc:title>
  <dc:creator>USER</dc:creator>
  <cp:lastModifiedBy>USER</cp:lastModifiedBy>
  <cp:revision>1</cp:revision>
  <dcterms:created xsi:type="dcterms:W3CDTF">2020-11-10T07:02:00Z</dcterms:created>
  <dcterms:modified xsi:type="dcterms:W3CDTF">2020-11-10T07:03:15Z</dcterms:modified>
</cp:coreProperties>
</file>