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7" r:id="rId9"/>
    <p:sldId id="269" r:id="rId10"/>
    <p:sldId id="280" r:id="rId11"/>
    <p:sldId id="283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1" autoAdjust="0"/>
    <p:restoredTop sz="94660"/>
  </p:normalViewPr>
  <p:slideViewPr>
    <p:cSldViewPr>
      <p:cViewPr varScale="1">
        <p:scale>
          <a:sx n="64" d="100"/>
          <a:sy n="64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783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700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49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4289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353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6426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41678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46957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17047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45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256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4AC90D0-28BD-4742-AF6A-9140A35322E3}" type="datetimeFigureOut">
              <a:rPr lang="id-ID" smtClean="0"/>
              <a:pPr/>
              <a:t>05/09/2024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30C57C6-5941-4287-A9DA-05047EE12AFE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14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85749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id-I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Pendahuluan</a:t>
            </a:r>
          </a:p>
          <a:p>
            <a:pPr algn="ctr">
              <a:buNone/>
            </a:pPr>
            <a:r>
              <a:rPr lang="id-I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Hukum Islam</a:t>
            </a:r>
            <a:endParaRPr lang="id-ID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aska" pitchFamily="34" charset="0"/>
            </a:endParaRPr>
          </a:p>
        </p:txBody>
      </p:sp>
      <p:pic>
        <p:nvPicPr>
          <p:cNvPr id="3" name="Picture 2" descr="gambar powerpoint 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1643050"/>
            <a:ext cx="1905000" cy="1905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2000240"/>
            <a:ext cx="835824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Sekularisme/sekular</a:t>
            </a:r>
            <a:r>
              <a:rPr kumimoji="0" lang="id-ID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merupakan nama suatu sistem etika dan filsafat yang bertujuan memberi interpretasi atau pengaturan terhadap kehidupan manusia.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Paham atau aliran yang dianut sekularisme :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Tanpa kepercayaan atau keyakinan kepada Tuhan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Tidak mempercayai kitab-kitab suci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Tidak percaya pada hari akhir/hari kiamat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imasi-bergerak-terima-kasih-009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378" y="428604"/>
            <a:ext cx="7946654" cy="4857784"/>
          </a:xfrm>
          <a:prstGeom prst="rect">
            <a:avLst/>
          </a:prstGeom>
        </p:spPr>
      </p:pic>
      <p:pic>
        <p:nvPicPr>
          <p:cNvPr id="3" name="Picture 2" descr="gambar powerpoint 7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3714752"/>
            <a:ext cx="2643206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3108" y="26235"/>
            <a:ext cx="685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2000" dirty="0">
                <a:latin typeface="Alaska" pitchFamily="34" charset="0"/>
              </a:rPr>
              <a:t> </a:t>
            </a:r>
            <a:r>
              <a:rPr lang="id-ID" sz="2000" dirty="0" smtClean="0">
                <a:latin typeface="Alaska" pitchFamily="34" charset="0"/>
              </a:rPr>
              <a:t>    </a:t>
            </a:r>
            <a:r>
              <a:rPr lang="id-I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Pendahuluan, Hukum Islam Dalam   </a:t>
            </a:r>
          </a:p>
          <a:p>
            <a:pPr lvl="0"/>
            <a:r>
              <a:rPr lang="id-I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    Kurikulum Fakultas Hukum</a:t>
            </a:r>
            <a:endParaRPr lang="id-ID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aska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57290" y="928670"/>
            <a:ext cx="728664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Mata kuliah hukum islam dinamakan</a:t>
            </a:r>
            <a:r>
              <a:rPr kumimoji="0" lang="id-ID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hukum islam</a:t>
            </a:r>
            <a:r>
              <a:rPr kumimoji="0" lang="id-ID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satu tahun 1983. Hukum islam dibagi 2. Bagian satu disebut hukum islam I dan bagian dua disebut hukum islam II. Hukum islam II adalah lanjutan dari hukum islam I, hukum islam II berisi hukum perkawinan dan kewarisan islam. 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Tujuan mata kuliah hukum islam :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Mengerti, memahami, menyebutkan, menjelaskan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d-ID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asas-asas hukum islam dan mampu melukiskan,</a:t>
            </a:r>
            <a:r>
              <a:rPr kumimoji="0" lang="id-ID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d-ID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memaparkan pertumbuhan dan perkembangan hukum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d-ID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islam. 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Memahami dan mampu menjelaskan hubungan hukum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id-ID" sz="24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id-ID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islam dengan hukum-hukum lain ditanah air.</a:t>
            </a:r>
            <a:endParaRPr kumimoji="0" lang="id-ID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6" dur="20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8596" y="642918"/>
            <a:ext cx="87154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/>
              <a:t>Sebab hukum islam ada didalam kurikulum fakultas hukum</a:t>
            </a:r>
            <a:r>
              <a:rPr lang="id-ID" sz="2400" dirty="0" smtClean="0"/>
              <a:t>:</a:t>
            </a:r>
          </a:p>
          <a:p>
            <a:endParaRPr lang="id-ID" sz="2400" dirty="0">
              <a:latin typeface="Alaska" pitchFamily="34" charset="0"/>
            </a:endParaRPr>
          </a:p>
          <a:p>
            <a:pPr lvl="0"/>
            <a:r>
              <a:rPr lang="id-I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1. Karena </a:t>
            </a:r>
            <a:r>
              <a:rPr lang="id-ID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alasan sejarah</a:t>
            </a:r>
          </a:p>
          <a:p>
            <a:r>
              <a:rPr lang="id-ID" sz="2400" dirty="0" smtClean="0"/>
              <a:t>    Disekolah </a:t>
            </a:r>
            <a:r>
              <a:rPr lang="id-ID" sz="2400" dirty="0"/>
              <a:t>tinggi hukum </a:t>
            </a:r>
            <a:r>
              <a:rPr lang="id-ID" sz="2400" dirty="0" smtClean="0"/>
              <a:t>yang didirikan </a:t>
            </a:r>
            <a:r>
              <a:rPr lang="id-ID" sz="2400" dirty="0"/>
              <a:t>oleh Belanda </a:t>
            </a:r>
            <a:r>
              <a:rPr lang="id-ID" sz="2400" dirty="0" smtClean="0"/>
              <a:t>diajarkan </a:t>
            </a:r>
          </a:p>
          <a:p>
            <a:r>
              <a:rPr lang="id-ID" sz="2400" dirty="0" smtClean="0"/>
              <a:t>    hukum islam atau </a:t>
            </a:r>
            <a:r>
              <a:rPr lang="id-ID" sz="2400" dirty="0"/>
              <a:t>mereka sebut dengan </a:t>
            </a:r>
            <a:r>
              <a:rPr lang="id-ID" sz="2400" i="1" dirty="0"/>
              <a:t>Mohammedaansch Recht</a:t>
            </a:r>
            <a:r>
              <a:rPr lang="id-ID" sz="2400" dirty="0"/>
              <a:t>. </a:t>
            </a:r>
            <a:r>
              <a:rPr lang="id-ID" sz="2400" dirty="0" smtClean="0"/>
              <a:t> </a:t>
            </a:r>
          </a:p>
          <a:p>
            <a:r>
              <a:rPr lang="id-ID" sz="2400" dirty="0" smtClean="0"/>
              <a:t>    Tradisi ini dilanjutkan oleh fakultas hukum yang didirikan setelah </a:t>
            </a:r>
          </a:p>
          <a:p>
            <a:r>
              <a:rPr lang="id-ID" sz="2400" dirty="0" smtClean="0"/>
              <a:t>    Indonesia merdeka.Tapi tidaklah benar kalau orang </a:t>
            </a:r>
            <a:r>
              <a:rPr lang="id-ID" sz="2400" dirty="0"/>
              <a:t>menyebut  </a:t>
            </a:r>
            <a:r>
              <a:rPr lang="id-ID" sz="2400" dirty="0" smtClean="0"/>
              <a:t>  </a:t>
            </a:r>
          </a:p>
          <a:p>
            <a:r>
              <a:rPr lang="id-ID" sz="2400" dirty="0" smtClean="0"/>
              <a:t>    agama </a:t>
            </a:r>
            <a:r>
              <a:rPr lang="id-ID" sz="2400" dirty="0"/>
              <a:t>islam </a:t>
            </a:r>
            <a:r>
              <a:rPr lang="id-ID" sz="2400" dirty="0" smtClean="0"/>
              <a:t>sebagai </a:t>
            </a:r>
            <a:r>
              <a:rPr lang="id-ID" sz="2400" i="1" dirty="0" smtClean="0"/>
              <a:t>Mohammedanism  </a:t>
            </a:r>
            <a:r>
              <a:rPr lang="id-ID" sz="2400" dirty="0" smtClean="0"/>
              <a:t>dan </a:t>
            </a:r>
            <a:r>
              <a:rPr lang="id-ID" sz="2400" dirty="0"/>
              <a:t>hukum islam </a:t>
            </a:r>
            <a:r>
              <a:rPr lang="id-ID" sz="2400" dirty="0" smtClean="0"/>
              <a:t>sebagai    </a:t>
            </a:r>
          </a:p>
          <a:p>
            <a:r>
              <a:rPr lang="id-ID" sz="2400" i="1" dirty="0" smtClean="0"/>
              <a:t>    Mohammedan Law</a:t>
            </a:r>
            <a:r>
              <a:rPr lang="id-ID" sz="2400" dirty="0" smtClean="0"/>
              <a:t>, atau pun </a:t>
            </a:r>
            <a:r>
              <a:rPr lang="id-ID" sz="2400" i="1" dirty="0" smtClean="0"/>
              <a:t>Mohammedaansch </a:t>
            </a:r>
            <a:r>
              <a:rPr lang="id-ID" sz="2400" i="1" dirty="0"/>
              <a:t>Recht</a:t>
            </a:r>
            <a:r>
              <a:rPr lang="id-ID" sz="2400" dirty="0"/>
              <a:t> karena </a:t>
            </a:r>
            <a:endParaRPr lang="id-ID" sz="2400" dirty="0" smtClean="0"/>
          </a:p>
          <a:p>
            <a:r>
              <a:rPr lang="id-ID" sz="2400" dirty="0" smtClean="0"/>
              <a:t>    berbeda dengan hukum-hukum islam </a:t>
            </a:r>
            <a:r>
              <a:rPr lang="id-ID" sz="2400" dirty="0"/>
              <a:t>yang lain.</a:t>
            </a:r>
          </a:p>
          <a:p>
            <a:pPr lvl="0"/>
            <a:r>
              <a:rPr lang="id-I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2. Karena </a:t>
            </a:r>
            <a:r>
              <a:rPr lang="id-ID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alasan penduduk</a:t>
            </a:r>
          </a:p>
          <a:p>
            <a:r>
              <a:rPr lang="id-ID" sz="2400" dirty="0"/>
              <a:t> </a:t>
            </a:r>
            <a:r>
              <a:rPr lang="id-ID" sz="2400" dirty="0" smtClean="0"/>
              <a:t>   Dulunya hampir </a:t>
            </a:r>
            <a:r>
              <a:rPr lang="id-ID" sz="2400" dirty="0"/>
              <a:t>90 % penduduk Indonesia beragama islam mulai </a:t>
            </a:r>
            <a:endParaRPr lang="id-ID" sz="2400" dirty="0" smtClean="0"/>
          </a:p>
          <a:p>
            <a:r>
              <a:rPr lang="id-ID" sz="2400" dirty="0" smtClean="0"/>
              <a:t>    dari pegawai pejabat</a:t>
            </a:r>
            <a:r>
              <a:rPr lang="id-ID" sz="2400" dirty="0"/>
              <a:t>, </a:t>
            </a:r>
            <a:r>
              <a:rPr lang="id-ID" sz="2400" dirty="0" smtClean="0"/>
              <a:t>dan para pemimpin mereka dibekali dengan </a:t>
            </a:r>
          </a:p>
          <a:p>
            <a:r>
              <a:rPr lang="id-ID" sz="2400" dirty="0" smtClean="0"/>
              <a:t>    pengetahuan keislaman.</a:t>
            </a:r>
            <a:endParaRPr lang="id-ID" sz="24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1472" y="1500736"/>
            <a:ext cx="85011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3. Karena </a:t>
            </a:r>
            <a:r>
              <a:rPr lang="id-ID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alasan yuridis</a:t>
            </a:r>
          </a:p>
          <a:p>
            <a:r>
              <a:rPr lang="id-ID" sz="2400" dirty="0" smtClean="0"/>
              <a:t>    Di </a:t>
            </a:r>
            <a:r>
              <a:rPr lang="id-ID" sz="2400" dirty="0"/>
              <a:t>tanah air hukum islam berlaku secara normatif dan formal </a:t>
            </a:r>
            <a:r>
              <a:rPr lang="id-ID" sz="2400" dirty="0" smtClean="0"/>
              <a:t>  </a:t>
            </a:r>
          </a:p>
          <a:p>
            <a:r>
              <a:rPr lang="id-ID" sz="2400" dirty="0" smtClean="0"/>
              <a:t>    yuridis</a:t>
            </a:r>
            <a:r>
              <a:rPr lang="id-ID" sz="2400" dirty="0"/>
              <a:t>.</a:t>
            </a:r>
          </a:p>
          <a:p>
            <a:pPr lvl="0"/>
            <a:r>
              <a:rPr lang="id-ID" sz="2400" dirty="0"/>
              <a:t> </a:t>
            </a:r>
            <a:r>
              <a:rPr lang="id-ID" sz="2400" dirty="0" smtClean="0"/>
              <a:t>   a. Secara </a:t>
            </a:r>
            <a:r>
              <a:rPr lang="id-ID" sz="2400" dirty="0"/>
              <a:t>normatif, hukum islam mempunyai sanksi apabila </a:t>
            </a:r>
            <a:r>
              <a:rPr lang="id-ID" sz="2400" dirty="0" smtClean="0"/>
              <a:t>  </a:t>
            </a:r>
          </a:p>
          <a:p>
            <a:pPr lvl="0"/>
            <a:r>
              <a:rPr lang="id-ID" sz="2400" dirty="0" smtClean="0"/>
              <a:t>        norma-norma </a:t>
            </a:r>
            <a:r>
              <a:rPr lang="id-ID" sz="2400" dirty="0"/>
              <a:t>dilanggar. Contohnya, dalam pelaksanaan </a:t>
            </a:r>
            <a:endParaRPr lang="id-ID" sz="2400" dirty="0" smtClean="0"/>
          </a:p>
          <a:p>
            <a:pPr lvl="0"/>
            <a:r>
              <a:rPr lang="id-ID" sz="2400" dirty="0" smtClean="0"/>
              <a:t>        ibadah </a:t>
            </a:r>
            <a:r>
              <a:rPr lang="id-ID" sz="2400" dirty="0"/>
              <a:t>sholat, puasa, zakat, dan haji serta semua bagian </a:t>
            </a:r>
            <a:endParaRPr lang="id-ID" sz="2400" dirty="0" smtClean="0"/>
          </a:p>
          <a:p>
            <a:pPr lvl="0"/>
            <a:r>
              <a:rPr lang="id-ID" sz="2400" dirty="0" smtClean="0"/>
              <a:t>        hukum </a:t>
            </a:r>
            <a:r>
              <a:rPr lang="id-ID" sz="2400" dirty="0"/>
              <a:t>islam yang mengatur hubungan manusia dengan </a:t>
            </a:r>
            <a:endParaRPr lang="id-ID" sz="2400" dirty="0" smtClean="0"/>
          </a:p>
          <a:p>
            <a:pPr lvl="0"/>
            <a:r>
              <a:rPr lang="id-ID" sz="2400" dirty="0" smtClean="0"/>
              <a:t>        Tuhan</a:t>
            </a:r>
            <a:r>
              <a:rPr lang="id-ID" sz="2400" dirty="0"/>
              <a:t>.</a:t>
            </a:r>
          </a:p>
          <a:p>
            <a:pPr lvl="0"/>
            <a:r>
              <a:rPr lang="id-ID" sz="2400" dirty="0"/>
              <a:t> </a:t>
            </a:r>
            <a:r>
              <a:rPr lang="id-ID" sz="2400" dirty="0" smtClean="0"/>
              <a:t>   b. Secara </a:t>
            </a:r>
            <a:r>
              <a:rPr lang="id-ID" sz="2400" dirty="0"/>
              <a:t>formal yuridis, hukum islam yang mengatur hubungan </a:t>
            </a:r>
            <a:endParaRPr lang="id-ID" sz="2400" dirty="0" smtClean="0"/>
          </a:p>
          <a:p>
            <a:pPr lvl="0"/>
            <a:r>
              <a:rPr lang="id-ID" sz="2400" dirty="0" smtClean="0"/>
              <a:t>        manusia </a:t>
            </a:r>
            <a:r>
              <a:rPr lang="id-ID" sz="2400" dirty="0"/>
              <a:t>dengan manusia lain dan benda dalam masyarakat.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0100" y="857232"/>
            <a:ext cx="73581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4</a:t>
            </a:r>
            <a:r>
              <a:rPr lang="id-I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. Karena </a:t>
            </a:r>
            <a:r>
              <a:rPr lang="id-ID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alasan ilmiah</a:t>
            </a:r>
          </a:p>
          <a:p>
            <a:r>
              <a:rPr lang="id-ID" sz="2400" dirty="0" smtClean="0"/>
              <a:t>    Orang </a:t>
            </a:r>
            <a:r>
              <a:rPr lang="id-ID" sz="2400" dirty="0"/>
              <a:t>barat mempelajari islam secara ilmiah untuk </a:t>
            </a:r>
            <a:r>
              <a:rPr lang="id-ID" sz="2400" dirty="0" smtClean="0"/>
              <a:t> </a:t>
            </a:r>
          </a:p>
          <a:p>
            <a:r>
              <a:rPr lang="id-ID" sz="2400" dirty="0" smtClean="0"/>
              <a:t>    tujuan </a:t>
            </a:r>
            <a:r>
              <a:rPr lang="id-ID" sz="2400" dirty="0"/>
              <a:t>politik guna mengukuhkan penjajahan barat </a:t>
            </a:r>
            <a:r>
              <a:rPr lang="id-ID" sz="2400" dirty="0" smtClean="0"/>
              <a:t> </a:t>
            </a:r>
          </a:p>
          <a:p>
            <a:r>
              <a:rPr lang="id-ID" sz="2400" dirty="0" smtClean="0"/>
              <a:t>    dibenua-benua </a:t>
            </a:r>
            <a:r>
              <a:rPr lang="id-ID" sz="2400" dirty="0"/>
              <a:t>yang mayoritas beragama islam. Dalam </a:t>
            </a:r>
            <a:endParaRPr lang="id-ID" sz="2400" dirty="0" smtClean="0"/>
          </a:p>
          <a:p>
            <a:r>
              <a:rPr lang="id-ID" sz="2400" dirty="0" smtClean="0"/>
              <a:t>    seminar </a:t>
            </a:r>
            <a:r>
              <a:rPr lang="id-ID" sz="2400" dirty="0"/>
              <a:t>hukum islam di Belanda tahun 1932, 1937, dan </a:t>
            </a:r>
            <a:endParaRPr lang="id-ID" sz="2400" dirty="0" smtClean="0"/>
          </a:p>
          <a:p>
            <a:r>
              <a:rPr lang="id-ID" sz="2400" dirty="0" smtClean="0"/>
              <a:t>    1948</a:t>
            </a:r>
            <a:r>
              <a:rPr lang="id-ID" sz="2400" dirty="0"/>
              <a:t>, dilanjutkan di Paris tahun 1952 para </a:t>
            </a:r>
            <a:r>
              <a:rPr lang="id-ID" sz="2400" dirty="0" smtClean="0"/>
              <a:t>peserta  </a:t>
            </a:r>
          </a:p>
          <a:p>
            <a:r>
              <a:rPr lang="id-ID" sz="2400" dirty="0" smtClean="0"/>
              <a:t>    menghadiri </a:t>
            </a:r>
            <a:r>
              <a:rPr lang="id-ID" sz="2400" i="1" dirty="0"/>
              <a:t>The Week of Islamic Law </a:t>
            </a:r>
            <a:r>
              <a:rPr lang="id-ID" sz="2400" dirty="0"/>
              <a:t>(pekan hukum </a:t>
            </a:r>
            <a:endParaRPr lang="id-ID" sz="2400" dirty="0" smtClean="0"/>
          </a:p>
          <a:p>
            <a:r>
              <a:rPr lang="id-ID" sz="2400" dirty="0" smtClean="0"/>
              <a:t>    islam</a:t>
            </a:r>
            <a:r>
              <a:rPr lang="id-ID" sz="2400" dirty="0"/>
              <a:t>) yang terdiri dari para ahli perbandingan hukum </a:t>
            </a:r>
            <a:endParaRPr lang="id-ID" sz="2400" dirty="0" smtClean="0"/>
          </a:p>
          <a:p>
            <a:r>
              <a:rPr lang="id-ID" sz="2400" dirty="0" smtClean="0"/>
              <a:t>    menyatakan </a:t>
            </a:r>
            <a:r>
              <a:rPr lang="id-ID" sz="2400" dirty="0"/>
              <a:t>bahwa:</a:t>
            </a:r>
          </a:p>
          <a:p>
            <a:pPr lvl="0"/>
            <a:r>
              <a:rPr lang="id-ID" sz="2400" dirty="0" smtClean="0"/>
              <a:t>    a. Asas-asas </a:t>
            </a:r>
            <a:r>
              <a:rPr lang="id-ID" sz="2400" dirty="0"/>
              <a:t>hukum islam mempunyai nilai tinggi </a:t>
            </a:r>
            <a:r>
              <a:rPr lang="id-ID" sz="2400" dirty="0" smtClean="0"/>
              <a:t>yang   </a:t>
            </a:r>
          </a:p>
          <a:p>
            <a:pPr lvl="0"/>
            <a:r>
              <a:rPr lang="id-ID" sz="2400" dirty="0" smtClean="0"/>
              <a:t>        tidak </a:t>
            </a:r>
            <a:r>
              <a:rPr lang="id-ID" sz="2400" dirty="0"/>
              <a:t>dapat dipertikaikan lagi.</a:t>
            </a:r>
          </a:p>
          <a:p>
            <a:pPr lvl="0"/>
            <a:r>
              <a:rPr lang="id-ID" sz="2400" dirty="0" smtClean="0"/>
              <a:t>    b. Dalam </a:t>
            </a:r>
            <a:r>
              <a:rPr lang="id-ID" sz="2400" dirty="0"/>
              <a:t>berbagai mazhab yag ada didalam lingkungan </a:t>
            </a:r>
            <a:endParaRPr lang="id-ID" sz="2400" dirty="0" smtClean="0"/>
          </a:p>
          <a:p>
            <a:pPr lvl="0"/>
            <a:r>
              <a:rPr lang="id-ID" sz="2400" dirty="0" smtClean="0"/>
              <a:t>        besar </a:t>
            </a:r>
            <a:r>
              <a:rPr lang="id-ID" sz="2400" dirty="0"/>
              <a:t>hukum islam terdapat kekayaan pemikiran </a:t>
            </a:r>
            <a:endParaRPr lang="id-ID" sz="2400" dirty="0" smtClean="0"/>
          </a:p>
          <a:p>
            <a:pPr lvl="0"/>
            <a:r>
              <a:rPr lang="id-ID" sz="2400" dirty="0" smtClean="0"/>
              <a:t>        hukum </a:t>
            </a:r>
            <a:r>
              <a:rPr lang="id-ID" sz="2400" dirty="0"/>
              <a:t>serta  teknik yang mengagungkan.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06" y="1882210"/>
            <a:ext cx="90726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5</a:t>
            </a:r>
            <a:r>
              <a:rPr lang="id-I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. Karena </a:t>
            </a:r>
            <a:r>
              <a:rPr lang="id-ID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alasan konstitusional</a:t>
            </a:r>
          </a:p>
          <a:p>
            <a:r>
              <a:rPr lang="id-ID" sz="2400" dirty="0" smtClean="0"/>
              <a:t>    Dalam </a:t>
            </a:r>
            <a:r>
              <a:rPr lang="id-ID" sz="2400" dirty="0"/>
              <a:t>pasal 29 ayat 1 UUD 1945 dinyatakan bahwa, negara Indonesia </a:t>
            </a:r>
            <a:r>
              <a:rPr lang="id-ID" sz="2400" dirty="0" smtClean="0"/>
              <a:t> </a:t>
            </a:r>
          </a:p>
          <a:p>
            <a:r>
              <a:rPr lang="id-ID" sz="2400" dirty="0" smtClean="0"/>
              <a:t>    berdasarkan </a:t>
            </a:r>
            <a:r>
              <a:rPr lang="id-ID" sz="2400" dirty="0"/>
              <a:t>asas Ketuhanan Yang Maha Esa, terdapat norma dasar </a:t>
            </a:r>
            <a:endParaRPr lang="id-ID" sz="2400" dirty="0" smtClean="0"/>
          </a:p>
          <a:p>
            <a:r>
              <a:rPr lang="id-ID" sz="2400" dirty="0" smtClean="0"/>
              <a:t>    sebagai </a:t>
            </a:r>
            <a:r>
              <a:rPr lang="id-ID" sz="2400" dirty="0"/>
              <a:t>berikut:</a:t>
            </a:r>
          </a:p>
          <a:p>
            <a:pPr lvl="0"/>
            <a:r>
              <a:rPr lang="id-ID" sz="2400" dirty="0"/>
              <a:t> </a:t>
            </a:r>
            <a:r>
              <a:rPr lang="id-ID" sz="2400" dirty="0" smtClean="0"/>
              <a:t>   a. Dalam </a:t>
            </a:r>
            <a:r>
              <a:rPr lang="id-ID" sz="2400" dirty="0"/>
              <a:t>negara RI tidak boleh terjadi  sesuatu yang bertentangan </a:t>
            </a:r>
            <a:endParaRPr lang="id-ID" sz="2400" dirty="0" smtClean="0"/>
          </a:p>
          <a:p>
            <a:pPr lvl="0"/>
            <a:r>
              <a:rPr lang="id-ID" sz="2400" dirty="0" smtClean="0"/>
              <a:t>        dengan </a:t>
            </a:r>
            <a:r>
              <a:rPr lang="id-ID" sz="2400" dirty="0"/>
              <a:t>kaidah islam bagi umat islam dan agama-agama lainnya.</a:t>
            </a:r>
          </a:p>
          <a:p>
            <a:pPr lvl="0"/>
            <a:r>
              <a:rPr lang="id-ID" sz="2400" dirty="0"/>
              <a:t> </a:t>
            </a:r>
            <a:r>
              <a:rPr lang="id-ID" sz="2400" dirty="0" smtClean="0"/>
              <a:t>   b. Negara </a:t>
            </a:r>
            <a:r>
              <a:rPr lang="id-ID" sz="2400" dirty="0"/>
              <a:t>RI wajib menjalankan syariat islam bagi umat islam dan </a:t>
            </a:r>
            <a:endParaRPr lang="id-ID" sz="2400" dirty="0" smtClean="0"/>
          </a:p>
          <a:p>
            <a:pPr lvl="0"/>
            <a:r>
              <a:rPr lang="id-ID" sz="2400" dirty="0" smtClean="0"/>
              <a:t>        begitu </a:t>
            </a:r>
            <a:r>
              <a:rPr lang="id-ID" sz="2400" dirty="0"/>
              <a:t>juga dengan agama-agama lainnya.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1500174"/>
            <a:ext cx="82867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AutoNum type="arabicPeriod"/>
            </a:pPr>
            <a:r>
              <a:rPr lang="id-ID" sz="2400" dirty="0" smtClean="0">
                <a:solidFill>
                  <a:schemeClr val="bg1"/>
                </a:solidFill>
              </a:rPr>
              <a:t>Dalam </a:t>
            </a:r>
            <a:r>
              <a:rPr lang="id-ID" sz="2400" dirty="0">
                <a:solidFill>
                  <a:schemeClr val="bg1"/>
                </a:solidFill>
              </a:rPr>
              <a:t>urusan ibadah pemerintah </a:t>
            </a:r>
            <a:r>
              <a:rPr lang="id-ID" sz="2400" dirty="0" smtClean="0">
                <a:solidFill>
                  <a:schemeClr val="bg1"/>
                </a:solidFill>
              </a:rPr>
              <a:t>Hindia Belanda </a:t>
            </a:r>
            <a:r>
              <a:rPr lang="id-ID" sz="2400" dirty="0">
                <a:solidFill>
                  <a:schemeClr val="bg1"/>
                </a:solidFill>
              </a:rPr>
              <a:t>memberikan kebebasan kepada orang </a:t>
            </a:r>
            <a:r>
              <a:rPr lang="id-ID" sz="2400" dirty="0" smtClean="0">
                <a:solidFill>
                  <a:schemeClr val="bg1"/>
                </a:solidFill>
              </a:rPr>
              <a:t>  Indonesia </a:t>
            </a:r>
            <a:r>
              <a:rPr lang="id-ID" sz="2400" dirty="0">
                <a:solidFill>
                  <a:schemeClr val="bg1"/>
                </a:solidFill>
              </a:rPr>
              <a:t>untuk beribadah. Menurut snouck,kalau orang islam dilarang </a:t>
            </a:r>
            <a:endParaRPr lang="id-ID" sz="2400" dirty="0" smtClean="0">
              <a:solidFill>
                <a:schemeClr val="bg1"/>
              </a:solidFill>
            </a:endParaRPr>
          </a:p>
          <a:p>
            <a:pPr marL="914400" lvl="1" indent="-457200"/>
            <a:r>
              <a:rPr lang="id-ID" sz="2400" dirty="0" smtClean="0">
                <a:solidFill>
                  <a:schemeClr val="bg1"/>
                </a:solidFill>
              </a:rPr>
              <a:t>                     melakukan </a:t>
            </a:r>
            <a:r>
              <a:rPr lang="id-ID" sz="2400" dirty="0">
                <a:solidFill>
                  <a:schemeClr val="bg1"/>
                </a:solidFill>
              </a:rPr>
              <a:t>ibadah maka mereka akan menjadi </a:t>
            </a:r>
            <a:endParaRPr lang="id-ID" sz="2400" dirty="0" smtClean="0">
              <a:solidFill>
                <a:schemeClr val="bg1"/>
              </a:solidFill>
            </a:endParaRPr>
          </a:p>
          <a:p>
            <a:pPr marL="914400" lvl="1" indent="-457200"/>
            <a:r>
              <a:rPr lang="id-ID" sz="2400" dirty="0">
                <a:solidFill>
                  <a:schemeClr val="bg1"/>
                </a:solidFill>
              </a:rPr>
              <a:t> </a:t>
            </a:r>
            <a:r>
              <a:rPr lang="id-ID" sz="2400" dirty="0" smtClean="0">
                <a:solidFill>
                  <a:schemeClr val="bg1"/>
                </a:solidFill>
              </a:rPr>
              <a:t>                     sangat </a:t>
            </a:r>
            <a:r>
              <a:rPr lang="id-ID" sz="2400" dirty="0">
                <a:solidFill>
                  <a:schemeClr val="bg1"/>
                </a:solidFill>
              </a:rPr>
              <a:t>fanatik dan mendirikan “perkumpulan </a:t>
            </a:r>
            <a:r>
              <a:rPr lang="id-ID" sz="2400" dirty="0" smtClean="0">
                <a:solidFill>
                  <a:schemeClr val="bg1"/>
                </a:solidFill>
              </a:rPr>
              <a:t> </a:t>
            </a:r>
          </a:p>
          <a:p>
            <a:pPr marL="914400" lvl="1" indent="-457200"/>
            <a:r>
              <a:rPr lang="id-ID" sz="2400" dirty="0">
                <a:solidFill>
                  <a:schemeClr val="bg1"/>
                </a:solidFill>
              </a:rPr>
              <a:t> </a:t>
            </a:r>
            <a:r>
              <a:rPr lang="id-ID" sz="2400" dirty="0" smtClean="0">
                <a:solidFill>
                  <a:schemeClr val="bg1"/>
                </a:solidFill>
              </a:rPr>
              <a:t>                     terikat</a:t>
            </a:r>
            <a:r>
              <a:rPr lang="id-ID" sz="2400" dirty="0">
                <a:solidFill>
                  <a:schemeClr val="bg1"/>
                </a:solidFill>
              </a:rPr>
              <a:t>” yang mengajarkan perang sabil. </a:t>
            </a:r>
            <a:r>
              <a:rPr lang="id-ID" sz="2400" dirty="0" smtClean="0">
                <a:solidFill>
                  <a:schemeClr val="bg1"/>
                </a:solidFill>
              </a:rPr>
              <a:t>Kalau</a:t>
            </a:r>
          </a:p>
          <a:p>
            <a:pPr marL="914400" lvl="1" indent="-457200"/>
            <a:r>
              <a:rPr lang="id-ID" sz="2400" dirty="0">
                <a:solidFill>
                  <a:schemeClr val="bg1"/>
                </a:solidFill>
              </a:rPr>
              <a:t> </a:t>
            </a:r>
            <a:r>
              <a:rPr lang="id-ID" sz="2400" dirty="0" smtClean="0">
                <a:solidFill>
                  <a:schemeClr val="bg1"/>
                </a:solidFill>
              </a:rPr>
              <a:t>                    mereka </a:t>
            </a:r>
            <a:r>
              <a:rPr lang="id-ID" sz="2400" dirty="0">
                <a:solidFill>
                  <a:schemeClr val="bg1"/>
                </a:solidFill>
              </a:rPr>
              <a:t>merdeka mereka akan lalai sendiri </a:t>
            </a:r>
            <a:endParaRPr lang="id-ID" sz="2400" dirty="0" smtClean="0">
              <a:solidFill>
                <a:schemeClr val="bg1"/>
              </a:solidFill>
            </a:endParaRPr>
          </a:p>
          <a:p>
            <a:pPr marL="914400" lvl="1" indent="-457200"/>
            <a:r>
              <a:rPr lang="id-ID" sz="2400" dirty="0">
                <a:solidFill>
                  <a:schemeClr val="bg1"/>
                </a:solidFill>
              </a:rPr>
              <a:t> </a:t>
            </a:r>
            <a:r>
              <a:rPr lang="id-ID" sz="2400" dirty="0" smtClean="0">
                <a:solidFill>
                  <a:schemeClr val="bg1"/>
                </a:solidFill>
              </a:rPr>
              <a:t>                    mengerjakannya </a:t>
            </a:r>
            <a:r>
              <a:rPr lang="id-ID" sz="2400" dirty="0">
                <a:solidFill>
                  <a:schemeClr val="bg1"/>
                </a:solidFill>
              </a:rPr>
              <a:t>atau mereka tidak </a:t>
            </a:r>
            <a:r>
              <a:rPr lang="id-ID" sz="2400" dirty="0" smtClean="0">
                <a:solidFill>
                  <a:schemeClr val="bg1"/>
                </a:solidFill>
              </a:rPr>
              <a:t>merasa    </a:t>
            </a:r>
          </a:p>
          <a:p>
            <a:pPr marL="914400" lvl="1" indent="-457200"/>
            <a:r>
              <a:rPr lang="id-ID" sz="2400" dirty="0">
                <a:solidFill>
                  <a:schemeClr val="bg1"/>
                </a:solidFill>
              </a:rPr>
              <a:t> </a:t>
            </a:r>
            <a:r>
              <a:rPr lang="id-ID" sz="2400" dirty="0" smtClean="0">
                <a:solidFill>
                  <a:schemeClr val="bg1"/>
                </a:solidFill>
              </a:rPr>
              <a:t>                            diperintah </a:t>
            </a:r>
            <a:r>
              <a:rPr lang="id-ID" sz="2400" dirty="0">
                <a:solidFill>
                  <a:schemeClr val="bg1"/>
                </a:solidFill>
              </a:rPr>
              <a:t>oleh orang  yang beragama lain.</a:t>
            </a:r>
          </a:p>
        </p:txBody>
      </p:sp>
      <p:sp>
        <p:nvSpPr>
          <p:cNvPr id="3" name="Rectangle 2"/>
          <p:cNvSpPr/>
          <p:nvPr/>
        </p:nvSpPr>
        <p:spPr>
          <a:xfrm>
            <a:off x="1500134" y="357166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aska" pitchFamily="34" charset="0"/>
              </a:rPr>
              <a:t>Pokok-pokok politik islam yang disusun oleh Snouck Hurgronje sebagai berikut: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1418570"/>
            <a:ext cx="83582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400" dirty="0" smtClean="0"/>
              <a:t>2. Dalam urusan muamalah (kemasyarakatan), hubungan </a:t>
            </a:r>
          </a:p>
          <a:p>
            <a:pPr>
              <a:buNone/>
            </a:pPr>
            <a:r>
              <a:rPr lang="id-ID" sz="2400" dirty="0"/>
              <a:t> </a:t>
            </a:r>
            <a:r>
              <a:rPr lang="id-ID" sz="2400" dirty="0" smtClean="0"/>
              <a:t>   antara manusia dengan manusia lain dalam masyarakat.  </a:t>
            </a:r>
          </a:p>
          <a:p>
            <a:pPr>
              <a:buNone/>
            </a:pPr>
            <a:r>
              <a:rPr lang="id-ID" sz="2400" dirty="0" smtClean="0"/>
              <a:t>    Pemerintah Hindia Belanda menghormati lembaga </a:t>
            </a:r>
          </a:p>
          <a:p>
            <a:pPr>
              <a:buNone/>
            </a:pPr>
            <a:r>
              <a:rPr lang="id-ID" sz="2400" dirty="0"/>
              <a:t> </a:t>
            </a:r>
            <a:r>
              <a:rPr lang="id-ID" sz="2400" dirty="0" smtClean="0"/>
              <a:t>   sambil membuka jalan untuk orang islam berangsur-</a:t>
            </a:r>
          </a:p>
          <a:p>
            <a:pPr>
              <a:buNone/>
            </a:pPr>
            <a:r>
              <a:rPr lang="id-ID" sz="2400" dirty="0" smtClean="0"/>
              <a:t>    angsur ke arah Belanda.</a:t>
            </a:r>
            <a:endParaRPr lang="id-ID" sz="2400" dirty="0"/>
          </a:p>
        </p:txBody>
      </p:sp>
      <p:sp>
        <p:nvSpPr>
          <p:cNvPr id="3" name="Rectangle 2"/>
          <p:cNvSpPr/>
          <p:nvPr/>
        </p:nvSpPr>
        <p:spPr>
          <a:xfrm>
            <a:off x="1142976" y="3286124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400" dirty="0" smtClean="0"/>
              <a:t>3. Dalam urusan politik harus ditolak. Pemerintah (Hindia </a:t>
            </a:r>
          </a:p>
          <a:p>
            <a:pPr>
              <a:buNone/>
            </a:pPr>
            <a:r>
              <a:rPr lang="id-ID" sz="2400" dirty="0"/>
              <a:t> </a:t>
            </a:r>
            <a:r>
              <a:rPr lang="id-ID" sz="2400" dirty="0" smtClean="0"/>
              <a:t>   Belanda) harus memberantas cita-cita yang bersifat Pan –</a:t>
            </a:r>
          </a:p>
          <a:p>
            <a:pPr>
              <a:buNone/>
            </a:pPr>
            <a:r>
              <a:rPr lang="id-ID" sz="2400" dirty="0" smtClean="0"/>
              <a:t>    Islamisme yang hendak membukakan pintu bagi </a:t>
            </a:r>
          </a:p>
          <a:p>
            <a:pPr>
              <a:buNone/>
            </a:pPr>
            <a:r>
              <a:rPr lang="id-ID" sz="2400" dirty="0"/>
              <a:t> </a:t>
            </a:r>
            <a:r>
              <a:rPr lang="id-ID" sz="2400" dirty="0" smtClean="0"/>
              <a:t>   kekuatan-kekuatan asing untuk mempengaruhi hubungan </a:t>
            </a:r>
          </a:p>
          <a:p>
            <a:pPr>
              <a:buNone/>
            </a:pPr>
            <a:r>
              <a:rPr lang="id-ID" sz="2400" dirty="0"/>
              <a:t> </a:t>
            </a:r>
            <a:r>
              <a:rPr lang="id-ID" sz="2400" dirty="0" smtClean="0"/>
              <a:t>   Belanda dengan rakyatnya orang Timur.</a:t>
            </a:r>
            <a:endParaRPr lang="id-ID" sz="2400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571480"/>
            <a:ext cx="52864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sz="2400" dirty="0" smtClean="0"/>
              <a:t>Negara Republik Indonesia bukan </a:t>
            </a:r>
          </a:p>
          <a:p>
            <a:pPr>
              <a:buNone/>
            </a:pPr>
            <a:r>
              <a:rPr lang="id-ID" sz="2400" dirty="0" smtClean="0"/>
              <a:t>negara sekular dan agama,yaitu </a:t>
            </a:r>
          </a:p>
          <a:p>
            <a:pPr>
              <a:buNone/>
            </a:pPr>
            <a:r>
              <a:rPr lang="id-ID" sz="2400" dirty="0" smtClean="0"/>
              <a:t>negara yang didasarkan agama </a:t>
            </a:r>
          </a:p>
          <a:p>
            <a:pPr>
              <a:buNone/>
            </a:pPr>
            <a:r>
              <a:rPr lang="id-ID" sz="2400" dirty="0" smtClean="0"/>
              <a:t>tertentu. Menurut pasal 29 ayat 1 UUD 1945 negara RI adalah negara berdasarkan atas Ketuhanan Yang Maha Esa.</a:t>
            </a:r>
          </a:p>
          <a:p>
            <a:pPr>
              <a:buNone/>
            </a:pPr>
            <a:r>
              <a:rPr lang="id-ID" sz="2400" dirty="0" smtClean="0"/>
              <a:t>Menurut Ketetapan MPR Nomor II/MPR/1978 salah satu wujud </a:t>
            </a:r>
          </a:p>
          <a:p>
            <a:pPr>
              <a:buNone/>
            </a:pPr>
            <a:r>
              <a:rPr lang="id-ID" sz="2400" dirty="0" smtClean="0"/>
              <a:t>pengamalan sila Ketuhanan Yang Maha Esa itu adalah “Percaya </a:t>
            </a:r>
          </a:p>
          <a:p>
            <a:pPr>
              <a:buNone/>
            </a:pPr>
            <a:r>
              <a:rPr lang="id-ID" sz="2400" dirty="0" smtClean="0"/>
              <a:t>dan takwa kepada Tuhan Yang Maha Esa sesuai dengan agama dan kepercayaan masing-masing menurut dasar kemanusiaan yang adil dan beradab.</a:t>
            </a: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760</TotalTime>
  <Words>760</Words>
  <Application>Microsoft Office PowerPoint</Application>
  <PresentationFormat>On-screen Show (4:3)</PresentationFormat>
  <Paragraphs>89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MANILA</dc:creator>
  <cp:lastModifiedBy>ASUS</cp:lastModifiedBy>
  <cp:revision>51</cp:revision>
  <dcterms:created xsi:type="dcterms:W3CDTF">2016-09-06T13:54:56Z</dcterms:created>
  <dcterms:modified xsi:type="dcterms:W3CDTF">2024-09-05T13:13:18Z</dcterms:modified>
</cp:coreProperties>
</file>