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8" d="100"/>
          <a:sy n="78" d="100"/>
        </p:scale>
        <p:origin x="42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26919B-D7A5-404D-9BF0-BD90D4642E76}"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33008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6919B-D7A5-404D-9BF0-BD90D4642E76}"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128541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6919B-D7A5-404D-9BF0-BD90D4642E76}"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4289874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6919B-D7A5-404D-9BF0-BD90D4642E76}"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25667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26919B-D7A5-404D-9BF0-BD90D4642E76}" type="datetimeFigureOut">
              <a:rPr lang="en-US" smtClean="0"/>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50611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26919B-D7A5-404D-9BF0-BD90D4642E76}"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3279666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26919B-D7A5-404D-9BF0-BD90D4642E76}" type="datetimeFigureOut">
              <a:rPr lang="en-US" smtClean="0"/>
              <a:t>3/30/2021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261233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26919B-D7A5-404D-9BF0-BD90D4642E76}" type="datetimeFigureOut">
              <a:rPr lang="en-US" smtClean="0"/>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394755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6919B-D7A5-404D-9BF0-BD90D4642E76}" type="datetimeFigureOut">
              <a:rPr lang="en-US" smtClean="0"/>
              <a:t>3/30/2021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228278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6919B-D7A5-404D-9BF0-BD90D4642E76}"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321747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6919B-D7A5-404D-9BF0-BD90D4642E76}" type="datetimeFigureOut">
              <a:rPr lang="en-US" smtClean="0"/>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50F50-ABC0-4907-B6B8-CCEA83E88EC0}" type="slidenum">
              <a:rPr lang="en-US" smtClean="0"/>
              <a:t>‹#›</a:t>
            </a:fld>
            <a:endParaRPr lang="en-US"/>
          </a:p>
        </p:txBody>
      </p:sp>
    </p:spTree>
    <p:extLst>
      <p:ext uri="{BB962C8B-B14F-4D97-AF65-F5344CB8AC3E}">
        <p14:creationId xmlns:p14="http://schemas.microsoft.com/office/powerpoint/2010/main" val="1407963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26919B-D7A5-404D-9BF0-BD90D4642E76}" type="datetimeFigureOut">
              <a:rPr lang="en-US" smtClean="0"/>
              <a:t>3/30/2021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50F50-ABC0-4907-B6B8-CCEA83E88EC0}" type="slidenum">
              <a:rPr lang="en-US" smtClean="0"/>
              <a:t>‹#›</a:t>
            </a:fld>
            <a:endParaRPr lang="en-US"/>
          </a:p>
        </p:txBody>
      </p:sp>
    </p:spTree>
    <p:extLst>
      <p:ext uri="{BB962C8B-B14F-4D97-AF65-F5344CB8AC3E}">
        <p14:creationId xmlns:p14="http://schemas.microsoft.com/office/powerpoint/2010/main" val="2217917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3031"/>
            <a:ext cx="9144000" cy="1790163"/>
          </a:xfrm>
        </p:spPr>
        <p:txBody>
          <a:bodyPr>
            <a:normAutofit/>
          </a:bodyPr>
          <a:lstStyle/>
          <a:p>
            <a:pPr algn="l"/>
            <a:r>
              <a:rPr lang="en-US" smtClean="0"/>
              <a:t>Etika: </a:t>
            </a:r>
            <a:br>
              <a:rPr lang="en-US" smtClean="0"/>
            </a:br>
            <a:r>
              <a:rPr lang="en-US" smtClean="0"/>
              <a:t>Bagian dari Filsafat</a:t>
            </a: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187" y="4000500"/>
            <a:ext cx="7239000" cy="2857500"/>
          </a:xfrm>
          <a:prstGeom prst="rect">
            <a:avLst/>
          </a:prstGeom>
        </p:spPr>
      </p:pic>
    </p:spTree>
    <p:extLst>
      <p:ext uri="{BB962C8B-B14F-4D97-AF65-F5344CB8AC3E}">
        <p14:creationId xmlns:p14="http://schemas.microsoft.com/office/powerpoint/2010/main" val="3926693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TERIMA KASIH</a:t>
            </a:r>
            <a:endParaRPr lang="en-US"/>
          </a:p>
        </p:txBody>
      </p:sp>
    </p:spTree>
    <p:extLst>
      <p:ext uri="{BB962C8B-B14F-4D97-AF65-F5344CB8AC3E}">
        <p14:creationId xmlns:p14="http://schemas.microsoft.com/office/powerpoint/2010/main" val="410871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9215"/>
            <a:ext cx="10515600" cy="1325563"/>
          </a:xfrm>
        </p:spPr>
        <p:txBody>
          <a:bodyPr/>
          <a:lstStyle/>
          <a:p>
            <a:r>
              <a:rPr lang="en-US" smtClean="0"/>
              <a:t>“</a:t>
            </a:r>
            <a:r>
              <a:rPr lang="en-US" i="1" smtClean="0"/>
              <a:t>Every man has by nature desire to know</a:t>
            </a:r>
            <a:r>
              <a:rPr lang="en-US" smtClean="0"/>
              <a:t>.” </a:t>
            </a:r>
            <a:endParaRPr lang="en-US"/>
          </a:p>
        </p:txBody>
      </p:sp>
      <p:sp>
        <p:nvSpPr>
          <p:cNvPr id="3" name="Content Placeholder 2"/>
          <p:cNvSpPr>
            <a:spLocks noGrp="1"/>
          </p:cNvSpPr>
          <p:nvPr>
            <p:ph idx="1"/>
          </p:nvPr>
        </p:nvSpPr>
        <p:spPr>
          <a:xfrm>
            <a:off x="838200" y="1825625"/>
            <a:ext cx="7095186" cy="4351338"/>
          </a:xfrm>
        </p:spPr>
        <p:txBody>
          <a:bodyPr/>
          <a:lstStyle/>
          <a:p>
            <a:pPr marL="0" indent="0">
              <a:buNone/>
            </a:pPr>
            <a:r>
              <a:rPr lang="en-US" smtClean="0"/>
              <a:t>Manusia </a:t>
            </a:r>
            <a:r>
              <a:rPr lang="en-US"/>
              <a:t>dari kodratnya merupakan makhluk berpikir, ingin mengenal, menggagas, merefleksikan dirinya, sesamanya, Tuhannya, hidup kesehariannya, lingkungan dunia kehadirannya, asal dan tujuan keberadaannya, dan segala sesuatu yang berpartisipasi dalam kehadirannya. Keinginan rasional ini merupakan bagian kodrati keberadaan dan kehadiran manusia. Karakter rasional kehadiran manusia merupakan suatu kewajaran, kenormalan, ke-natural-an.</a:t>
            </a:r>
          </a:p>
        </p:txBody>
      </p:sp>
    </p:spTree>
    <p:extLst>
      <p:ext uri="{BB962C8B-B14F-4D97-AF65-F5344CB8AC3E}">
        <p14:creationId xmlns:p14="http://schemas.microsoft.com/office/powerpoint/2010/main" val="3099118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sz="3600" smtClean="0"/>
              <a:t>Filsafat dimulai dengan hasrat untuk ingin tahu atau keheranan..</a:t>
            </a:r>
            <a:endParaRPr lang="en-US" sz="3600"/>
          </a:p>
        </p:txBody>
      </p:sp>
      <p:sp>
        <p:nvSpPr>
          <p:cNvPr id="3" name="Text Placeholder 2"/>
          <p:cNvSpPr>
            <a:spLocks noGrp="1"/>
          </p:cNvSpPr>
          <p:nvPr>
            <p:ph type="body" idx="1"/>
          </p:nvPr>
        </p:nvSpPr>
        <p:spPr>
          <a:xfrm>
            <a:off x="839788" y="1149832"/>
            <a:ext cx="5157787" cy="823912"/>
          </a:xfrm>
        </p:spPr>
        <p:txBody>
          <a:bodyPr/>
          <a:lstStyle/>
          <a:p>
            <a:r>
              <a:rPr lang="en-US" smtClean="0"/>
              <a:t>Thales</a:t>
            </a:r>
            <a:endParaRPr lang="en-US"/>
          </a:p>
        </p:txBody>
      </p:sp>
      <p:sp>
        <p:nvSpPr>
          <p:cNvPr id="4" name="Content Placeholder 3"/>
          <p:cNvSpPr>
            <a:spLocks noGrp="1"/>
          </p:cNvSpPr>
          <p:nvPr>
            <p:ph sz="half" idx="2"/>
          </p:nvPr>
        </p:nvSpPr>
        <p:spPr>
          <a:xfrm>
            <a:off x="685241" y="2093119"/>
            <a:ext cx="5157787" cy="3684588"/>
          </a:xfrm>
        </p:spPr>
        <p:txBody>
          <a:bodyPr/>
          <a:lstStyle/>
          <a:p>
            <a:r>
              <a:rPr lang="en-US"/>
              <a:t>Thales memikirkan asal-usul dari segala sesuatu yang ada</a:t>
            </a:r>
            <a:r>
              <a:rPr lang="en-US"/>
              <a:t>. </a:t>
            </a:r>
            <a:endParaRPr lang="en-US" smtClean="0"/>
          </a:p>
          <a:p>
            <a:r>
              <a:rPr lang="en-US"/>
              <a:t>Aktivitas Thales ini disebut aktivitas berfilsafat karena berupa suatu “pencarian” rasional oleh akal budi sampai ke akar-akarnya. </a:t>
            </a:r>
          </a:p>
        </p:txBody>
      </p:sp>
      <p:sp>
        <p:nvSpPr>
          <p:cNvPr id="5" name="Text Placeholder 4"/>
          <p:cNvSpPr>
            <a:spLocks noGrp="1"/>
          </p:cNvSpPr>
          <p:nvPr>
            <p:ph type="body" sz="quarter" idx="3"/>
          </p:nvPr>
        </p:nvSpPr>
        <p:spPr>
          <a:xfrm>
            <a:off x="6170881" y="1047960"/>
            <a:ext cx="5183188" cy="823912"/>
          </a:xfrm>
        </p:spPr>
        <p:txBody>
          <a:bodyPr/>
          <a:lstStyle/>
          <a:p>
            <a:r>
              <a:rPr lang="en-US" smtClean="0"/>
              <a:t>Socrates</a:t>
            </a:r>
            <a:endParaRPr lang="en-US"/>
          </a:p>
        </p:txBody>
      </p:sp>
      <p:sp>
        <p:nvSpPr>
          <p:cNvPr id="6" name="Content Placeholder 5"/>
          <p:cNvSpPr>
            <a:spLocks noGrp="1"/>
          </p:cNvSpPr>
          <p:nvPr>
            <p:ph sz="quarter" idx="4"/>
          </p:nvPr>
        </p:nvSpPr>
        <p:spPr>
          <a:xfrm>
            <a:off x="6170881" y="1973744"/>
            <a:ext cx="5183188" cy="3684588"/>
          </a:xfrm>
        </p:spPr>
        <p:txBody>
          <a:bodyPr>
            <a:normAutofit lnSpcReduction="10000"/>
          </a:bodyPr>
          <a:lstStyle/>
          <a:p>
            <a:r>
              <a:rPr lang="en-US" smtClean="0"/>
              <a:t>Menggagas </a:t>
            </a:r>
            <a:r>
              <a:rPr lang="en-US"/>
              <a:t>pengertian hakiki hidup manusia, hidup bersamanya, dan tujuan hidup manusia</a:t>
            </a:r>
            <a:r>
              <a:rPr lang="en-US"/>
              <a:t>. </a:t>
            </a:r>
            <a:endParaRPr lang="en-US" smtClean="0"/>
          </a:p>
          <a:p>
            <a:r>
              <a:rPr lang="en-US"/>
              <a:t>Wilayah-wilayah politik, etika, retorika, sastra, tata negara, bahkan Tuhan dengan demikian menjadi bidang pergelutan filsafat sejauh bisa didekati oleh akal budi. </a:t>
            </a:r>
          </a:p>
        </p:txBody>
      </p:sp>
      <p:sp>
        <p:nvSpPr>
          <p:cNvPr id="8" name="Rectangle 7"/>
          <p:cNvSpPr/>
          <p:nvPr/>
        </p:nvSpPr>
        <p:spPr>
          <a:xfrm>
            <a:off x="2666475" y="6102722"/>
            <a:ext cx="6096000" cy="646331"/>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r>
              <a:rPr lang="en-US" b="0" i="0" u="none" strike="noStrike" baseline="0" smtClean="0">
                <a:solidFill>
                  <a:srgbClr val="000000"/>
                </a:solidFill>
                <a:latin typeface="Minion Pro"/>
              </a:rPr>
              <a:t>Semua ini dimulai dari keheranan. Artinya, keheranan adalah awal dari segala kebijaksanaan.</a:t>
            </a:r>
            <a:endParaRPr lang="en-US"/>
          </a:p>
        </p:txBody>
      </p:sp>
    </p:spTree>
    <p:extLst>
      <p:ext uri="{BB962C8B-B14F-4D97-AF65-F5344CB8AC3E}">
        <p14:creationId xmlns:p14="http://schemas.microsoft.com/office/powerpoint/2010/main" val="976772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757"/>
            <a:ext cx="10515600" cy="1325563"/>
          </a:xfrm>
        </p:spPr>
        <p:txBody>
          <a:bodyPr>
            <a:normAutofit/>
          </a:bodyPr>
          <a:lstStyle/>
          <a:p>
            <a:r>
              <a:rPr lang="en-US" sz="4000" b="1"/>
              <a:t>Lalu </a:t>
            </a:r>
            <a:r>
              <a:rPr lang="en-US" sz="4000" b="1"/>
              <a:t>bagaimana </a:t>
            </a:r>
            <a:r>
              <a:rPr lang="en-US" sz="4000" b="1" smtClean="0"/>
              <a:t/>
            </a:r>
            <a:br>
              <a:rPr lang="en-US" sz="4000" b="1" smtClean="0"/>
            </a:br>
            <a:r>
              <a:rPr lang="en-US" sz="4000" b="1" smtClean="0"/>
              <a:t>dengan </a:t>
            </a:r>
            <a:r>
              <a:rPr lang="en-US" sz="4000" b="1"/>
              <a:t>Etika? </a:t>
            </a:r>
          </a:p>
        </p:txBody>
      </p:sp>
      <p:sp>
        <p:nvSpPr>
          <p:cNvPr id="3" name="Content Placeholder 2"/>
          <p:cNvSpPr>
            <a:spLocks noGrp="1"/>
          </p:cNvSpPr>
          <p:nvPr>
            <p:ph sz="half" idx="1"/>
          </p:nvPr>
        </p:nvSpPr>
        <p:spPr>
          <a:xfrm>
            <a:off x="76200" y="1658199"/>
            <a:ext cx="5181600" cy="3905474"/>
          </a:xfrm>
        </p:spPr>
        <p:txBody>
          <a:bodyPr>
            <a:normAutofit fontScale="92500" lnSpcReduction="10000"/>
          </a:bodyPr>
          <a:lstStyle/>
          <a:p>
            <a:r>
              <a:rPr lang="en-US"/>
              <a:t>Objek material dari Etika adalah segala hal yang bersangkut paut dengan tingkah laku manusia</a:t>
            </a:r>
            <a:r>
              <a:rPr lang="en-US"/>
              <a:t>. </a:t>
            </a:r>
            <a:endParaRPr lang="en-US" smtClean="0"/>
          </a:p>
          <a:p>
            <a:r>
              <a:rPr lang="en-US"/>
              <a:t>Objek formal </a:t>
            </a:r>
            <a:r>
              <a:rPr lang="en-US"/>
              <a:t>yang </a:t>
            </a:r>
            <a:r>
              <a:rPr lang="en-US" smtClean="0"/>
              <a:t>dipakai adalah </a:t>
            </a:r>
            <a:r>
              <a:rPr lang="en-US"/>
              <a:t>filsafat (dengan sumbangan ilmu-ilmu </a:t>
            </a:r>
            <a:r>
              <a:rPr lang="en-US"/>
              <a:t>lain </a:t>
            </a:r>
            <a:r>
              <a:rPr lang="en-US" smtClean="0"/>
              <a:t>yang </a:t>
            </a:r>
            <a:r>
              <a:rPr lang="en-US"/>
              <a:t>berkaitan, misalnya: sosiologi, antropologi budaya</a:t>
            </a:r>
            <a:r>
              <a:rPr lang="en-US"/>
              <a:t>, </a:t>
            </a:r>
            <a:r>
              <a:rPr lang="en-US" smtClean="0"/>
              <a:t>dan teologi</a:t>
            </a:r>
            <a:r>
              <a:rPr lang="en-US"/>
              <a:t>). </a:t>
            </a:r>
            <a:endParaRPr lang="en-US" smtClean="0"/>
          </a:p>
          <a:p>
            <a:r>
              <a:rPr lang="en-US"/>
              <a:t>Dalam kaitan dengan ini peran akal budi amat diminta</a:t>
            </a:r>
            <a:r>
              <a:rPr lang="en-US"/>
              <a:t>. </a:t>
            </a:r>
            <a:endParaRPr lang="en-US"/>
          </a:p>
        </p:txBody>
      </p:sp>
      <p:sp>
        <p:nvSpPr>
          <p:cNvPr id="4" name="Content Placeholder 3"/>
          <p:cNvSpPr>
            <a:spLocks noGrp="1"/>
          </p:cNvSpPr>
          <p:nvPr>
            <p:ph sz="half" idx="2"/>
          </p:nvPr>
        </p:nvSpPr>
        <p:spPr>
          <a:xfrm>
            <a:off x="7010400" y="2253804"/>
            <a:ext cx="5181600" cy="3593206"/>
          </a:xfrm>
        </p:spPr>
        <p:txBody>
          <a:bodyPr>
            <a:normAutofit fontScale="92500" lnSpcReduction="10000"/>
          </a:bodyPr>
          <a:lstStyle/>
          <a:p>
            <a:pPr marL="0" indent="0">
              <a:buNone/>
            </a:pPr>
            <a:r>
              <a:rPr lang="en-US" sz="2400"/>
              <a:t>Karena setiap manusia dari kodratnya mempunyai desakan untuk mengenal, mencari tahu, dan mengejar pengetahuan (sama persis dengan keheranan Thales). Manusia pada kodratnya adalah makhluk berpikir. Kegiatan untuk mengetahui, mengenal, dan berefleksi merupakan bagian kodrati dari keberadaan dan kehadirannya sebagai manusia. </a:t>
            </a:r>
          </a:p>
        </p:txBody>
      </p:sp>
      <p:sp>
        <p:nvSpPr>
          <p:cNvPr id="5" name="Oval 4"/>
          <p:cNvSpPr/>
          <p:nvPr/>
        </p:nvSpPr>
        <p:spPr>
          <a:xfrm>
            <a:off x="3515933" y="5046304"/>
            <a:ext cx="2266682" cy="159698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400" smtClean="0">
                <a:solidFill>
                  <a:schemeClr val="tx1"/>
                </a:solidFill>
              </a:rPr>
              <a:t>Mengapa demikian?</a:t>
            </a:r>
            <a:endParaRPr lang="en-US" sz="2400">
              <a:solidFill>
                <a:schemeClr val="tx1"/>
              </a:solidFill>
            </a:endParaRPr>
          </a:p>
        </p:txBody>
      </p:sp>
      <p:cxnSp>
        <p:nvCxnSpPr>
          <p:cNvPr id="9" name="Curved Connector 8"/>
          <p:cNvCxnSpPr/>
          <p:nvPr/>
        </p:nvCxnSpPr>
        <p:spPr>
          <a:xfrm flipV="1">
            <a:off x="5087155" y="3959627"/>
            <a:ext cx="1803041" cy="1163950"/>
          </a:xfrm>
          <a:prstGeom prst="curvedConnector3">
            <a:avLst>
              <a:gd name="adj1" fmla="val 65714"/>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73520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16675"/>
            <a:ext cx="10515600" cy="3812147"/>
          </a:xfrm>
        </p:spPr>
        <p:txBody>
          <a:bodyPr>
            <a:noAutofit/>
          </a:bodyPr>
          <a:lstStyle/>
          <a:p>
            <a:r>
              <a:rPr lang="en-US" sz="2800" smtClean="0"/>
              <a:t>Manusia pada dasarnya </a:t>
            </a:r>
            <a:r>
              <a:rPr lang="en-US" sz="2800"/>
              <a:t>terarah </a:t>
            </a:r>
            <a:r>
              <a:rPr lang="en-US" sz="2800" smtClean="0"/>
              <a:t>pada </a:t>
            </a:r>
            <a:r>
              <a:rPr lang="en-US" sz="2800"/>
              <a:t>kebenaran</a:t>
            </a:r>
            <a:r>
              <a:rPr lang="en-US" sz="2800"/>
              <a:t>. </a:t>
            </a:r>
            <a:r>
              <a:rPr lang="en-US" sz="2800" smtClean="0"/>
              <a:t>Manusia </a:t>
            </a:r>
            <a:r>
              <a:rPr lang="en-US" sz="2800"/>
              <a:t>bukan makhluk manipulatif, koruptif, perusak, dan yang semacamnya. Artinya, manusia selalu berusaha agar cara berpikir dan tindakannya benar, tidak sembarangan, dan serampangan. Benar berarti rasional. Jadi, bukan benar sebagaimana menunjuk kepada instruksi legal tertentu</a:t>
            </a:r>
            <a:r>
              <a:rPr lang="en-US" sz="2800"/>
              <a:t>, </a:t>
            </a:r>
            <a:r>
              <a:rPr lang="en-US" sz="2800" smtClean="0"/>
              <a:t>dogma/ajaran tertentu. Benar </a:t>
            </a:r>
            <a:r>
              <a:rPr lang="en-US" sz="2800"/>
              <a:t>di sini berurusan dengan prinsip </a:t>
            </a:r>
            <a:r>
              <a:rPr lang="en-US" sz="2800" i="1"/>
              <a:t>ratio </a:t>
            </a:r>
            <a:r>
              <a:rPr lang="en-US" sz="2800"/>
              <a:t>(prinsip akal budi). </a:t>
            </a:r>
          </a:p>
        </p:txBody>
      </p:sp>
    </p:spTree>
    <p:extLst>
      <p:ext uri="{BB962C8B-B14F-4D97-AF65-F5344CB8AC3E}">
        <p14:creationId xmlns:p14="http://schemas.microsoft.com/office/powerpoint/2010/main" val="2960873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217600"/>
            <a:ext cx="10515600" cy="1325563"/>
          </a:xfrm>
        </p:spPr>
        <p:txBody>
          <a:bodyPr>
            <a:normAutofit/>
          </a:bodyPr>
          <a:lstStyle/>
          <a:p>
            <a:r>
              <a:rPr lang="en-US" sz="4800" b="1" smtClean="0"/>
              <a:t>ETIKA</a:t>
            </a:r>
            <a:endParaRPr lang="en-US" sz="4800"/>
          </a:p>
        </p:txBody>
      </p:sp>
      <p:sp>
        <p:nvSpPr>
          <p:cNvPr id="3" name="Rectangle 2"/>
          <p:cNvSpPr/>
          <p:nvPr/>
        </p:nvSpPr>
        <p:spPr>
          <a:xfrm>
            <a:off x="1193443" y="1077967"/>
            <a:ext cx="6096000" cy="1508105"/>
          </a:xfrm>
          <a:prstGeom prst="rect">
            <a:avLst/>
          </a:prstGeom>
        </p:spPr>
        <p:txBody>
          <a:bodyPr>
            <a:spAutoFit/>
          </a:bodyPr>
          <a:lstStyle/>
          <a:p>
            <a:r>
              <a:rPr lang="en-US" sz="2000" b="0" i="0" u="none" strike="noStrike" baseline="0" smtClean="0">
                <a:solidFill>
                  <a:srgbClr val="000000"/>
                </a:solidFill>
                <a:latin typeface="Minion Pro"/>
              </a:rPr>
              <a:t>Terminologi “</a:t>
            </a:r>
            <a:r>
              <a:rPr lang="en-US" b="0" i="1" u="none" strike="noStrike" baseline="0" smtClean="0">
                <a:solidFill>
                  <a:srgbClr val="000000"/>
                </a:solidFill>
                <a:latin typeface="Minion Pro"/>
              </a:rPr>
              <a:t>etika”</a:t>
            </a:r>
            <a:r>
              <a:rPr lang="en-US" b="0" i="0" u="none" strike="noStrike" baseline="0" smtClean="0">
                <a:solidFill>
                  <a:srgbClr val="000000"/>
                </a:solidFill>
                <a:latin typeface="Minion Pro"/>
              </a:rPr>
              <a:t>secara etimologis berasal dari Yunani, “</a:t>
            </a:r>
            <a:r>
              <a:rPr lang="en-US" b="0" i="1" u="none" strike="noStrike" baseline="0" smtClean="0">
                <a:solidFill>
                  <a:srgbClr val="000000"/>
                </a:solidFill>
                <a:latin typeface="Minion Pro"/>
              </a:rPr>
              <a:t>ethos”, </a:t>
            </a:r>
            <a:r>
              <a:rPr lang="en-US" b="0" i="0" u="none" strike="noStrike" baseline="0" smtClean="0">
                <a:solidFill>
                  <a:srgbClr val="000000"/>
                </a:solidFill>
                <a:latin typeface="Minion Pro"/>
              </a:rPr>
              <a:t>yang berarti </a:t>
            </a:r>
            <a:r>
              <a:rPr lang="en-US" b="0" i="1" u="none" strike="noStrike" baseline="0" smtClean="0">
                <a:solidFill>
                  <a:srgbClr val="000000"/>
                </a:solidFill>
                <a:latin typeface="Minion Pro"/>
              </a:rPr>
              <a:t>“custom” </a:t>
            </a:r>
            <a:r>
              <a:rPr lang="en-US" b="0" i="0" u="none" strike="noStrike" baseline="0" smtClean="0">
                <a:solidFill>
                  <a:srgbClr val="000000"/>
                </a:solidFill>
                <a:latin typeface="Minion Pro"/>
              </a:rPr>
              <a:t>atau kebiasaan yang berkaitan dengan tindakan atau tingkah laku manusia, juga dapat berarti “karakter” manusia (keseluruhan cetusan perilaku manusia dalam perbuatannya). </a:t>
            </a:r>
            <a:endParaRPr lang="en-US"/>
          </a:p>
        </p:txBody>
      </p:sp>
      <p:sp>
        <p:nvSpPr>
          <p:cNvPr id="4" name="Rectangle 3"/>
          <p:cNvSpPr/>
          <p:nvPr/>
        </p:nvSpPr>
        <p:spPr>
          <a:xfrm>
            <a:off x="1193443" y="2783657"/>
            <a:ext cx="6096000" cy="1754326"/>
          </a:xfrm>
          <a:prstGeom prst="rect">
            <a:avLst/>
          </a:prstGeom>
        </p:spPr>
        <p:txBody>
          <a:bodyPr>
            <a:spAutoFit/>
          </a:bodyPr>
          <a:lstStyle/>
          <a:p>
            <a:r>
              <a:rPr lang="en-US" b="0" i="1" u="none" strike="noStrike" baseline="0" smtClean="0">
                <a:solidFill>
                  <a:srgbClr val="000000"/>
                </a:solidFill>
                <a:latin typeface="Minion Pro"/>
              </a:rPr>
              <a:t>Ethos </a:t>
            </a:r>
            <a:r>
              <a:rPr lang="en-US" b="0" i="0" u="none" strike="noStrike" baseline="0" smtClean="0">
                <a:solidFill>
                  <a:srgbClr val="000000"/>
                </a:solidFill>
                <a:latin typeface="Minion Pro"/>
              </a:rPr>
              <a:t>memiliki makna “</a:t>
            </a:r>
            <a:r>
              <a:rPr lang="en-US" b="0" i="1" u="none" strike="noStrike" baseline="0" smtClean="0">
                <a:solidFill>
                  <a:srgbClr val="000000"/>
                </a:solidFill>
                <a:latin typeface="Minion Pro"/>
              </a:rPr>
              <a:t>an action that is one’s own</a:t>
            </a:r>
            <a:r>
              <a:rPr lang="en-US" b="0" i="0" u="none" strike="noStrike" baseline="0" smtClean="0">
                <a:solidFill>
                  <a:srgbClr val="000000"/>
                </a:solidFill>
                <a:latin typeface="Minion Pro"/>
              </a:rPr>
              <a:t>”, atau suatu tindakan yang dilakukan seseorang dan menjadi miliknya. Makna </a:t>
            </a:r>
            <a:r>
              <a:rPr lang="en-US" b="0" i="1" u="none" strike="noStrike" baseline="0" smtClean="0">
                <a:solidFill>
                  <a:srgbClr val="000000"/>
                </a:solidFill>
                <a:latin typeface="Minion Pro"/>
              </a:rPr>
              <a:t>ethos </a:t>
            </a:r>
            <a:r>
              <a:rPr lang="en-US" b="0" i="0" u="none" strike="noStrike" baseline="0" smtClean="0">
                <a:solidFill>
                  <a:srgbClr val="000000"/>
                </a:solidFill>
                <a:latin typeface="Minion Pro"/>
              </a:rPr>
              <a:t>semacam ini juga dimiliki oleh kata Latin, “</a:t>
            </a:r>
            <a:r>
              <a:rPr lang="en-US" b="0" i="1" u="none" strike="noStrike" baseline="0" smtClean="0">
                <a:solidFill>
                  <a:srgbClr val="000000"/>
                </a:solidFill>
                <a:latin typeface="Minion Pro"/>
              </a:rPr>
              <a:t>mores”, </a:t>
            </a:r>
            <a:r>
              <a:rPr lang="en-US" b="0" i="0" u="none" strike="noStrike" baseline="0" smtClean="0">
                <a:solidFill>
                  <a:srgbClr val="000000"/>
                </a:solidFill>
                <a:latin typeface="Minion Pro"/>
              </a:rPr>
              <a:t>yang darinya kata “</a:t>
            </a:r>
            <a:r>
              <a:rPr lang="en-US" b="0" i="1" u="none" strike="noStrike" baseline="0" smtClean="0">
                <a:solidFill>
                  <a:srgbClr val="000000"/>
                </a:solidFill>
                <a:latin typeface="Minion Pro"/>
              </a:rPr>
              <a:t>moral” </a:t>
            </a:r>
            <a:r>
              <a:rPr lang="en-US" b="0" i="0" u="none" strike="noStrike" baseline="0" smtClean="0">
                <a:solidFill>
                  <a:srgbClr val="000000"/>
                </a:solidFill>
                <a:latin typeface="Minion Pro"/>
              </a:rPr>
              <a:t>diturunkan. Dengan demikian </a:t>
            </a:r>
            <a:r>
              <a:rPr lang="en-US" b="0" i="1" u="none" strike="noStrike" baseline="0" smtClean="0">
                <a:solidFill>
                  <a:srgbClr val="000000"/>
                </a:solidFill>
                <a:latin typeface="Minion Pro"/>
              </a:rPr>
              <a:t>ethical </a:t>
            </a:r>
            <a:r>
              <a:rPr lang="en-US" b="0" i="0" u="none" strike="noStrike" baseline="0" smtClean="0">
                <a:solidFill>
                  <a:srgbClr val="000000"/>
                </a:solidFill>
                <a:latin typeface="Minion Pro"/>
              </a:rPr>
              <a:t>dan </a:t>
            </a:r>
            <a:r>
              <a:rPr lang="en-US" b="0" i="1" u="none" strike="noStrike" baseline="0" smtClean="0">
                <a:solidFill>
                  <a:srgbClr val="000000"/>
                </a:solidFill>
                <a:latin typeface="Minion Pro"/>
              </a:rPr>
              <a:t>moral </a:t>
            </a:r>
            <a:r>
              <a:rPr lang="en-US" b="0" i="0" u="none" strike="noStrike" baseline="0" smtClean="0">
                <a:solidFill>
                  <a:srgbClr val="000000"/>
                </a:solidFill>
                <a:latin typeface="Minion Pro"/>
              </a:rPr>
              <a:t>sinonim. Etika adalah filsafat moral.</a:t>
            </a: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2075" y="5315712"/>
            <a:ext cx="3209925" cy="1428750"/>
          </a:xfrm>
          <a:prstGeom prst="rect">
            <a:avLst/>
          </a:prstGeom>
        </p:spPr>
      </p:pic>
    </p:spTree>
    <p:extLst>
      <p:ext uri="{BB962C8B-B14F-4D97-AF65-F5344CB8AC3E}">
        <p14:creationId xmlns:p14="http://schemas.microsoft.com/office/powerpoint/2010/main" val="2504528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932237" cy="1105027"/>
          </a:xfrm>
        </p:spPr>
        <p:txBody>
          <a:bodyPr/>
          <a:lstStyle/>
          <a:p>
            <a:r>
              <a:rPr lang="en-US" b="1" smtClean="0"/>
              <a:t>ETIKA DAN ETIKET</a:t>
            </a:r>
            <a:br>
              <a:rPr lang="en-US" b="1" smtClean="0"/>
            </a:br>
            <a:r>
              <a:rPr lang="en-US" b="1" smtClean="0"/>
              <a:t>SAMAKAH KEDUANYA?</a:t>
            </a:r>
            <a:endParaRPr lang="en-US" b="1"/>
          </a:p>
        </p:txBody>
      </p:sp>
      <p:sp>
        <p:nvSpPr>
          <p:cNvPr id="3" name="Content Placeholder 2"/>
          <p:cNvSpPr>
            <a:spLocks noGrp="1"/>
          </p:cNvSpPr>
          <p:nvPr>
            <p:ph idx="1"/>
          </p:nvPr>
        </p:nvSpPr>
        <p:spPr>
          <a:xfrm>
            <a:off x="170688" y="1024001"/>
            <a:ext cx="4779264" cy="1243711"/>
          </a:xfrm>
        </p:spPr>
        <p:txBody>
          <a:bodyPr>
            <a:noAutofit/>
          </a:bodyPr>
          <a:lstStyle/>
          <a:p>
            <a:endParaRPr lang="en-US" sz="1800" smtClean="0"/>
          </a:p>
          <a:p>
            <a:pPr marL="285750" indent="-285750"/>
            <a:r>
              <a:rPr lang="en-US" sz="1800" smtClean="0"/>
              <a:t>Etika berkaitan dengan moral. </a:t>
            </a:r>
          </a:p>
          <a:p>
            <a:pPr marL="285750" indent="-285750"/>
            <a:r>
              <a:rPr lang="en-US" sz="1800" smtClean="0"/>
              <a:t>Etiket hanya tali-temali dengan sopan santun .</a:t>
            </a:r>
          </a:p>
          <a:p>
            <a:pPr marL="0" indent="0">
              <a:buNone/>
            </a:pPr>
            <a:endParaRPr lang="en-US" sz="1800"/>
          </a:p>
        </p:txBody>
      </p:sp>
      <p:sp>
        <p:nvSpPr>
          <p:cNvPr id="5" name="Rectangle 4"/>
          <p:cNvSpPr/>
          <p:nvPr/>
        </p:nvSpPr>
        <p:spPr>
          <a:xfrm>
            <a:off x="499872" y="2213276"/>
            <a:ext cx="6096000" cy="3693319"/>
          </a:xfrm>
          <a:prstGeom prst="rect">
            <a:avLst/>
          </a:prstGeom>
        </p:spPr>
        <p:txBody>
          <a:bodyPr>
            <a:spAutoFit/>
          </a:bodyPr>
          <a:lstStyle/>
          <a:p>
            <a:pPr marL="285750" indent="-285750">
              <a:buFont typeface="Wingdings" panose="05000000000000000000" pitchFamily="2" charset="2"/>
              <a:buChar char="Ø"/>
            </a:pPr>
            <a:r>
              <a:rPr lang="en-US"/>
              <a:t>Belajar etiket berarti belajar bagaimana </a:t>
            </a:r>
            <a:r>
              <a:rPr lang="en-US"/>
              <a:t>bertindak </a:t>
            </a:r>
            <a:r>
              <a:rPr lang="en-US" smtClean="0"/>
              <a:t>dalam</a:t>
            </a:r>
          </a:p>
          <a:p>
            <a:r>
              <a:rPr lang="en-US" smtClean="0"/>
              <a:t>      cara-cara </a:t>
            </a:r>
            <a:r>
              <a:rPr lang="en-US"/>
              <a:t>yang santun</a:t>
            </a:r>
            <a:r>
              <a:rPr lang="en-US"/>
              <a:t>; </a:t>
            </a:r>
            <a:endParaRPr lang="en-US" smtClean="0"/>
          </a:p>
          <a:p>
            <a:pPr marL="285750" indent="-285750">
              <a:buFont typeface="Wingdings" panose="05000000000000000000" pitchFamily="2" charset="2"/>
              <a:buChar char="Ø"/>
            </a:pPr>
            <a:r>
              <a:rPr lang="en-US" smtClean="0"/>
              <a:t>Belajar </a:t>
            </a:r>
            <a:r>
              <a:rPr lang="en-US"/>
              <a:t>etika berarti bagaimana bertindak baik</a:t>
            </a:r>
            <a:r>
              <a:rPr lang="en-US"/>
              <a:t>. </a:t>
            </a:r>
            <a:endParaRPr lang="en-US" smtClean="0"/>
          </a:p>
          <a:p>
            <a:pPr marL="285750" indent="-285750">
              <a:buFont typeface="Wingdings" panose="05000000000000000000" pitchFamily="2" charset="2"/>
              <a:buChar char="Ø"/>
            </a:pPr>
            <a:r>
              <a:rPr lang="en-US" smtClean="0"/>
              <a:t>Ruang lingkup </a:t>
            </a:r>
            <a:r>
              <a:rPr lang="en-US"/>
              <a:t>etiket berkisar pada tindakan/cara-cara bertindak dari sudut pandang eksternal, dan tidak menyentuh kedalaman tindakan secara utuh. Etika menunjuk pada tindakan manusia secara menyeluruh. Artinya, etika tidak </a:t>
            </a:r>
            <a:r>
              <a:rPr lang="en-US"/>
              <a:t>hanya </a:t>
            </a:r>
            <a:r>
              <a:rPr lang="en-US" smtClean="0"/>
              <a:t>tentang </a:t>
            </a:r>
            <a:r>
              <a:rPr lang="en-US"/>
              <a:t>jawab dengan cetusan tindakan lahiriah manusia, melainkan juga motivasi yang mendasarinya dan aneka dimensi lain yang ikut </a:t>
            </a:r>
            <a:r>
              <a:rPr lang="en-US"/>
              <a:t>berpartisipasi </a:t>
            </a:r>
            <a:r>
              <a:rPr lang="en-US" smtClean="0"/>
              <a:t>didalamnya</a:t>
            </a:r>
            <a:r>
              <a:rPr lang="en-US"/>
              <a:t>. </a:t>
            </a:r>
            <a:endParaRPr lang="en-US" smtClean="0"/>
          </a:p>
          <a:p>
            <a:pPr marL="285750" indent="-285750">
              <a:buFont typeface="Wingdings" panose="05000000000000000000" pitchFamily="2" charset="2"/>
              <a:buChar char="Ø"/>
            </a:pPr>
            <a:r>
              <a:rPr lang="en-US" smtClean="0"/>
              <a:t>Etika</a:t>
            </a:r>
            <a:r>
              <a:rPr lang="en-US"/>
              <a:t>, pendek kata, mengantar orang pada bagaimana menjadi baik.</a:t>
            </a:r>
            <a:endParaRPr lang="en-US"/>
          </a:p>
        </p:txBody>
      </p:sp>
      <p:sp>
        <p:nvSpPr>
          <p:cNvPr id="6" name="Rounded Rectangle 5"/>
          <p:cNvSpPr/>
          <p:nvPr/>
        </p:nvSpPr>
        <p:spPr>
          <a:xfrm>
            <a:off x="7303008" y="1780032"/>
            <a:ext cx="4035552" cy="2279904"/>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000" smtClean="0">
                <a:solidFill>
                  <a:schemeClr val="bg1">
                    <a:lumMod val="95000"/>
                  </a:schemeClr>
                </a:solidFill>
              </a:rPr>
              <a:t>ETIKA </a:t>
            </a:r>
          </a:p>
          <a:p>
            <a:pPr algn="ctr"/>
            <a:r>
              <a:rPr lang="en-US" sz="2000" smtClean="0">
                <a:solidFill>
                  <a:schemeClr val="bg1">
                    <a:lumMod val="95000"/>
                  </a:schemeClr>
                </a:solidFill>
              </a:rPr>
              <a:t>filsafat tentang tindakan manusia sebagai manusia. Suatu tindakan itu mempunyai nilai etis bila dilakukan oleh manusia dan dalam kerangka manusiawi. </a:t>
            </a:r>
          </a:p>
        </p:txBody>
      </p:sp>
    </p:spTree>
    <p:extLst>
      <p:ext uri="{BB962C8B-B14F-4D97-AF65-F5344CB8AC3E}">
        <p14:creationId xmlns:p14="http://schemas.microsoft.com/office/powerpoint/2010/main" val="2742689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0515600" cy="938784"/>
          </a:xfrm>
        </p:spPr>
        <p:txBody>
          <a:bodyPr>
            <a:normAutofit/>
          </a:bodyPr>
          <a:lstStyle/>
          <a:p>
            <a:pPr algn="r"/>
            <a:r>
              <a:rPr lang="en-US" sz="4000" b="1"/>
              <a:t>KARAKTER NORMATIF ETIKA</a:t>
            </a:r>
            <a:endParaRPr lang="en-US" sz="4000"/>
          </a:p>
        </p:txBody>
      </p:sp>
      <p:sp>
        <p:nvSpPr>
          <p:cNvPr id="3" name="Content Placeholder 2"/>
          <p:cNvSpPr>
            <a:spLocks noGrp="1"/>
          </p:cNvSpPr>
          <p:nvPr>
            <p:ph idx="1"/>
          </p:nvPr>
        </p:nvSpPr>
        <p:spPr>
          <a:xfrm>
            <a:off x="0" y="897849"/>
            <a:ext cx="10515600" cy="929767"/>
          </a:xfrm>
        </p:spPr>
        <p:txBody>
          <a:bodyPr/>
          <a:lstStyle/>
          <a:p>
            <a:r>
              <a:rPr lang="en-US"/>
              <a:t>Etika sebagai ilmu pengetahuan, dengan demikian, memiliki karakter normatif. </a:t>
            </a:r>
          </a:p>
        </p:txBody>
      </p:sp>
      <p:sp>
        <p:nvSpPr>
          <p:cNvPr id="4" name="Rectangle 3"/>
          <p:cNvSpPr/>
          <p:nvPr/>
        </p:nvSpPr>
        <p:spPr>
          <a:xfrm>
            <a:off x="3120811" y="2187630"/>
            <a:ext cx="6096000" cy="4247317"/>
          </a:xfrm>
          <a:prstGeom prst="rect">
            <a:avLst/>
          </a:prstGeom>
        </p:spPr>
        <p:txBody>
          <a:bodyPr>
            <a:spAutoFit/>
          </a:bodyPr>
          <a:lstStyle/>
          <a:p>
            <a:pPr marL="285750" indent="-285750">
              <a:buFont typeface="Wingdings" panose="05000000000000000000" pitchFamily="2" charset="2"/>
              <a:buChar char="ü"/>
            </a:pPr>
            <a:r>
              <a:rPr lang="en-US" b="0" i="0" u="none" strike="noStrike" baseline="0" smtClean="0">
                <a:solidFill>
                  <a:srgbClr val="000000"/>
                </a:solidFill>
                <a:latin typeface="+mj-lt"/>
              </a:rPr>
              <a:t>mengantar orang menjadi baik</a:t>
            </a:r>
          </a:p>
          <a:p>
            <a:pPr marL="285750" indent="-285750">
              <a:buFont typeface="Wingdings" panose="05000000000000000000" pitchFamily="2" charset="2"/>
              <a:buChar char="ü"/>
            </a:pPr>
            <a:r>
              <a:rPr lang="sv-SE">
                <a:latin typeface="+mj-lt"/>
              </a:rPr>
              <a:t>belajar etika berarti belajar bagaimana </a:t>
            </a:r>
            <a:r>
              <a:rPr lang="sv-SE">
                <a:latin typeface="+mj-lt"/>
              </a:rPr>
              <a:t>menjadi </a:t>
            </a:r>
            <a:r>
              <a:rPr lang="sv-SE" smtClean="0">
                <a:latin typeface="+mj-lt"/>
              </a:rPr>
              <a:t>baik</a:t>
            </a:r>
          </a:p>
          <a:p>
            <a:pPr marL="285750" indent="-285750">
              <a:buFont typeface="Wingdings" panose="05000000000000000000" pitchFamily="2" charset="2"/>
              <a:buChar char="ü"/>
            </a:pPr>
            <a:r>
              <a:rPr lang="en-US">
                <a:latin typeface="+mj-lt"/>
              </a:rPr>
              <a:t>etika mengajukan nilai-nilai, menawarkan pola-pola etis, menguji pertimbangan-pertimbangan moral dan </a:t>
            </a:r>
            <a:r>
              <a:rPr lang="en-US">
                <a:latin typeface="+mj-lt"/>
              </a:rPr>
              <a:t>aneka </a:t>
            </a:r>
            <a:r>
              <a:rPr lang="en-US" smtClean="0">
                <a:latin typeface="+mj-lt"/>
              </a:rPr>
              <a:t>perbuatan dalam </a:t>
            </a:r>
            <a:r>
              <a:rPr lang="en-US">
                <a:latin typeface="+mj-lt"/>
              </a:rPr>
              <a:t>kehidupan </a:t>
            </a:r>
            <a:r>
              <a:rPr lang="en-US">
                <a:latin typeface="+mj-lt"/>
              </a:rPr>
              <a:t>manusia </a:t>
            </a:r>
            <a:r>
              <a:rPr lang="en-US" smtClean="0">
                <a:latin typeface="+mj-lt"/>
              </a:rPr>
              <a:t>secara konkret dalam kehidupan sehari-hari </a:t>
            </a:r>
          </a:p>
          <a:p>
            <a:pPr marL="285750" indent="-285750">
              <a:buFont typeface="Wingdings" panose="05000000000000000000" pitchFamily="2" charset="2"/>
              <a:buChar char="ü"/>
            </a:pPr>
            <a:r>
              <a:rPr lang="en-US">
                <a:latin typeface="+mj-lt"/>
              </a:rPr>
              <a:t>etika bukan hanya “ilmiah”, melainkan juga mengedepankan </a:t>
            </a:r>
            <a:r>
              <a:rPr lang="en-US">
                <a:latin typeface="+mj-lt"/>
              </a:rPr>
              <a:t>norma-norma </a:t>
            </a:r>
            <a:endParaRPr lang="en-US" smtClean="0">
              <a:latin typeface="+mj-lt"/>
            </a:endParaRPr>
          </a:p>
          <a:p>
            <a:pPr marL="285750" indent="-285750">
              <a:buFont typeface="Wingdings" panose="05000000000000000000" pitchFamily="2" charset="2"/>
              <a:buChar char="ü"/>
            </a:pPr>
            <a:r>
              <a:rPr lang="en-US">
                <a:latin typeface="+mj-lt"/>
              </a:rPr>
              <a:t>etika </a:t>
            </a:r>
            <a:r>
              <a:rPr lang="en-US" smtClean="0">
                <a:latin typeface="+mj-lt"/>
              </a:rPr>
              <a:t>menghadirkan </a:t>
            </a:r>
            <a:r>
              <a:rPr lang="en-US">
                <a:latin typeface="+mj-lt"/>
              </a:rPr>
              <a:t>sanksi-sanksi etis atas pelanggaran terhadap setiap norma yang digagas </a:t>
            </a:r>
            <a:r>
              <a:rPr lang="en-US">
                <a:latin typeface="+mj-lt"/>
              </a:rPr>
              <a:t>dan </a:t>
            </a:r>
            <a:r>
              <a:rPr lang="en-US" smtClean="0">
                <a:latin typeface="+mj-lt"/>
              </a:rPr>
              <a:t>ditentukan</a:t>
            </a:r>
          </a:p>
          <a:p>
            <a:pPr marL="285750" indent="-285750">
              <a:buFont typeface="Wingdings" panose="05000000000000000000" pitchFamily="2" charset="2"/>
              <a:buChar char="ü"/>
            </a:pPr>
            <a:r>
              <a:rPr lang="en-US">
                <a:latin typeface="+mj-lt"/>
              </a:rPr>
              <a:t>e</a:t>
            </a:r>
            <a:r>
              <a:rPr lang="en-US" smtClean="0">
                <a:latin typeface="+mj-lt"/>
              </a:rPr>
              <a:t>tika memiliki tujuan mengantar </a:t>
            </a:r>
            <a:r>
              <a:rPr lang="en-US" i="1">
                <a:latin typeface="+mj-lt"/>
              </a:rPr>
              <a:t>students of ethics </a:t>
            </a:r>
            <a:r>
              <a:rPr lang="en-US">
                <a:latin typeface="+mj-lt"/>
              </a:rPr>
              <a:t>pada sikap-sikap bertanggung jawab, sikap yang mengedepankan pembelaan atas nilai-nilai etis, sikap yang menjunjung tinggi norma-norma/aturan-aturan kehidupan, sikap yang mempromosikan kepekaan akan prinsip-prinsip kemanusiaan </a:t>
            </a:r>
            <a:r>
              <a:rPr lang="en-US" smtClean="0">
                <a:latin typeface="+mj-lt"/>
              </a:rPr>
              <a:t> </a:t>
            </a:r>
            <a:endParaRPr lang="en-US">
              <a:latin typeface="+mj-lt"/>
            </a:endParaRPr>
          </a:p>
        </p:txBody>
      </p:sp>
      <p:sp>
        <p:nvSpPr>
          <p:cNvPr id="5" name="Oval 4"/>
          <p:cNvSpPr/>
          <p:nvPr/>
        </p:nvSpPr>
        <p:spPr>
          <a:xfrm>
            <a:off x="882461" y="1620352"/>
            <a:ext cx="2266682" cy="159698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400" smtClean="0">
                <a:solidFill>
                  <a:schemeClr val="tx1"/>
                </a:solidFill>
              </a:rPr>
              <a:t>Mengapa disebut normatif?</a:t>
            </a:r>
            <a:endParaRPr lang="en-US" sz="2400">
              <a:solidFill>
                <a:schemeClr val="tx1"/>
              </a:solidFill>
            </a:endParaRPr>
          </a:p>
        </p:txBody>
      </p:sp>
    </p:spTree>
    <p:extLst>
      <p:ext uri="{BB962C8B-B14F-4D97-AF65-F5344CB8AC3E}">
        <p14:creationId xmlns:p14="http://schemas.microsoft.com/office/powerpoint/2010/main" val="1130465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9093"/>
            <a:ext cx="5242560" cy="902843"/>
          </a:xfrm>
        </p:spPr>
        <p:txBody>
          <a:bodyPr/>
          <a:lstStyle/>
          <a:p>
            <a:r>
              <a:rPr lang="en-US" b="1"/>
              <a:t>ETIKA DAN ILMU LAIN</a:t>
            </a:r>
            <a:endParaRPr lang="en-US"/>
          </a:p>
        </p:txBody>
      </p:sp>
      <p:sp>
        <p:nvSpPr>
          <p:cNvPr id="3" name="Content Placeholder 2"/>
          <p:cNvSpPr>
            <a:spLocks noGrp="1"/>
          </p:cNvSpPr>
          <p:nvPr>
            <p:ph idx="1"/>
          </p:nvPr>
        </p:nvSpPr>
        <p:spPr>
          <a:xfrm>
            <a:off x="204216" y="1411097"/>
            <a:ext cx="3672840" cy="710311"/>
          </a:xfrm>
        </p:spPr>
        <p:txBody>
          <a:bodyPr/>
          <a:lstStyle/>
          <a:p>
            <a:r>
              <a:rPr lang="en-US" i="1" smtClean="0"/>
              <a:t>normatif-practical </a:t>
            </a:r>
            <a:endParaRPr lang="en-US"/>
          </a:p>
        </p:txBody>
      </p:sp>
      <p:sp>
        <p:nvSpPr>
          <p:cNvPr id="10" name="Down Arrow 9"/>
          <p:cNvSpPr/>
          <p:nvPr/>
        </p:nvSpPr>
        <p:spPr>
          <a:xfrm>
            <a:off x="204216" y="1011936"/>
            <a:ext cx="268224" cy="34137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Rectangle 10"/>
          <p:cNvSpPr/>
          <p:nvPr/>
        </p:nvSpPr>
        <p:spPr>
          <a:xfrm>
            <a:off x="585216" y="2496185"/>
            <a:ext cx="6096000" cy="646331"/>
          </a:xfrm>
          <a:prstGeom prst="rect">
            <a:avLst/>
          </a:prstGeom>
        </p:spPr>
        <p:txBody>
          <a:bodyPr>
            <a:spAutoFit/>
          </a:bodyPr>
          <a:lstStyle/>
          <a:p>
            <a:r>
              <a:rPr lang="en-US">
                <a:solidFill>
                  <a:srgbClr val="000000"/>
                </a:solidFill>
                <a:latin typeface="Minion Pro"/>
              </a:rPr>
              <a:t>E</a:t>
            </a:r>
            <a:r>
              <a:rPr lang="en-US" b="0" i="0" u="none" strike="noStrike" baseline="0" smtClean="0">
                <a:solidFill>
                  <a:srgbClr val="000000"/>
                </a:solidFill>
                <a:latin typeface="Minion Pro"/>
              </a:rPr>
              <a:t>tika berhubungan dengan ilmu-ilmu filsafat lain yang memiliki karakter praktis, seperti politik dan hukum. </a:t>
            </a:r>
            <a:endParaRPr lang="en-US"/>
          </a:p>
        </p:txBody>
      </p:sp>
      <p:sp>
        <p:nvSpPr>
          <p:cNvPr id="12" name="Down Arrow 11"/>
          <p:cNvSpPr/>
          <p:nvPr/>
        </p:nvSpPr>
        <p:spPr>
          <a:xfrm>
            <a:off x="585216" y="1950720"/>
            <a:ext cx="268224" cy="34137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Rectangle 12"/>
          <p:cNvSpPr/>
          <p:nvPr/>
        </p:nvSpPr>
        <p:spPr>
          <a:xfrm>
            <a:off x="585216" y="3346605"/>
            <a:ext cx="6096000" cy="2031325"/>
          </a:xfrm>
          <a:prstGeom prst="rect">
            <a:avLst/>
          </a:prstGeom>
        </p:spPr>
        <p:txBody>
          <a:bodyPr>
            <a:spAutoFit/>
          </a:bodyPr>
          <a:lstStyle/>
          <a:p>
            <a:r>
              <a:rPr lang="en-US" b="0" i="0" u="none" strike="noStrike" baseline="0" smtClean="0">
                <a:solidFill>
                  <a:srgbClr val="000000"/>
                </a:solidFill>
                <a:latin typeface="Minion Pro"/>
              </a:rPr>
              <a:t>Dalam dunia modern, etika bersinggungan dengan ilmu-ilmu dan bidang lainnya. Misal, dalam dunia medis ada etika kedokteran. Ada pula etika bisnis bagi pelaku ekonomi. Bagi para pendidik ada etika profesi guru, politikus juga membutuhkan etika politik, dst. </a:t>
            </a:r>
          </a:p>
          <a:p>
            <a:r>
              <a:rPr lang="en-US" b="0" i="0" u="none" strike="noStrike" baseline="0" smtClean="0">
                <a:solidFill>
                  <a:srgbClr val="000000"/>
                </a:solidFill>
                <a:latin typeface="Minion Pro"/>
              </a:rPr>
              <a:t>Jadi, etika sangat konkret dan dibutuhkan sumbangannya dewasa ini.</a:t>
            </a:r>
            <a:endParaRPr lang="en-US"/>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86116" y="4248150"/>
            <a:ext cx="4405884" cy="2609850"/>
          </a:xfrm>
          <a:prstGeom prst="rect">
            <a:avLst/>
          </a:prstGeom>
        </p:spPr>
      </p:pic>
    </p:spTree>
    <p:extLst>
      <p:ext uri="{BB962C8B-B14F-4D97-AF65-F5344CB8AC3E}">
        <p14:creationId xmlns:p14="http://schemas.microsoft.com/office/powerpoint/2010/main" val="3040336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750</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Minion Pro</vt:lpstr>
      <vt:lpstr>Wingdings</vt:lpstr>
      <vt:lpstr>Office Theme</vt:lpstr>
      <vt:lpstr>Etika:  Bagian dari Filsafat</vt:lpstr>
      <vt:lpstr>“Every man has by nature desire to know.” </vt:lpstr>
      <vt:lpstr>Filsafat dimulai dengan hasrat untuk ingin tahu atau keheranan..</vt:lpstr>
      <vt:lpstr>Lalu bagaimana  dengan Etika? </vt:lpstr>
      <vt:lpstr>Manusia pada dasarnya terarah pada kebenaran. Manusia bukan makhluk manipulatif, koruptif, perusak, dan yang semacamnya. Artinya, manusia selalu berusaha agar cara berpikir dan tindakannya benar, tidak sembarangan, dan serampangan. Benar berarti rasional. Jadi, bukan benar sebagaimana menunjuk kepada instruksi legal tertentu, dogma/ajaran tertentu. Benar di sini berurusan dengan prinsip ratio (prinsip akal budi). </vt:lpstr>
      <vt:lpstr>ETIKA</vt:lpstr>
      <vt:lpstr>ETIKA DAN ETIKET SAMAKAH KEDUANYA?</vt:lpstr>
      <vt:lpstr>KARAKTER NORMATIF ETIKA</vt:lpstr>
      <vt:lpstr>ETIKA DAN ILMU LAIN</vt:lpstr>
      <vt:lpstr>TERIMA KASIH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Bagian dari Filsafat</dc:title>
  <dc:creator>ASUS</dc:creator>
  <cp:lastModifiedBy>ASUS</cp:lastModifiedBy>
  <cp:revision>11</cp:revision>
  <dcterms:created xsi:type="dcterms:W3CDTF">2021-03-30T15:14:06Z</dcterms:created>
  <dcterms:modified xsi:type="dcterms:W3CDTF">2021-03-30T16:54:46Z</dcterms:modified>
</cp:coreProperties>
</file>