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5" r:id="rId4"/>
    <p:sldId id="261" r:id="rId5"/>
    <p:sldId id="263" r:id="rId6"/>
    <p:sldId id="284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0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1F50C-DBBF-4C45-AA9B-80A8FCF64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F2CCB8-CC59-469E-A4D5-DF457BC58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892F5-6218-458C-ACAC-736938716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62922-B745-4D78-9D14-3AE98AB9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57DED-696A-485E-9F94-F2583CA61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9605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BA6B4-538C-4DDA-A4AB-3D516B6D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810835-A13F-4039-9A3C-E3F1C1C0D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2BF59-9A1E-4AA1-A6D7-7679D2529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0B21F-0E2B-4908-B511-E5692C40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B7837-CC2E-4D88-A809-7F6B81570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156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D9FBE6-EDF9-4B4D-A3E6-7FDC6AE917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934877-7832-4680-ABD1-0288996A8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CA4A5-244F-4E6B-839E-456A0D43E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C7279-F1D3-45CC-8161-06B975DDD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DD7F2-52B6-4651-81D3-C9C8A124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49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F6F53-E16D-4DFE-B063-AADBE71AB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707D7-66B0-4608-84F8-4669B01C2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287A2-E572-417E-A0A2-BD88ECB2D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DEA8C-64AA-4F12-8CAB-1CDE6177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FE039-F542-46F1-AB45-E9564D853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643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374E4-FB4D-49D5-9995-5AFD78441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0277A-865E-4333-9E09-24D1CFC1E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C102B-ED76-4CC9-BEC8-C3BEB27F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74B6E-A940-4A6C-BECA-401DD09A5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73674-036E-449F-A1FE-F0509AA1E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670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58063-C837-474B-8D7B-CF46A1F8E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46BB8-41CC-4599-B633-AAA26E791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4C8671-6FB5-4503-B249-DED44C2275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73276-4A33-4551-A6E8-F59337E8C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C1091D-4248-4DD2-8D3F-11EF4EC87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D32762-8F1C-40F1-8E2B-72A90B4AC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552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65162-AC0D-4245-BDA7-E3F453775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3087C-A5D5-4661-A586-6EEF91BCB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03333-A55A-426B-8A25-864A94097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A1FED-90C6-47D1-998F-23C2CBDAD1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29614A-9EFC-4E0F-8C3D-5CD07D644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8332CF-9988-4EC4-9D4D-68A13CB73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FA1BAC-F8CA-4D46-86E9-597A77724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B923A-61E8-4B33-B41C-58C59349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905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61A82-FFE6-4AF1-AB0D-B3863ABBD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CB172C-4F3E-4024-B7A0-39D54A3E1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773CF1-D0BF-4846-BDC5-274DD10FD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BDD1B-DC46-4A89-87F2-806BFA23F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5649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AD89EF-50F3-4B1A-BF2A-B714A253E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72768-05CC-474C-8937-218958606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AA9EE-AB6D-4EAD-87E7-EC2334C1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115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9400F-658E-4FD1-8830-DC8CFF967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E7E78-748F-4C3C-8224-4E60AF42F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67A48-F962-440F-BB5C-DBD6AC2C9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BF0CA-5466-41E0-AADC-575B1B9B4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CA94D-5121-4AD8-A9DE-E96632053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F5A2A-F7E7-431F-B57C-3BED623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05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D9417-C75A-49F9-AF39-5BBFFE62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782908-5544-490D-8BC3-E75ED546D7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106A70-280A-4078-9B1C-352E9E337E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65DCFF-524A-4467-83A7-3D4CAF155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D9D52B-09C1-48FA-850A-7A7634D9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7B4C7-D313-42A7-B8DB-77292AC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7783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94000">
              <a:schemeClr val="bg2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D1BF58-C4DB-4AEC-A5B3-1EDAE72F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F8E0A4-23B7-4C84-8B18-9CCC80353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05F73-F32F-4813-8B9C-78DF7B0D8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2E95E-0937-4732-AAF8-7D3822F45325}" type="datetimeFigureOut">
              <a:rPr lang="en-ID" smtClean="0"/>
              <a:t>11/12/2025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71234-7AC6-47D9-98C0-E053A43010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34979-635E-4167-BA12-2E8E8A819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60867-5EF9-445B-A714-D1C15A2C80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082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79AD70-2A61-4CD3-8173-5235971DAF91}"/>
              </a:ext>
            </a:extLst>
          </p:cNvPr>
          <p:cNvSpPr/>
          <p:nvPr/>
        </p:nvSpPr>
        <p:spPr>
          <a:xfrm>
            <a:off x="660400" y="589280"/>
            <a:ext cx="108712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INDIKATOR PENGELOLAAN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PESISIR DAN LAUT TERPADU</a:t>
            </a:r>
          </a:p>
          <a:p>
            <a:pPr algn="ctr"/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Disadur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A Handbook for Measuring the Progress and Outcomes of Integrated Coastal and Ocean Management. IOC Manuals and Guides, 46; ICAM Dossier, 2. Paris, UNESCO, 2006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Oleh: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Abdullah Aman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Damai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Pascasarjana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Universitas Lampung, 2025</a:t>
            </a:r>
          </a:p>
        </p:txBody>
      </p:sp>
    </p:spTree>
    <p:extLst>
      <p:ext uri="{BB962C8B-B14F-4D97-AF65-F5344CB8AC3E}">
        <p14:creationId xmlns:p14="http://schemas.microsoft.com/office/powerpoint/2010/main" val="3887836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539254"/>
              </p:ext>
            </p:extLst>
          </p:nvPr>
        </p:nvGraphicFramePr>
        <p:xfrm>
          <a:off x="523888" y="895691"/>
          <a:ext cx="11144223" cy="50666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659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Ensuring</a:t>
                      </a:r>
                    </a:p>
                    <a:p>
                      <a:pPr marL="0" algn="l" defTabSz="914400" rtl="0" eaLnBrk="1" latinLnBrk="0" hangingPunct="1"/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adequate</a:t>
                      </a:r>
                    </a:p>
                    <a:p>
                      <a:pPr marL="0" algn="l" defTabSz="914400" rtl="0" eaLnBrk="1" latinLnBrk="0" hangingPunct="1"/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management</a:t>
                      </a:r>
                    </a:p>
                    <a:p>
                      <a:pPr marL="0" algn="l" defTabSz="914400" rtl="0" eaLnBrk="1" latinLnBrk="0" hangingPunct="1"/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processes and</a:t>
                      </a:r>
                    </a:p>
                    <a:p>
                      <a:pPr marL="0" algn="l" defTabSz="914400" rtl="0" eaLnBrk="1" latinLnBrk="0" hangingPunct="1"/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implementation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Implementing and enforcing ICOM plans and actions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G6 Active management in areas covered by ICOM plans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 of implementation of ICOM plans, actions and projects, including infrastructure building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Procedures, legal tools and monitoring and sanctioning applied for enforcement of ICOM plans/actions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 of compliance with ICOM plans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Routinely monitoring, evaluating and adjusting ICOM efforts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G7 Routine monitoring, evaluation and adjustment of ICOM initiatives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of an operational monitoring and evaluation system with related indicators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Consideration of results into ICOM initiatives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Adjustments made to ICOM initiatives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Supporting ICOM through sustained administrative resources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 8 Sustained availability and allocation of human, technical and financial resources for ICOM, including the leverage of additional resources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Staff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Budget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Facilities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327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577612"/>
              </p:ext>
            </p:extLst>
          </p:nvPr>
        </p:nvGraphicFramePr>
        <p:xfrm>
          <a:off x="530433" y="392771"/>
          <a:ext cx="11131133" cy="60724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Enhancing information, knowledge, awareness and participation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Ensuring that management decisions are better informed from science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G9 Existence, dissemination and application of ICOM-related scientific research and information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of research studies and scientific publications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Completion of a diagnostic assessment that identifies root causes of coastal and marine degradation and establishes priority for interventions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and dissemination of a state of the coast report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and functioning of a science advisory body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and operation of routine monitoring of the marine environment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Inputs from scientific research and diagnostic assessment into ICOM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Improving awareness on coastal issues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Dissemination of information on coastal issues to the public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Section on the coastal and marine environment in a regularly published state of the environment report or separate state of the coast report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Media events covering coastal issues held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Ensuring sustained support from engaged stakeholders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G10 Level of stakeholder participation in, and satisfaction with, ICOM decision-making processes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 of stakeholder participation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 of stakeholder satisfaction with participation and with ICOM outcomes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144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859131"/>
              </p:ext>
            </p:extLst>
          </p:nvPr>
        </p:nvGraphicFramePr>
        <p:xfrm>
          <a:off x="530433" y="1360511"/>
          <a:ext cx="11131133" cy="41369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Enhancing information, knowledge, awareness and participation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Supporting ICOM through partnerships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Establishment of partnerships and steering groups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Number of functional public-private partnerships created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Number of ICOM-related projects initiated as a result of partnerships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Ensuring NGO and community involvement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G11 Existence and activity level of NGOs and CBOs supportive of ICOM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and characteristics of NGOs and CBOs active in ICOM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Level of activity of NGOs and CBOs active in ICOM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Ensuring adequate levels of higher education and professional preparation for ICOM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G12 Incorporation of ICOM into educational and training curricula and formation of ICOM cadres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Educational and training </a:t>
                      </a:r>
                      <a:r>
                        <a:rPr lang="en-US" sz="1600" b="0" i="0" u="none" strike="noStrike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programmes</a:t>
                      </a: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incorporating ICOM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People having completed educational and training </a:t>
                      </a:r>
                      <a:r>
                        <a:rPr lang="en-US" sz="1600" b="0" i="0" u="none" strike="noStrike" kern="120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programmes</a:t>
                      </a: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ICOM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Employment of people with education and training in ICOM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768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311710"/>
              </p:ext>
            </p:extLst>
          </p:nvPr>
        </p:nvGraphicFramePr>
        <p:xfrm>
          <a:off x="530433" y="750911"/>
          <a:ext cx="11131133" cy="53561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Mainstreaming ICOM into sustainable development; Economic instruments mainstreaming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Enabling and supporting ICOM through technology, including environmentally friendly technology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G13 Use of technology, including environmentally friendly technology, to enable and support ICOM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Availability of ICOM-enabling and supporting technology at an acceptable cost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of use of ICOM-enabling and supporting technology in substitution of counter-ICZM technology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of coordination of ICZM-enabling and supporting technology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Incorporating economic instruments into coastal management policies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G14 Use of economic instruments in support to ICOM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Availability of economic instruments, including environmental quality certifications, in conjunction with </a:t>
                      </a: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regulatory instruments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of implementation and enforcement of economic instruments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Mainstreaming coastal and ocean management into sustainable development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1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G15 Incorporation of ICOM into sustainable development strategy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Existence of sustainable development strategy or Agenda 21 incorporating ICOM chapter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of implementation of ICOM chapter on sustainable development strategy or Agenda 21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799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853563"/>
              </p:ext>
            </p:extLst>
          </p:nvPr>
        </p:nvGraphicFramePr>
        <p:xfrm>
          <a:off x="530433" y="987131"/>
          <a:ext cx="11131133" cy="48837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350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Enhancing the international dimension of ICOM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Enhancing ICOM by implementing international recommendations and guidance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0" i="0" u="none" strike="noStrike" baseline="0" dirty="0">
                          <a:solidFill>
                            <a:srgbClr val="15151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recommendations and guidelines on ICOM influencing the ICOM process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Awareness of international recommendations and guidelines on ICOM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ICOM decisions influenced by international recommendations and guidelines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Enhancing ICOM through involvement in international cooperative initiatives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0" i="0" u="none" strike="noStrike" baseline="0" dirty="0">
                          <a:solidFill>
                            <a:srgbClr val="15151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Participation in international efforts related to ICOM and influence on the ICOM process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Active participation in international agreements and cooperative efforts in ICOM such as transboundary </a:t>
                      </a: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 multinational projects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Influence of such involvement on the ICOM process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ID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Enabling ICOM through implementation of international agreements</a:t>
                      </a:r>
                      <a:endParaRPr lang="en-ID" sz="16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b="0" i="0" u="none" strike="noStrike" baseline="0" dirty="0">
                          <a:solidFill>
                            <a:srgbClr val="15151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Ratification and implementation of legislation for international agreements relevant to ICOM</a:t>
                      </a:r>
                    </a:p>
                    <a:p>
                      <a:pPr marL="285750" indent="-285750" algn="l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baseline="0" dirty="0">
                          <a:solidFill>
                            <a:srgbClr val="3F3E4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Ratio between agreements ratified and included in legislation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643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D89ABF-59B7-48DB-9FA5-4BC27A5AECAB}"/>
              </a:ext>
            </a:extLst>
          </p:cNvPr>
          <p:cNvSpPr/>
          <p:nvPr/>
        </p:nvSpPr>
        <p:spPr>
          <a:xfrm>
            <a:off x="2903459" y="1433225"/>
            <a:ext cx="63850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8000" b="1" i="0" u="none" strike="noStrike" kern="0" cap="none" spc="0" normalizeH="0" baseline="0" noProof="0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</a:rPr>
              <a:t>TERIMA KASIH</a:t>
            </a:r>
            <a:endParaRPr kumimoji="0" lang="en-US" sz="8000" b="1" i="0" u="none" strike="noStrike" kern="0" cap="none" spc="0" normalizeH="0" baseline="0" noProof="0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4DE6AF-39A1-4DCF-8B9D-F8038AD75009}"/>
              </a:ext>
            </a:extLst>
          </p:cNvPr>
          <p:cNvSpPr/>
          <p:nvPr/>
        </p:nvSpPr>
        <p:spPr>
          <a:xfrm>
            <a:off x="3523821" y="2837944"/>
            <a:ext cx="5144357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Calibri" pitchFamily="34" charset="0"/>
              </a:rPr>
              <a:t>Abdullah Aman Damai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aman.metil@yahoo.co.id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4592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D23894-12F9-4A38-91EF-14BAF5E5E57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610931" y="1402080"/>
            <a:ext cx="10970137" cy="52730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823720-C638-4557-981E-0CE7DEE2C7B8}"/>
              </a:ext>
            </a:extLst>
          </p:cNvPr>
          <p:cNvSpPr/>
          <p:nvPr/>
        </p:nvSpPr>
        <p:spPr>
          <a:xfrm>
            <a:off x="3190396" y="399534"/>
            <a:ext cx="58112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Elements of the ICOM Process</a:t>
            </a:r>
            <a:endParaRPr kumimoji="0" lang="en-ID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25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DC430D-95AF-441B-AC3C-875C36D13212}"/>
              </a:ext>
            </a:extLst>
          </p:cNvPr>
          <p:cNvSpPr/>
          <p:nvPr/>
        </p:nvSpPr>
        <p:spPr>
          <a:xfrm>
            <a:off x="640080" y="382012"/>
            <a:ext cx="1091184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Indicators are quantitative/qualitative statements or measured/observed parameters that can be used to describe existing situations and measure changes or trends over time.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Three main functions: simplification, quantification and communication</a:t>
            </a:r>
          </a:p>
          <a:p>
            <a:pPr marL="342900" lvl="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ID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indicators: readily measurable; cost effective; concrete; interpretable; grounded on scientific theory; sensitive; responsive; and specific.</a:t>
            </a:r>
            <a:endParaRPr kumimoji="0" lang="en-ID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23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2195B3-A1D3-4A56-B1FC-37AE7B999679}"/>
              </a:ext>
            </a:extLst>
          </p:cNvPr>
          <p:cNvSpPr/>
          <p:nvPr/>
        </p:nvSpPr>
        <p:spPr>
          <a:xfrm>
            <a:off x="744882" y="766732"/>
            <a:ext cx="1070223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TERMINOLOGI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Inputs — What do we need? : Adequacy of resources in relation to management objectives, based primarily on measures of staff, funds, equipment and facilities;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Process —about it? : Adequacy of management processes and systems in relation to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manHow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do we go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agement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objectives, related to issues such as day-to-day maintenance or adequacy of approaches to public participation;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Outputs — What did we do and what products and services were produced? : Measures of the volume of work output (e.g., number of meetings held, permits issued, surveys completed and of construction projects completed); actual versus planned work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; actual versus planned expenditures;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Outcomes — What did we achieve? : For example, increase in abundance of key species and communities; habitat change; improvements in environmental quality; reduced use conflicts; improvements in community well-being (increase in income, decrease in unemployment, etc.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751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8C53DB-AA32-4BBE-87A0-F9970982E18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40000" contrast="40000"/>
          </a:blip>
          <a:stretch>
            <a:fillRect/>
          </a:stretch>
        </p:blipFill>
        <p:spPr>
          <a:xfrm>
            <a:off x="3016310" y="311033"/>
            <a:ext cx="8646393" cy="62359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8E63607-46CA-42A0-956A-28D41F1E7A40}"/>
              </a:ext>
            </a:extLst>
          </p:cNvPr>
          <p:cNvSpPr/>
          <p:nvPr/>
        </p:nvSpPr>
        <p:spPr>
          <a:xfrm>
            <a:off x="445860" y="1443841"/>
            <a:ext cx="240349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DPSIR frame-work applied to the marine environ-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ment</a:t>
            </a:r>
            <a:endParaRPr kumimoji="0" lang="en-ID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918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50388-8DFD-446F-B185-4F17B20BDA2E}"/>
              </a:ext>
            </a:extLst>
          </p:cNvPr>
          <p:cNvSpPr/>
          <p:nvPr/>
        </p:nvSpPr>
        <p:spPr>
          <a:xfrm>
            <a:off x="3031678" y="2151727"/>
            <a:ext cx="61286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GOVERNANCE GOALS, OBJECTIVES, INDICATORS AND PARAMETERS</a:t>
            </a:r>
            <a:endParaRPr lang="en-ID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246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554100"/>
              </p:ext>
            </p:extLst>
          </p:nvPr>
        </p:nvGraphicFramePr>
        <p:xfrm>
          <a:off x="530941" y="370157"/>
          <a:ext cx="11130117" cy="61176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2491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509366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Ensuring adequate institutional, policy and legal arrangements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Ensuring the coordination and coherence of administrative actors and policies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Definition of functions of administrative actors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ICOM functions of administrative actors clearly defined by legislation or administrative acts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agencies for ICOM established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Primary responsibility for ICOM mandated to a single agency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Policy goals and objectives and strategies for ICOM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Policy goals and quantifiable objectives for ICOM formally adopted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Strategies and procedures for the implementation of the ICOM objectives developed and formally adopted, including incorporation of ICOM principles into sectoral instruments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G1 Existence and functioning of a representative coordinating mechanism for ICOM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Existence of a coordinating mechanism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Functioning of the coordinating mechanism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Outcomes and influence of the coordinating mechanism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16443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Supporting integrated management through adequate legislation and regulations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G2 Existence and adequacy of legislation enabling ICOM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Existence of legislation on coastal and marine resources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Adequacy of the ICOM legislation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66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6796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439830"/>
              </p:ext>
            </p:extLst>
          </p:nvPr>
        </p:nvGraphicFramePr>
        <p:xfrm>
          <a:off x="530941" y="1484971"/>
          <a:ext cx="11130117" cy="38880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2491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1381760">
                <a:tc rowSpan="2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Ensuring adequate institutional, policy and legal arrangements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Assessing the environmental impacts of policies, plans,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programme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projects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G3 EIA, SEA and CCA procedures for plans,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programmes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projects affecting coastal zones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EIA and SEA procedures and modifications to coastal projects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CCA procedures in coastal tourism development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1310640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Resolving conflicts over coastal space and resources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G4 Existence and functioning of a conflict resolution mechanism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Stakeholders and issues at stake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Agreed procedures and mechanisms for conflicts resolution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Changes in the proportion of conflicts that are mitigated, resolved, or prevented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Overall changes in the number of conflicts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379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808DE9-1A0C-43D9-800C-2E171079D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300019"/>
              </p:ext>
            </p:extLst>
          </p:nvPr>
        </p:nvGraphicFramePr>
        <p:xfrm>
          <a:off x="523888" y="1139531"/>
          <a:ext cx="11144223" cy="52647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6597">
                  <a:extLst>
                    <a:ext uri="{9D8B030D-6E8A-4147-A177-3AD203B41FA5}">
                      <a16:colId xmlns:a16="http://schemas.microsoft.com/office/drawing/2014/main" val="2622791080"/>
                    </a:ext>
                  </a:extLst>
                </a:gridCol>
                <a:gridCol w="2251587">
                  <a:extLst>
                    <a:ext uri="{9D8B030D-6E8A-4147-A177-3AD203B41FA5}">
                      <a16:colId xmlns:a16="http://schemas.microsoft.com/office/drawing/2014/main" val="629470747"/>
                    </a:ext>
                  </a:extLst>
                </a:gridCol>
                <a:gridCol w="7266039">
                  <a:extLst>
                    <a:ext uri="{9D8B030D-6E8A-4147-A177-3AD203B41FA5}">
                      <a16:colId xmlns:a16="http://schemas.microsoft.com/office/drawing/2014/main" val="509153759"/>
                    </a:ext>
                  </a:extLst>
                </a:gridCol>
              </a:tblGrid>
              <a:tr h="64701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Goals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Objectives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Indicators and parameters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093885"/>
                  </a:ext>
                </a:extLst>
              </a:tr>
              <a:tr h="427669"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Ensuring adequate management processes and implementation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the coastline through integrated plans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1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G5 Existence, status and coverage of ICOM plans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and status of ICOM plans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Characteristics of ICOM plans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Extent (percentage) of coastline covered by ICOM plans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19677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coastal watersheds through integrated plans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Existence, status and coverage of watershed management plans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and status of watershed management plans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D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Characteristics of these plans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Extent (percentage) of watershed area covered by ICOM plans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512335"/>
                  </a:ext>
                </a:extLst>
              </a:tr>
              <a:tr h="426057">
                <a:tc vMerge="1">
                  <a:txBody>
                    <a:bodyPr/>
                    <a:lstStyle/>
                    <a:p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ID" sz="16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Conserving coastal and marine biodiversity through management plans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Existence, status and coverage of management plans for coastal and marine ecosystems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Existence and status of coastal/marine ecosystem-based management plans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Characteristics of ecosystem-based management plans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Extent (percentage) of coastal/marine ecosystems covered by management plans</a:t>
                      </a:r>
                      <a:endParaRPr lang="en-ID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754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028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26113</TotalTime>
  <Words>1410</Words>
  <Application>Microsoft Office PowerPoint</Application>
  <PresentationFormat>Widescreen</PresentationFormat>
  <Paragraphs>175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Che0482</dc:creator>
  <cp:lastModifiedBy>fp unila</cp:lastModifiedBy>
  <cp:revision>68</cp:revision>
  <dcterms:created xsi:type="dcterms:W3CDTF">2018-06-07T04:42:11Z</dcterms:created>
  <dcterms:modified xsi:type="dcterms:W3CDTF">2025-12-11T06:54:33Z</dcterms:modified>
</cp:coreProperties>
</file>