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7" r:id="rId3"/>
    <p:sldId id="288" r:id="rId4"/>
    <p:sldId id="275" r:id="rId5"/>
    <p:sldId id="274" r:id="rId6"/>
    <p:sldId id="276" r:id="rId7"/>
    <p:sldId id="284" r:id="rId8"/>
    <p:sldId id="282" r:id="rId9"/>
    <p:sldId id="286" r:id="rId10"/>
    <p:sldId id="283" r:id="rId11"/>
    <p:sldId id="280" r:id="rId12"/>
    <p:sldId id="279" r:id="rId13"/>
    <p:sldId id="278" r:id="rId14"/>
    <p:sldId id="267" r:id="rId15"/>
    <p:sldId id="285" r:id="rId16"/>
    <p:sldId id="268" r:id="rId17"/>
    <p:sldId id="291" r:id="rId18"/>
    <p:sldId id="292" r:id="rId19"/>
    <p:sldId id="293" r:id="rId20"/>
    <p:sldId id="289" r:id="rId21"/>
    <p:sldId id="290" r:id="rId22"/>
    <p:sldId id="257" r:id="rId23"/>
    <p:sldId id="294" r:id="rId24"/>
    <p:sldId id="295" r:id="rId25"/>
    <p:sldId id="296" r:id="rId26"/>
    <p:sldId id="297" r:id="rId27"/>
    <p:sldId id="259" r:id="rId28"/>
    <p:sldId id="298" r:id="rId29"/>
    <p:sldId id="299" r:id="rId30"/>
    <p:sldId id="300" r:id="rId31"/>
    <p:sldId id="301" r:id="rId32"/>
    <p:sldId id="258" r:id="rId33"/>
    <p:sldId id="302" r:id="rId34"/>
    <p:sldId id="260" r:id="rId35"/>
    <p:sldId id="271" r:id="rId36"/>
    <p:sldId id="303" r:id="rId37"/>
    <p:sldId id="304" r:id="rId38"/>
    <p:sldId id="261" r:id="rId39"/>
    <p:sldId id="305" r:id="rId40"/>
    <p:sldId id="265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63D55-9887-B944-A3BB-9CF48FFAA486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606E-5E84-6E46-AE1E-A430FDCC2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9917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63D55-9887-B944-A3BB-9CF48FFAA486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606E-5E84-6E46-AE1E-A430FDCC2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4113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63D55-9887-B944-A3BB-9CF48FFAA486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606E-5E84-6E46-AE1E-A430FDCC2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6889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63D55-9887-B944-A3BB-9CF48FFAA486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606E-5E84-6E46-AE1E-A430FDCC2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63D55-9887-B944-A3BB-9CF48FFAA486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606E-5E84-6E46-AE1E-A430FDCC2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2802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63D55-9887-B944-A3BB-9CF48FFAA486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606E-5E84-6E46-AE1E-A430FDCC2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1125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63D55-9887-B944-A3BB-9CF48FFAA486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606E-5E84-6E46-AE1E-A430FDCC2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1583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63D55-9887-B944-A3BB-9CF48FFAA486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606E-5E84-6E46-AE1E-A430FDCC2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07601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63D55-9887-B944-A3BB-9CF48FFAA486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606E-5E84-6E46-AE1E-A430FDCC2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247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63D55-9887-B944-A3BB-9CF48FFAA486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606E-5E84-6E46-AE1E-A430FDCC2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6678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63D55-9887-B944-A3BB-9CF48FFAA486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606E-5E84-6E46-AE1E-A430FDCC2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9343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6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63D55-9887-B944-A3BB-9CF48FFAA486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2606E-5E84-6E46-AE1E-A430FDCC2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34384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youtube.com/watch?v=JN6LlMY2ApQ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alphaModFix amt="31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36433"/>
            <a:ext cx="7772400" cy="1961903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  <a:latin typeface="Arial Rounded MT Bold"/>
                <a:cs typeface="Arial Rounded MT Bold"/>
              </a:rPr>
              <a:t>Teori-teori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rial Rounded MT Bold"/>
                <a:cs typeface="Arial Rounded MT Bold"/>
              </a:rPr>
              <a:t> Pembangunan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  <a:latin typeface="Arial Rounded MT Bold"/>
                <a:cs typeface="Arial Rounded MT Bold"/>
              </a:rPr>
              <a:t>Struktural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Arial Rounded MT Bold"/>
              <a:cs typeface="Arial Rounded MT Bold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25737"/>
            <a:ext cx="6400800" cy="1242033"/>
          </a:xfrm>
        </p:spPr>
        <p:txBody>
          <a:bodyPr/>
          <a:lstStyle/>
          <a:p>
            <a:endParaRPr lang="en-US" dirty="0" smtClean="0"/>
          </a:p>
          <a:p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Fuad Abdulgani</a:t>
            </a:r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371600" y="283600"/>
            <a:ext cx="6400800" cy="9180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Mata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</a:rPr>
              <a:t>Kuliah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SOSIOLOGI PEDESAAN</a:t>
            </a:r>
          </a:p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Semester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</a:rPr>
              <a:t>Ganjil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 2018/19</a:t>
            </a:r>
          </a:p>
        </p:txBody>
      </p:sp>
    </p:spTree>
    <p:extLst>
      <p:ext uri="{BB962C8B-B14F-4D97-AF65-F5344CB8AC3E}">
        <p14:creationId xmlns:p14="http://schemas.microsoft.com/office/powerpoint/2010/main" xmlns="" val="3409188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new-image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308" b="385"/>
          <a:stretch/>
        </p:blipFill>
        <p:spPr>
          <a:xfrm>
            <a:off x="457200" y="608827"/>
            <a:ext cx="8229600" cy="5427257"/>
          </a:xfrm>
        </p:spPr>
      </p:pic>
    </p:spTree>
    <p:extLst>
      <p:ext uri="{BB962C8B-B14F-4D97-AF65-F5344CB8AC3E}">
        <p14:creationId xmlns:p14="http://schemas.microsoft.com/office/powerpoint/2010/main" xmlns="" val="2569716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rich-life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439" b="248"/>
          <a:stretch/>
        </p:blipFill>
        <p:spPr>
          <a:xfrm>
            <a:off x="457200" y="782777"/>
            <a:ext cx="8229600" cy="5496837"/>
          </a:xfrm>
        </p:spPr>
      </p:pic>
    </p:spTree>
    <p:extLst>
      <p:ext uri="{BB962C8B-B14F-4D97-AF65-F5344CB8AC3E}">
        <p14:creationId xmlns:p14="http://schemas.microsoft.com/office/powerpoint/2010/main" xmlns="" val="2424850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55b6462e2acae70f008ba2e6-750-562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47" b="1493"/>
          <a:stretch/>
        </p:blipFill>
        <p:spPr>
          <a:xfrm>
            <a:off x="457200" y="678407"/>
            <a:ext cx="8229600" cy="5670787"/>
          </a:xfrm>
        </p:spPr>
      </p:pic>
    </p:spTree>
    <p:extLst>
      <p:ext uri="{BB962C8B-B14F-4D97-AF65-F5344CB8AC3E}">
        <p14:creationId xmlns:p14="http://schemas.microsoft.com/office/powerpoint/2010/main" xmlns="" val="410399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Favela_Jaqueline_(Vila_Sônia) Sao Paulo Brazil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43" b="-108"/>
          <a:stretch/>
        </p:blipFill>
        <p:spPr>
          <a:xfrm>
            <a:off x="457200" y="678407"/>
            <a:ext cx="8229600" cy="5775159"/>
          </a:xfrm>
        </p:spPr>
      </p:pic>
    </p:spTree>
    <p:extLst>
      <p:ext uri="{BB962C8B-B14F-4D97-AF65-F5344CB8AC3E}">
        <p14:creationId xmlns:p14="http://schemas.microsoft.com/office/powerpoint/2010/main" xmlns="" val="830424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kunci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Kenapa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</a:t>
            </a:r>
            <a:r>
              <a:rPr lang="en-US" dirty="0" err="1" smtClean="0"/>
              <a:t>khususnya</a:t>
            </a:r>
            <a:r>
              <a:rPr lang="en-US" dirty="0" smtClean="0"/>
              <a:t> di </a:t>
            </a:r>
            <a:r>
              <a:rPr lang="en-US" dirty="0" err="1" smtClean="0"/>
              <a:t>belahan</a:t>
            </a:r>
            <a:r>
              <a:rPr lang="en-US" dirty="0" smtClean="0"/>
              <a:t> </a:t>
            </a:r>
            <a:r>
              <a:rPr lang="en-US" dirty="0" err="1" smtClean="0"/>
              <a:t>selatan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berkembang</a:t>
            </a:r>
            <a:r>
              <a:rPr lang="en-US" dirty="0" smtClean="0"/>
              <a:t>/</a:t>
            </a:r>
            <a:r>
              <a:rPr lang="en-US" dirty="0" err="1" smtClean="0"/>
              <a:t>terbelakang</a:t>
            </a:r>
            <a:r>
              <a:rPr lang="en-US" dirty="0" smtClean="0"/>
              <a:t> (</a:t>
            </a:r>
            <a:r>
              <a:rPr lang="en-US" dirty="0" err="1" smtClean="0"/>
              <a:t>miskin</a:t>
            </a:r>
            <a:r>
              <a:rPr lang="en-US" dirty="0" smtClean="0"/>
              <a:t>)?</a:t>
            </a:r>
          </a:p>
        </p:txBody>
      </p:sp>
    </p:spTree>
    <p:extLst>
      <p:ext uri="{BB962C8B-B14F-4D97-AF65-F5344CB8AC3E}">
        <p14:creationId xmlns:p14="http://schemas.microsoft.com/office/powerpoint/2010/main" xmlns="" val="3801117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5470"/>
            <a:ext cx="8229600" cy="4960694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sisi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…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err="1" smtClean="0"/>
              <a:t>Kemakmuran</a:t>
            </a:r>
            <a:r>
              <a:rPr lang="en-US" dirty="0" smtClean="0"/>
              <a:t> // </a:t>
            </a:r>
            <a:r>
              <a:rPr lang="en-US" dirty="0" err="1" smtClean="0"/>
              <a:t>kemiskinan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Pembangunan // </a:t>
            </a:r>
            <a:r>
              <a:rPr lang="en-US" dirty="0" err="1" smtClean="0"/>
              <a:t>keterbelakangan</a:t>
            </a: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Global capitalist world = the mills of inequality (Eric Wolf)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57218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08226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Konsep-konsep</a:t>
            </a:r>
            <a:r>
              <a:rPr lang="en-US" sz="3600" dirty="0" smtClean="0"/>
              <a:t> </a:t>
            </a:r>
            <a:r>
              <a:rPr lang="en-US" sz="3600" dirty="0" err="1" smtClean="0"/>
              <a:t>kunci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i="1" dirty="0" smtClean="0"/>
              <a:t>Dependency</a:t>
            </a:r>
            <a:r>
              <a:rPr lang="en-US" dirty="0" smtClean="0"/>
              <a:t> – </a:t>
            </a:r>
            <a:r>
              <a:rPr lang="en-US" dirty="0" err="1" smtClean="0"/>
              <a:t>ketergantungan</a:t>
            </a:r>
            <a:endParaRPr lang="en-US" dirty="0" smtClean="0"/>
          </a:p>
          <a:p>
            <a:r>
              <a:rPr lang="en-US" i="1" dirty="0" smtClean="0"/>
              <a:t>Underdevelopment</a:t>
            </a:r>
            <a:r>
              <a:rPr lang="en-US" dirty="0" smtClean="0"/>
              <a:t> – </a:t>
            </a:r>
            <a:r>
              <a:rPr lang="en-US" dirty="0" err="1" smtClean="0"/>
              <a:t>keterbelakangan</a:t>
            </a:r>
            <a:endParaRPr lang="en-US" dirty="0" smtClean="0"/>
          </a:p>
          <a:p>
            <a:r>
              <a:rPr lang="en-US" i="1" dirty="0" smtClean="0"/>
              <a:t>Core and periphery </a:t>
            </a:r>
            <a:r>
              <a:rPr lang="en-US" dirty="0" smtClean="0"/>
              <a:t>–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pinggiran</a:t>
            </a:r>
            <a:endParaRPr lang="en-US" dirty="0" smtClean="0"/>
          </a:p>
          <a:p>
            <a:r>
              <a:rPr lang="en-US" i="1" dirty="0" smtClean="0"/>
              <a:t>International division of </a:t>
            </a:r>
            <a:r>
              <a:rPr lang="en-US" i="1" dirty="0" err="1" smtClean="0"/>
              <a:t>labour</a:t>
            </a:r>
            <a:r>
              <a:rPr lang="en-US" i="1" dirty="0" smtClean="0"/>
              <a:t> </a:t>
            </a:r>
            <a:r>
              <a:rPr lang="en-US" dirty="0" smtClean="0"/>
              <a:t>–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endParaRPr lang="en-US" dirty="0" smtClean="0"/>
          </a:p>
          <a:p>
            <a:r>
              <a:rPr lang="en-US" i="1" dirty="0" smtClean="0"/>
              <a:t>Class distinction </a:t>
            </a:r>
            <a:r>
              <a:rPr lang="en-US" dirty="0" smtClean="0"/>
              <a:t>–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endParaRPr lang="en-US" dirty="0" smtClean="0"/>
          </a:p>
          <a:p>
            <a:r>
              <a:rPr lang="en-US" dirty="0" err="1" smtClean="0"/>
              <a:t>Kapitalisme</a:t>
            </a:r>
            <a:r>
              <a:rPr lang="en-US" dirty="0" smtClean="0"/>
              <a:t> global / </a:t>
            </a:r>
            <a:r>
              <a:rPr lang="en-US" i="1" dirty="0" smtClean="0"/>
              <a:t>global capital accumulation </a:t>
            </a:r>
            <a:r>
              <a:rPr lang="en-US" dirty="0" smtClean="0"/>
              <a:t>&gt;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menekankan</a:t>
            </a:r>
            <a:r>
              <a:rPr lang="en-US" dirty="0" smtClean="0"/>
              <a:t> </a:t>
            </a:r>
            <a:r>
              <a:rPr lang="en-US" dirty="0" err="1" smtClean="0"/>
              <a:t>perspektif</a:t>
            </a:r>
            <a:r>
              <a:rPr lang="en-US" dirty="0" smtClean="0"/>
              <a:t> global</a:t>
            </a:r>
          </a:p>
          <a:p>
            <a:r>
              <a:rPr lang="en-US" dirty="0" err="1" smtClean="0"/>
              <a:t>Dominasi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eksploitasi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39530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Teori</a:t>
            </a:r>
            <a:r>
              <a:rPr lang="en-US" sz="3600" dirty="0" smtClean="0"/>
              <a:t> </a:t>
            </a:r>
            <a:r>
              <a:rPr lang="en-US" sz="3600" dirty="0" err="1" smtClean="0"/>
              <a:t>pembagian</a:t>
            </a:r>
            <a:r>
              <a:rPr lang="en-US" sz="3600" dirty="0" smtClean="0"/>
              <a:t> </a:t>
            </a:r>
            <a:r>
              <a:rPr lang="en-US" sz="3600" dirty="0" err="1" smtClean="0"/>
              <a:t>kerja</a:t>
            </a:r>
            <a:r>
              <a:rPr lang="en-US" sz="3600" dirty="0" smtClean="0"/>
              <a:t> </a:t>
            </a:r>
            <a:r>
              <a:rPr lang="en-US" sz="3600" dirty="0" err="1" smtClean="0"/>
              <a:t>secara</a:t>
            </a:r>
            <a:r>
              <a:rPr lang="en-US" sz="3600" dirty="0" smtClean="0"/>
              <a:t> </a:t>
            </a:r>
            <a:r>
              <a:rPr lang="en-US" sz="3600" dirty="0" err="1" smtClean="0"/>
              <a:t>internasional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</a:t>
            </a:r>
            <a:r>
              <a:rPr lang="en-US" dirty="0" err="1" smtClean="0"/>
              <a:t>etiap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spesialisasi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komparatif</a:t>
            </a:r>
            <a:r>
              <a:rPr lang="en-US" dirty="0" smtClean="0"/>
              <a:t> yang </a:t>
            </a:r>
            <a:r>
              <a:rPr lang="en-US" dirty="0" err="1" smtClean="0"/>
              <a:t>dimilikinya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berlakunya</a:t>
            </a:r>
            <a:r>
              <a:rPr lang="en-US" dirty="0" smtClean="0"/>
              <a:t> </a:t>
            </a:r>
            <a:r>
              <a:rPr lang="en-US" dirty="0" err="1" smtClean="0"/>
              <a:t>spesialisasi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timbul</a:t>
            </a:r>
            <a:r>
              <a:rPr lang="en-US" dirty="0" smtClean="0"/>
              <a:t> </a:t>
            </a:r>
            <a:r>
              <a:rPr lang="en-US" dirty="0" err="1" smtClean="0"/>
              <a:t>perdagangan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Perdagangan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(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r>
              <a:rPr lang="en-US" dirty="0" smtClean="0"/>
              <a:t>)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menguntungkan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sz="1800" dirty="0" smtClean="0"/>
              <a:t>(</a:t>
            </a:r>
            <a:r>
              <a:rPr lang="en-US" sz="1800" dirty="0" err="1" smtClean="0"/>
              <a:t>Budiman</a:t>
            </a:r>
            <a:r>
              <a:rPr lang="en-US" sz="1800" dirty="0" smtClean="0"/>
              <a:t>, 2000: 16-7)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186027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/>
              <a:t>Teori</a:t>
            </a:r>
            <a:r>
              <a:rPr lang="en-US" sz="4000" dirty="0" smtClean="0"/>
              <a:t> </a:t>
            </a:r>
            <a:r>
              <a:rPr lang="en-US" sz="4000" dirty="0" err="1" smtClean="0"/>
              <a:t>Keunggulan</a:t>
            </a:r>
            <a:r>
              <a:rPr lang="en-US" sz="4000" dirty="0" smtClean="0"/>
              <a:t> </a:t>
            </a:r>
            <a:r>
              <a:rPr lang="en-US" sz="4000" dirty="0" err="1" smtClean="0"/>
              <a:t>Komparatif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Terdapat</a:t>
            </a:r>
            <a:r>
              <a:rPr lang="en-US" dirty="0" smtClean="0"/>
              <a:t> 2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spesialisasi</a:t>
            </a:r>
            <a:r>
              <a:rPr lang="en-US" dirty="0" smtClean="0"/>
              <a:t> </a:t>
            </a:r>
            <a:r>
              <a:rPr lang="en-US" dirty="0" err="1" smtClean="0"/>
              <a:t>produksinya</a:t>
            </a:r>
            <a:r>
              <a:rPr lang="en-US" dirty="0" smtClean="0"/>
              <a:t>:</a:t>
            </a:r>
          </a:p>
          <a:p>
            <a:pPr marL="514350" indent="-514350">
              <a:buAutoNum type="arabicPeriod"/>
            </a:pPr>
            <a:r>
              <a:rPr lang="en-US" dirty="0" smtClean="0"/>
              <a:t>Negara </a:t>
            </a:r>
            <a:r>
              <a:rPr lang="en-US" dirty="0" err="1" smtClean="0"/>
              <a:t>produsen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pertanian</a:t>
            </a:r>
            <a:r>
              <a:rPr lang="en-US" dirty="0" smtClean="0"/>
              <a:t> (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mentah</a:t>
            </a:r>
            <a:r>
              <a:rPr lang="en-US" dirty="0" smtClean="0"/>
              <a:t>)</a:t>
            </a:r>
          </a:p>
          <a:p>
            <a:pPr marL="514350" indent="-514350">
              <a:buAutoNum type="arabicPeriod"/>
            </a:pPr>
            <a:r>
              <a:rPr lang="en-US" dirty="0" smtClean="0"/>
              <a:t>Negara </a:t>
            </a:r>
            <a:r>
              <a:rPr lang="en-US" dirty="0" err="1" smtClean="0"/>
              <a:t>produsen</a:t>
            </a:r>
            <a:r>
              <a:rPr lang="en-US" dirty="0" smtClean="0"/>
              <a:t> </a:t>
            </a:r>
            <a:r>
              <a:rPr lang="en-US" dirty="0" err="1" smtClean="0"/>
              <a:t>barang-barang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endParaRPr lang="en-US" dirty="0" smtClean="0"/>
          </a:p>
          <a:p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perdagangan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r>
              <a:rPr lang="en-US" dirty="0" smtClean="0"/>
              <a:t>, 2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sama-sama</a:t>
            </a:r>
            <a:r>
              <a:rPr lang="en-US" dirty="0" smtClean="0"/>
              <a:t> </a:t>
            </a:r>
            <a:r>
              <a:rPr lang="en-US" dirty="0" err="1" smtClean="0"/>
              <a:t>diuntungkan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Kenyataannya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sz="1900" dirty="0" smtClean="0"/>
              <a:t>(</a:t>
            </a:r>
            <a:r>
              <a:rPr lang="en-US" sz="1900" dirty="0" err="1" smtClean="0"/>
              <a:t>Budiman</a:t>
            </a:r>
            <a:r>
              <a:rPr lang="en-US" sz="1900" dirty="0" smtClean="0"/>
              <a:t>, 2000: 17)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4287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3016"/>
          </a:xfrm>
        </p:spPr>
        <p:txBody>
          <a:bodyPr/>
          <a:lstStyle/>
          <a:p>
            <a:r>
              <a:rPr lang="en-US" dirty="0" err="1" smtClean="0"/>
              <a:t>Kenapa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1604"/>
            <a:ext cx="8229600" cy="4734559"/>
          </a:xfrm>
        </p:spPr>
        <p:txBody>
          <a:bodyPr>
            <a:normAutofit/>
          </a:bodyPr>
          <a:lstStyle/>
          <a:p>
            <a:r>
              <a:rPr lang="en-US" dirty="0" err="1"/>
              <a:t>K</a:t>
            </a:r>
            <a:r>
              <a:rPr lang="en-US" dirty="0" err="1" smtClean="0"/>
              <a:t>emiskinan</a:t>
            </a:r>
            <a:r>
              <a:rPr lang="en-US" dirty="0" smtClean="0"/>
              <a:t> di </a:t>
            </a:r>
            <a:r>
              <a:rPr lang="en-US" dirty="0" err="1" smtClean="0"/>
              <a:t>negara-negara</a:t>
            </a:r>
            <a:r>
              <a:rPr lang="en-US" dirty="0" smtClean="0"/>
              <a:t> </a:t>
            </a:r>
            <a:r>
              <a:rPr lang="en-US" dirty="0" err="1" smtClean="0"/>
              <a:t>produsen</a:t>
            </a:r>
            <a:r>
              <a:rPr lang="en-US" dirty="0" smtClean="0"/>
              <a:t> </a:t>
            </a:r>
            <a:r>
              <a:rPr lang="en-US" dirty="0" err="1" smtClean="0"/>
              <a:t>pertanian</a:t>
            </a:r>
            <a:r>
              <a:rPr lang="en-US" dirty="0" smtClean="0"/>
              <a:t> </a:t>
            </a:r>
            <a:r>
              <a:rPr lang="en-US" dirty="0" err="1" smtClean="0"/>
              <a:t>disebabkan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faktor-faktor</a:t>
            </a:r>
            <a:r>
              <a:rPr lang="en-US" dirty="0" smtClean="0"/>
              <a:t> internal yang </a:t>
            </a:r>
            <a:r>
              <a:rPr lang="en-US" dirty="0" err="1" smtClean="0"/>
              <a:t>terdapat</a:t>
            </a:r>
            <a:r>
              <a:rPr lang="en-US" dirty="0" smtClean="0"/>
              <a:t> di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/>
              <a:t>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err="1" smtClean="0">
                <a:sym typeface="Wingdings"/>
              </a:rPr>
              <a:t>teori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modernisasi</a:t>
            </a:r>
            <a:endParaRPr lang="en-US" dirty="0" smtClean="0">
              <a:sym typeface="Wingdings"/>
            </a:endParaRPr>
          </a:p>
          <a:p>
            <a:r>
              <a:rPr lang="en-US" dirty="0" err="1" smtClean="0">
                <a:sym typeface="Wingdings"/>
              </a:rPr>
              <a:t>Kemiskinan</a:t>
            </a:r>
            <a:r>
              <a:rPr lang="en-US" dirty="0" smtClean="0">
                <a:sym typeface="Wingdings"/>
              </a:rPr>
              <a:t> di </a:t>
            </a:r>
            <a:r>
              <a:rPr lang="en-US" dirty="0" err="1" smtClean="0">
                <a:sym typeface="Wingdings"/>
              </a:rPr>
              <a:t>negara-negara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tersebut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disebabkan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oleh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faktor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eksternal</a:t>
            </a:r>
            <a:r>
              <a:rPr lang="en-US" dirty="0" smtClean="0">
                <a:sym typeface="Wingdings"/>
              </a:rPr>
              <a:t>; </a:t>
            </a:r>
            <a:r>
              <a:rPr lang="en-US" dirty="0" err="1" smtClean="0">
                <a:sym typeface="Wingdings"/>
              </a:rPr>
              <a:t>sebagai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akibat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dari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struktur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ekonomi</a:t>
            </a:r>
            <a:r>
              <a:rPr lang="en-US" dirty="0" smtClean="0">
                <a:sym typeface="Wingdings"/>
              </a:rPr>
              <a:t> yang </a:t>
            </a:r>
            <a:r>
              <a:rPr lang="en-US" dirty="0" err="1" smtClean="0">
                <a:sym typeface="Wingdings"/>
              </a:rPr>
              <a:t>timpang</a:t>
            </a:r>
            <a:r>
              <a:rPr lang="en-US" dirty="0" smtClean="0">
                <a:sym typeface="Wingdings"/>
              </a:rPr>
              <a:t>  </a:t>
            </a:r>
            <a:r>
              <a:rPr lang="en-US" dirty="0" err="1" smtClean="0">
                <a:sym typeface="Wingdings"/>
              </a:rPr>
              <a:t>teori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struktural</a:t>
            </a:r>
            <a:endParaRPr lang="en-US" dirty="0" smtClean="0">
              <a:sym typeface="Wingdings"/>
            </a:endParaRPr>
          </a:p>
          <a:p>
            <a:pPr marL="0" indent="0">
              <a:buNone/>
            </a:pPr>
            <a:r>
              <a:rPr lang="en-US" sz="1800" dirty="0" smtClean="0">
                <a:sym typeface="Wingdings"/>
              </a:rPr>
              <a:t>(</a:t>
            </a:r>
            <a:r>
              <a:rPr lang="en-US" sz="1800" dirty="0" err="1" smtClean="0">
                <a:sym typeface="Wingdings"/>
              </a:rPr>
              <a:t>Budiman</a:t>
            </a:r>
            <a:r>
              <a:rPr lang="en-US" sz="1800" dirty="0" smtClean="0">
                <a:sym typeface="Wingdings"/>
              </a:rPr>
              <a:t>, 2000: 18)</a:t>
            </a:r>
            <a:endParaRPr lang="en-US" sz="18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5876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world-physical-map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1" b="-505"/>
          <a:stretch/>
        </p:blipFill>
        <p:spPr>
          <a:xfrm>
            <a:off x="231045" y="622539"/>
            <a:ext cx="8742929" cy="5691865"/>
          </a:xfrm>
        </p:spPr>
      </p:pic>
    </p:spTree>
    <p:extLst>
      <p:ext uri="{BB962C8B-B14F-4D97-AF65-F5344CB8AC3E}">
        <p14:creationId xmlns:p14="http://schemas.microsoft.com/office/powerpoint/2010/main" xmlns="" val="2454626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60911"/>
            <a:ext cx="8229600" cy="683913"/>
          </a:xfrm>
        </p:spPr>
        <p:txBody>
          <a:bodyPr>
            <a:normAutofit/>
          </a:bodyPr>
          <a:lstStyle/>
          <a:p>
            <a:r>
              <a:rPr lang="en-US" sz="1800" dirty="0" smtClean="0"/>
              <a:t>Model </a:t>
            </a:r>
            <a:r>
              <a:rPr lang="en-US" sz="1800" dirty="0" err="1" smtClean="0"/>
              <a:t>teori</a:t>
            </a:r>
            <a:r>
              <a:rPr lang="en-US" sz="1800" dirty="0" smtClean="0"/>
              <a:t> </a:t>
            </a:r>
            <a:r>
              <a:rPr lang="en-US" sz="1800" dirty="0" err="1" smtClean="0"/>
              <a:t>ketergantungan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Allen </a:t>
            </a:r>
            <a:r>
              <a:rPr lang="en-US" sz="1800" dirty="0" err="1" smtClean="0"/>
              <a:t>Sens</a:t>
            </a:r>
            <a:r>
              <a:rPr lang="en-US" sz="1800" dirty="0"/>
              <a:t> </a:t>
            </a:r>
            <a:r>
              <a:rPr lang="en-US" sz="1800" dirty="0" smtClean="0"/>
              <a:t>(UBC</a:t>
            </a:r>
            <a:r>
              <a:rPr lang="en-US" sz="1800" dirty="0"/>
              <a:t>)</a:t>
            </a:r>
            <a:r>
              <a:rPr lang="en-US" sz="1800" dirty="0" smtClean="0"/>
              <a:t> </a:t>
            </a:r>
            <a:r>
              <a:rPr lang="en-US" sz="1800" dirty="0" err="1" smtClean="0"/>
              <a:t>sumber</a:t>
            </a:r>
            <a:r>
              <a:rPr lang="en-US" sz="1800" dirty="0" smtClean="0"/>
              <a:t>: </a:t>
            </a:r>
            <a:r>
              <a:rPr lang="en-US" sz="1800" dirty="0" smtClean="0">
                <a:hlinkClick r:id="rId2"/>
              </a:rPr>
              <a:t>https</a:t>
            </a:r>
            <a:r>
              <a:rPr lang="en-US" sz="1800" dirty="0">
                <a:hlinkClick r:id="rId2"/>
              </a:rPr>
              <a:t>://www.youtube.com/watch?v=</a:t>
            </a:r>
            <a:r>
              <a:rPr lang="en-US" sz="1800" dirty="0" smtClean="0">
                <a:hlinkClick r:id="rId2"/>
              </a:rPr>
              <a:t>JN6LlMY2ApQ</a:t>
            </a:r>
            <a:r>
              <a:rPr lang="en-US" sz="1800" dirty="0" smtClean="0"/>
              <a:t> </a:t>
            </a:r>
            <a:endParaRPr lang="en-US" sz="1800" dirty="0"/>
          </a:p>
        </p:txBody>
      </p:sp>
      <p:pic>
        <p:nvPicPr>
          <p:cNvPr id="4" name="Content Placeholder 3" descr="Screen shot 2018-09-27 at 11.24.41 PM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1" b="261"/>
          <a:stretch>
            <a:fillRect/>
          </a:stretch>
        </p:blipFill>
        <p:spPr>
          <a:xfrm>
            <a:off x="457200" y="1034948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xmlns="" val="5987259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Para </a:t>
            </a:r>
            <a:r>
              <a:rPr lang="en-US" dirty="0" err="1" smtClean="0"/>
              <a:t>pendahulu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ketergantungan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74392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08226"/>
          </a:xfrm>
        </p:spPr>
        <p:txBody>
          <a:bodyPr/>
          <a:lstStyle/>
          <a:p>
            <a:r>
              <a:rPr lang="en-US" dirty="0" smtClean="0"/>
              <a:t>Raul </a:t>
            </a:r>
            <a:r>
              <a:rPr lang="en-US" dirty="0" err="1" smtClean="0"/>
              <a:t>Prebisch</a:t>
            </a:r>
            <a:r>
              <a:rPr lang="en-US" dirty="0" smtClean="0"/>
              <a:t> </a:t>
            </a:r>
            <a:r>
              <a:rPr lang="en-US" sz="2400" dirty="0" smtClean="0"/>
              <a:t>(1901 – 1986)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2008" y="1374209"/>
            <a:ext cx="4824792" cy="5149081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ekonom</a:t>
            </a:r>
            <a:r>
              <a:rPr lang="en-US" dirty="0" smtClean="0"/>
              <a:t>. </a:t>
            </a:r>
            <a:r>
              <a:rPr lang="en-US" dirty="0" err="1" smtClean="0"/>
              <a:t>Tahun</a:t>
            </a:r>
            <a:r>
              <a:rPr lang="en-US" dirty="0" smtClean="0"/>
              <a:t> 1950 </a:t>
            </a:r>
            <a:r>
              <a:rPr lang="en-US" dirty="0" err="1"/>
              <a:t>m</a:t>
            </a:r>
            <a:r>
              <a:rPr lang="en-US" dirty="0" err="1" smtClean="0"/>
              <a:t>enjabat</a:t>
            </a:r>
            <a:r>
              <a:rPr lang="en-US" dirty="0" smtClean="0"/>
              <a:t> </a:t>
            </a:r>
            <a:r>
              <a:rPr lang="en-US" dirty="0" err="1" smtClean="0"/>
              <a:t>direktur</a:t>
            </a:r>
            <a:r>
              <a:rPr lang="en-US" dirty="0" smtClean="0"/>
              <a:t> </a:t>
            </a:r>
            <a:r>
              <a:rPr lang="en-US" i="1" dirty="0" smtClean="0"/>
              <a:t>Economic Commission for Latin America</a:t>
            </a:r>
            <a:r>
              <a:rPr lang="en-US" dirty="0" smtClean="0"/>
              <a:t> (ECLA)</a:t>
            </a:r>
            <a:endParaRPr lang="en-US" dirty="0"/>
          </a:p>
          <a:p>
            <a:r>
              <a:rPr lang="en-US" dirty="0" err="1" smtClean="0"/>
              <a:t>Tulisannya</a:t>
            </a:r>
            <a:r>
              <a:rPr lang="en-US" dirty="0" smtClean="0"/>
              <a:t> </a:t>
            </a:r>
            <a:r>
              <a:rPr lang="en-US" dirty="0" err="1" smtClean="0"/>
              <a:t>berjudul</a:t>
            </a:r>
            <a:r>
              <a:rPr lang="en-US" dirty="0" smtClean="0"/>
              <a:t> </a:t>
            </a:r>
            <a:r>
              <a:rPr lang="en-US" i="1" dirty="0" smtClean="0"/>
              <a:t>The Economic Development of Latin America and its Principal Problems</a:t>
            </a:r>
            <a:r>
              <a:rPr lang="en-US" dirty="0" smtClean="0"/>
              <a:t> (1950)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karya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ketergantungan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Kritik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eori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: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membawa</a:t>
            </a:r>
            <a:r>
              <a:rPr lang="en-US" dirty="0" smtClean="0"/>
              <a:t> </a:t>
            </a:r>
            <a:r>
              <a:rPr lang="en-US" dirty="0" err="1" smtClean="0"/>
              <a:t>kemakmuran</a:t>
            </a:r>
            <a:r>
              <a:rPr lang="en-US" dirty="0" smtClean="0"/>
              <a:t> yang </a:t>
            </a:r>
            <a:r>
              <a:rPr lang="en-US" dirty="0" err="1" smtClean="0"/>
              <a:t>merata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Melahirkan</a:t>
            </a:r>
            <a:r>
              <a:rPr lang="en-US" dirty="0" smtClean="0"/>
              <a:t> </a:t>
            </a:r>
            <a:r>
              <a:rPr lang="en-US" dirty="0" err="1"/>
              <a:t>k</a:t>
            </a:r>
            <a:r>
              <a:rPr lang="en-US" dirty="0" err="1" smtClean="0"/>
              <a:t>onsep</a:t>
            </a:r>
            <a:r>
              <a:rPr lang="en-US" dirty="0" smtClean="0"/>
              <a:t> </a:t>
            </a:r>
          </a:p>
          <a:p>
            <a:pPr>
              <a:buFontTx/>
              <a:buChar char="-"/>
            </a:pPr>
            <a:r>
              <a:rPr lang="en-US" dirty="0" smtClean="0"/>
              <a:t>“</a:t>
            </a:r>
            <a:r>
              <a:rPr lang="en-US" dirty="0" err="1" smtClean="0"/>
              <a:t>pusat</a:t>
            </a:r>
            <a:r>
              <a:rPr lang="en-US" dirty="0" smtClean="0"/>
              <a:t>”: </a:t>
            </a:r>
            <a:r>
              <a:rPr lang="en-US" dirty="0" err="1" smtClean="0"/>
              <a:t>negara-negara</a:t>
            </a:r>
            <a:r>
              <a:rPr lang="en-US" dirty="0" smtClean="0"/>
              <a:t> industrial,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manufaktur</a:t>
            </a:r>
            <a:r>
              <a:rPr lang="en-US" dirty="0" smtClean="0"/>
              <a:t>, `</a:t>
            </a:r>
            <a:r>
              <a:rPr lang="en-US" dirty="0" err="1" smtClean="0"/>
              <a:t>maju</a:t>
            </a:r>
            <a:r>
              <a:rPr lang="en-US" dirty="0" smtClean="0"/>
              <a:t>` </a:t>
            </a:r>
          </a:p>
          <a:p>
            <a:pPr>
              <a:buFontTx/>
              <a:buChar char="-"/>
            </a:pPr>
            <a:r>
              <a:rPr lang="en-US" dirty="0" smtClean="0"/>
              <a:t>“</a:t>
            </a:r>
            <a:r>
              <a:rPr lang="en-US" dirty="0" err="1" smtClean="0"/>
              <a:t>pinggiran</a:t>
            </a:r>
            <a:r>
              <a:rPr lang="en-US" dirty="0" smtClean="0"/>
              <a:t>”: </a:t>
            </a:r>
            <a:r>
              <a:rPr lang="en-US" dirty="0" err="1" smtClean="0"/>
              <a:t>negara-negara</a:t>
            </a:r>
            <a:r>
              <a:rPr lang="en-US" dirty="0" smtClean="0"/>
              <a:t> </a:t>
            </a:r>
            <a:r>
              <a:rPr lang="en-US" dirty="0" err="1" smtClean="0"/>
              <a:t>produsen</a:t>
            </a:r>
            <a:r>
              <a:rPr lang="en-US" dirty="0" smtClean="0"/>
              <a:t> </a:t>
            </a:r>
            <a:r>
              <a:rPr lang="en-US" dirty="0" err="1" smtClean="0"/>
              <a:t>komoditi</a:t>
            </a:r>
            <a:r>
              <a:rPr lang="en-US" dirty="0" smtClean="0"/>
              <a:t> primer (</a:t>
            </a:r>
            <a:r>
              <a:rPr lang="en-US" dirty="0" err="1" smtClean="0"/>
              <a:t>pertanian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mentah</a:t>
            </a:r>
            <a:r>
              <a:rPr lang="en-US" dirty="0" smtClean="0"/>
              <a:t>), `</a:t>
            </a:r>
            <a:r>
              <a:rPr lang="en-US" dirty="0" err="1" smtClean="0"/>
              <a:t>terbelakang</a:t>
            </a:r>
            <a:r>
              <a:rPr lang="en-US" dirty="0" smtClean="0"/>
              <a:t>`</a:t>
            </a:r>
            <a:endParaRPr lang="en-US" dirty="0"/>
          </a:p>
        </p:txBody>
      </p:sp>
      <p:pic>
        <p:nvPicPr>
          <p:cNvPr id="4" name="Picture 3" descr="raul prebisc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461184"/>
            <a:ext cx="3121152" cy="277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99722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6460"/>
          </a:xfrm>
        </p:spPr>
        <p:txBody>
          <a:bodyPr>
            <a:normAutofit/>
          </a:bodyPr>
          <a:lstStyle/>
          <a:p>
            <a:r>
              <a:rPr lang="en-US" sz="3200" dirty="0" err="1"/>
              <a:t>Tesis</a:t>
            </a:r>
            <a:r>
              <a:rPr lang="en-US" sz="3200" dirty="0"/>
              <a:t> </a:t>
            </a:r>
            <a:r>
              <a:rPr lang="en-US" sz="3200" dirty="0" err="1"/>
              <a:t>Prebisch</a:t>
            </a:r>
            <a:r>
              <a:rPr lang="en-US" sz="3200" dirty="0"/>
              <a:t>-</a:t>
            </a:r>
            <a:r>
              <a:rPr lang="en-US" sz="3200" dirty="0" smtClean="0"/>
              <a:t>Singer </a:t>
            </a:r>
            <a:r>
              <a:rPr lang="en-US" sz="1800" dirty="0" smtClean="0"/>
              <a:t>(</a:t>
            </a:r>
            <a:r>
              <a:rPr lang="en-US" sz="1800" dirty="0" err="1" smtClean="0"/>
              <a:t>Budiman</a:t>
            </a:r>
            <a:r>
              <a:rPr lang="en-US" sz="1800" dirty="0" smtClean="0"/>
              <a:t>, 2000: 46-8)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7234"/>
            <a:ext cx="8229600" cy="4838929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tukar</a:t>
            </a:r>
            <a:r>
              <a:rPr lang="en-US" dirty="0" smtClean="0"/>
              <a:t> </a:t>
            </a:r>
            <a:r>
              <a:rPr lang="en-US" dirty="0" err="1" smtClean="0"/>
              <a:t>komoditi</a:t>
            </a:r>
            <a:r>
              <a:rPr lang="en-US" dirty="0" smtClean="0"/>
              <a:t> </a:t>
            </a:r>
            <a:r>
              <a:rPr lang="en-US" dirty="0" err="1" smtClean="0"/>
              <a:t>pertanian</a:t>
            </a:r>
            <a:r>
              <a:rPr lang="en-US" dirty="0" smtClean="0"/>
              <a:t> </a:t>
            </a:r>
            <a:r>
              <a:rPr lang="en-US" dirty="0" err="1" smtClean="0"/>
              <a:t>cenderung</a:t>
            </a:r>
            <a:r>
              <a:rPr lang="en-US" dirty="0" smtClean="0"/>
              <a:t> </a:t>
            </a:r>
            <a:r>
              <a:rPr lang="en-US" dirty="0" err="1" smtClean="0"/>
              <a:t>menurun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komoditi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err="1" smtClean="0">
                <a:sym typeface="Wingdings"/>
              </a:rPr>
              <a:t>produk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industri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jadi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lebih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mahal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ketimbang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produk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pertanian</a:t>
            </a:r>
            <a:r>
              <a:rPr lang="en-US" dirty="0" smtClean="0">
                <a:sym typeface="Wingdings"/>
              </a:rPr>
              <a:t>  </a:t>
            </a:r>
            <a:r>
              <a:rPr lang="en-US" dirty="0" err="1" smtClean="0">
                <a:sym typeface="Wingdings"/>
              </a:rPr>
              <a:t>terjadi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defisit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pada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neraca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perdagangan</a:t>
            </a:r>
            <a:r>
              <a:rPr lang="en-US" dirty="0" smtClean="0">
                <a:sym typeface="Wingdings"/>
              </a:rPr>
              <a:t> negara2 </a:t>
            </a:r>
            <a:r>
              <a:rPr lang="en-US" dirty="0" err="1" smtClean="0">
                <a:sym typeface="Wingdings"/>
              </a:rPr>
              <a:t>pertanian</a:t>
            </a:r>
            <a:endParaRPr lang="en-US" dirty="0" smtClean="0">
              <a:sym typeface="Wingdings"/>
            </a:endParaRPr>
          </a:p>
          <a:p>
            <a:r>
              <a:rPr lang="en-US" dirty="0" err="1" smtClean="0">
                <a:sym typeface="Wingdings"/>
              </a:rPr>
              <a:t>Kenapa</a:t>
            </a:r>
            <a:r>
              <a:rPr lang="en-US" dirty="0" smtClean="0">
                <a:sym typeface="Wingdings"/>
              </a:rPr>
              <a:t>? </a:t>
            </a:r>
            <a:r>
              <a:rPr lang="en-US" dirty="0" err="1" smtClean="0">
                <a:sym typeface="Wingdings"/>
              </a:rPr>
              <a:t>Karena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permintaan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untuk</a:t>
            </a:r>
            <a:r>
              <a:rPr lang="en-US" dirty="0" smtClean="0">
                <a:sym typeface="Wingdings"/>
              </a:rPr>
              <a:t> barang2 </a:t>
            </a:r>
            <a:r>
              <a:rPr lang="en-US" dirty="0" err="1" smtClean="0">
                <a:sym typeface="Wingdings"/>
              </a:rPr>
              <a:t>pertanian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tidak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elastis</a:t>
            </a:r>
            <a:r>
              <a:rPr lang="en-US" dirty="0" smtClean="0">
                <a:sym typeface="Wingdings"/>
              </a:rPr>
              <a:t>. </a:t>
            </a:r>
            <a:r>
              <a:rPr lang="en-US" dirty="0" err="1" smtClean="0">
                <a:sym typeface="Wingdings"/>
              </a:rPr>
              <a:t>Berlaku</a:t>
            </a:r>
            <a:r>
              <a:rPr lang="en-US" dirty="0" smtClean="0">
                <a:sym typeface="Wingdings"/>
              </a:rPr>
              <a:t> </a:t>
            </a:r>
            <a:r>
              <a:rPr lang="en-US" i="1" dirty="0" err="1" smtClean="0">
                <a:sym typeface="Wingdings"/>
              </a:rPr>
              <a:t>hukum</a:t>
            </a:r>
            <a:r>
              <a:rPr lang="en-US" i="1" dirty="0" smtClean="0">
                <a:sym typeface="Wingdings"/>
              </a:rPr>
              <a:t> Engels</a:t>
            </a:r>
            <a:r>
              <a:rPr lang="en-US" dirty="0" smtClean="0">
                <a:sym typeface="Wingdings"/>
              </a:rPr>
              <a:t>: </a:t>
            </a:r>
            <a:r>
              <a:rPr lang="en-US" dirty="0" err="1" smtClean="0">
                <a:sym typeface="Wingdings"/>
              </a:rPr>
              <a:t>pendapatan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naik</a:t>
            </a:r>
            <a:r>
              <a:rPr lang="en-US" dirty="0" smtClean="0">
                <a:sym typeface="Wingdings"/>
              </a:rPr>
              <a:t>, </a:t>
            </a:r>
            <a:r>
              <a:rPr lang="en-US" dirty="0" err="1" smtClean="0">
                <a:sym typeface="Wingdings"/>
              </a:rPr>
              <a:t>persentase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konsumsi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makanan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thdp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pendapatan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menurun</a:t>
            </a:r>
            <a:r>
              <a:rPr lang="en-US" dirty="0" smtClean="0">
                <a:sym typeface="Wingdings"/>
              </a:rPr>
              <a:t>  </a:t>
            </a:r>
            <a:r>
              <a:rPr lang="en-US" dirty="0" err="1" smtClean="0">
                <a:sym typeface="Wingdings"/>
              </a:rPr>
              <a:t>anggaran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negara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pertanian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untuk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mengimpor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barang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industri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meningkat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sementara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pendapatan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dari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ekspor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tetap</a:t>
            </a:r>
            <a:endParaRPr lang="en-US" dirty="0" smtClean="0">
              <a:sym typeface="Wingdings"/>
            </a:endParaRPr>
          </a:p>
          <a:p>
            <a:endParaRPr lang="en-US" dirty="0" smtClean="0">
              <a:sym typeface="Wingdings"/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69019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91432"/>
            <a:ext cx="8229600" cy="5534731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Negara2 </a:t>
            </a:r>
            <a:r>
              <a:rPr lang="en-US" dirty="0" err="1" smtClean="0"/>
              <a:t>industri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proteksi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pertanian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err="1" smtClean="0">
                <a:sym typeface="Wingdings"/>
              </a:rPr>
              <a:t>memperkecil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jumlah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ekspor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negara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pertanian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ke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negara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industri</a:t>
            </a:r>
            <a:endParaRPr lang="en-US" dirty="0" smtClean="0">
              <a:sym typeface="Wingdings"/>
            </a:endParaRPr>
          </a:p>
          <a:p>
            <a:r>
              <a:rPr lang="en-US" dirty="0" err="1" smtClean="0">
                <a:sym typeface="Wingdings"/>
              </a:rPr>
              <a:t>Kebutuhan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akan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bahan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mentah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bisa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dikurangi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akibat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penemuan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teknologi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baru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dalam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menciptakan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bahan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sintesis</a:t>
            </a:r>
            <a:endParaRPr lang="en-US" dirty="0" smtClean="0">
              <a:sym typeface="Wingdings"/>
            </a:endParaRPr>
          </a:p>
          <a:p>
            <a:r>
              <a:rPr lang="en-US" dirty="0" err="1" smtClean="0">
                <a:sym typeface="Wingdings"/>
              </a:rPr>
              <a:t>Sementara</a:t>
            </a:r>
            <a:r>
              <a:rPr lang="en-US" dirty="0" smtClean="0">
                <a:sym typeface="Wingdings"/>
              </a:rPr>
              <a:t>, </a:t>
            </a:r>
            <a:r>
              <a:rPr lang="en-US" dirty="0" err="1" smtClean="0">
                <a:sym typeface="Wingdings"/>
              </a:rPr>
              <a:t>kenaikan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pendapatan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mengakibatkan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kenaikan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konsumsi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barang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industri</a:t>
            </a:r>
            <a:r>
              <a:rPr lang="en-US" dirty="0" smtClean="0">
                <a:sym typeface="Wingdings"/>
              </a:rPr>
              <a:t>  </a:t>
            </a:r>
            <a:r>
              <a:rPr lang="en-US" dirty="0" err="1" smtClean="0">
                <a:sym typeface="Wingdings"/>
              </a:rPr>
              <a:t>kenaikan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pendapatan</a:t>
            </a:r>
            <a:r>
              <a:rPr lang="en-US" dirty="0" smtClean="0">
                <a:sym typeface="Wingdings"/>
              </a:rPr>
              <a:t> di </a:t>
            </a:r>
            <a:r>
              <a:rPr lang="en-US" dirty="0" err="1" smtClean="0">
                <a:sym typeface="Wingdings"/>
              </a:rPr>
              <a:t>negara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industri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tidak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akan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menaikkan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impor</a:t>
            </a:r>
            <a:r>
              <a:rPr lang="en-US" dirty="0" smtClean="0">
                <a:sym typeface="Wingdings"/>
              </a:rPr>
              <a:t> barang2 </a:t>
            </a:r>
            <a:r>
              <a:rPr lang="en-US" dirty="0" err="1" smtClean="0">
                <a:sym typeface="Wingdings"/>
              </a:rPr>
              <a:t>pertanian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dari</a:t>
            </a:r>
            <a:r>
              <a:rPr lang="en-US" dirty="0" smtClean="0">
                <a:sym typeface="Wingdings"/>
              </a:rPr>
              <a:t> negara2 </a:t>
            </a:r>
            <a:r>
              <a:rPr lang="en-US" dirty="0" err="1" smtClean="0">
                <a:sym typeface="Wingdings"/>
              </a:rPr>
              <a:t>pertanian</a:t>
            </a:r>
            <a:endParaRPr lang="en-US" dirty="0" smtClean="0">
              <a:sym typeface="Wingdings"/>
            </a:endParaRPr>
          </a:p>
          <a:p>
            <a:r>
              <a:rPr lang="en-US" dirty="0" err="1" smtClean="0">
                <a:sym typeface="Wingdings"/>
              </a:rPr>
              <a:t>Kenaikan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pendapatan</a:t>
            </a:r>
            <a:r>
              <a:rPr lang="en-US" dirty="0" smtClean="0">
                <a:sym typeface="Wingdings"/>
              </a:rPr>
              <a:t> di </a:t>
            </a:r>
            <a:r>
              <a:rPr lang="en-US" dirty="0" err="1" smtClean="0">
                <a:sym typeface="Wingdings"/>
              </a:rPr>
              <a:t>negara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pertanian</a:t>
            </a:r>
            <a:r>
              <a:rPr lang="en-US" dirty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akan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menaikkan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impor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barang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industri</a:t>
            </a:r>
            <a:r>
              <a:rPr lang="en-US" dirty="0" smtClean="0">
                <a:sym typeface="Wingdings"/>
              </a:rPr>
              <a:t>  </a:t>
            </a:r>
            <a:r>
              <a:rPr lang="en-US" dirty="0" err="1" smtClean="0">
                <a:sym typeface="Wingdings"/>
              </a:rPr>
              <a:t>memperbesar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ekspor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dari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negara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industri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ke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negara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pertanian</a:t>
            </a:r>
            <a:endParaRPr lang="en-US" dirty="0" smtClean="0"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84820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17568"/>
            <a:ext cx="8229600" cy="5308595"/>
          </a:xfrm>
        </p:spPr>
        <p:txBody>
          <a:bodyPr>
            <a:normAutofit/>
          </a:bodyPr>
          <a:lstStyle/>
          <a:p>
            <a:r>
              <a:rPr lang="en-US" dirty="0" smtClean="0">
                <a:sym typeface="Wingdings"/>
              </a:rPr>
              <a:t>Negara2 </a:t>
            </a:r>
            <a:r>
              <a:rPr lang="en-US" dirty="0" err="1" smtClean="0">
                <a:sym typeface="Wingdings"/>
              </a:rPr>
              <a:t>industri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makin</a:t>
            </a:r>
            <a:r>
              <a:rPr lang="en-US" dirty="0" smtClean="0">
                <a:sym typeface="Wingdings"/>
              </a:rPr>
              <a:t> kaya </a:t>
            </a:r>
            <a:r>
              <a:rPr lang="en-US" dirty="0" err="1" smtClean="0">
                <a:sym typeface="Wingdings"/>
              </a:rPr>
              <a:t>dgn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sym typeface="Wingdings"/>
              </a:rPr>
              <a:t>pendapatan</a:t>
            </a:r>
            <a:r>
              <a:rPr lang="en-US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yg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makin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tinggi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dari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ekspor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produk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industri</a:t>
            </a:r>
            <a:r>
              <a:rPr lang="en-US" dirty="0" smtClean="0">
                <a:sym typeface="Wingdings"/>
              </a:rPr>
              <a:t> // negara2 </a:t>
            </a:r>
            <a:r>
              <a:rPr lang="en-US" dirty="0" err="1" smtClean="0">
                <a:sym typeface="Wingdings"/>
              </a:rPr>
              <a:t>pertanian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butuh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uang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makin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banyak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untuk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beli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produk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industri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sementara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pendapatan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dari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ekspor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produk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pertanian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tetap</a:t>
            </a:r>
            <a:r>
              <a:rPr lang="en-US" dirty="0" smtClean="0">
                <a:sym typeface="Wingdings"/>
              </a:rPr>
              <a:t>  </a:t>
            </a:r>
            <a:r>
              <a:rPr lang="en-US" dirty="0" err="1" smtClean="0">
                <a:sym typeface="Wingdings"/>
              </a:rPr>
              <a:t>menyebabkan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defisit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dalam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neraca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perdagangan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internasional</a:t>
            </a:r>
            <a:r>
              <a:rPr lang="en-US" dirty="0" smtClean="0">
                <a:sym typeface="Wingdings"/>
              </a:rPr>
              <a:t> negara2 </a:t>
            </a:r>
            <a:r>
              <a:rPr lang="en-US" dirty="0" err="1" smtClean="0">
                <a:sym typeface="Wingdings"/>
              </a:rPr>
              <a:t>pertanian</a:t>
            </a:r>
            <a:endParaRPr lang="en-US" dirty="0" smtClean="0">
              <a:sym typeface="Wingdings"/>
            </a:endParaRPr>
          </a:p>
          <a:p>
            <a:r>
              <a:rPr lang="en-US" dirty="0" smtClean="0">
                <a:sym typeface="Wingdings"/>
              </a:rPr>
              <a:t>Negara</a:t>
            </a:r>
            <a:r>
              <a:rPr lang="en-US" dirty="0">
                <a:sym typeface="Wingdings"/>
              </a:rPr>
              <a:t>-</a:t>
            </a:r>
            <a:r>
              <a:rPr lang="en-US" dirty="0" err="1">
                <a:sym typeface="Wingdings"/>
              </a:rPr>
              <a:t>negara</a:t>
            </a:r>
            <a:r>
              <a:rPr lang="en-US" dirty="0">
                <a:sym typeface="Wingdings"/>
              </a:rPr>
              <a:t> </a:t>
            </a:r>
            <a:r>
              <a:rPr lang="en-US" dirty="0" err="1">
                <a:sym typeface="Wingdings"/>
              </a:rPr>
              <a:t>industri</a:t>
            </a:r>
            <a:r>
              <a:rPr lang="en-US" dirty="0">
                <a:sym typeface="Wingdings"/>
              </a:rPr>
              <a:t> (</a:t>
            </a:r>
            <a:r>
              <a:rPr lang="en-US" i="1" dirty="0" err="1">
                <a:sym typeface="Wingdings"/>
              </a:rPr>
              <a:t>pusat</a:t>
            </a:r>
            <a:r>
              <a:rPr lang="en-US" dirty="0">
                <a:sym typeface="Wingdings"/>
              </a:rPr>
              <a:t>) </a:t>
            </a:r>
            <a:r>
              <a:rPr lang="en-US" dirty="0" err="1">
                <a:sym typeface="Wingdings"/>
              </a:rPr>
              <a:t>makin</a:t>
            </a:r>
            <a:r>
              <a:rPr lang="en-US" dirty="0">
                <a:sym typeface="Wingdings"/>
              </a:rPr>
              <a:t> kaya // </a:t>
            </a:r>
            <a:r>
              <a:rPr lang="en-US" dirty="0" err="1">
                <a:sym typeface="Wingdings"/>
              </a:rPr>
              <a:t>negara-negara</a:t>
            </a:r>
            <a:r>
              <a:rPr lang="en-US" dirty="0">
                <a:sym typeface="Wingdings"/>
              </a:rPr>
              <a:t> </a:t>
            </a:r>
            <a:r>
              <a:rPr lang="en-US" dirty="0" err="1">
                <a:sym typeface="Wingdings"/>
              </a:rPr>
              <a:t>pertanian</a:t>
            </a:r>
            <a:r>
              <a:rPr lang="en-US" dirty="0">
                <a:sym typeface="Wingdings"/>
              </a:rPr>
              <a:t> (</a:t>
            </a:r>
            <a:r>
              <a:rPr lang="en-US" i="1" dirty="0" err="1">
                <a:sym typeface="Wingdings"/>
              </a:rPr>
              <a:t>pinggiran</a:t>
            </a:r>
            <a:r>
              <a:rPr lang="en-US" dirty="0">
                <a:sym typeface="Wingdings"/>
              </a:rPr>
              <a:t>) </a:t>
            </a:r>
            <a:r>
              <a:rPr lang="en-US" dirty="0" err="1">
                <a:sym typeface="Wingdings"/>
              </a:rPr>
              <a:t>makin</a:t>
            </a:r>
            <a:r>
              <a:rPr lang="en-US" dirty="0">
                <a:sym typeface="Wingdings"/>
              </a:rPr>
              <a:t> </a:t>
            </a:r>
            <a:r>
              <a:rPr lang="en-US" dirty="0" err="1">
                <a:sym typeface="Wingdings"/>
              </a:rPr>
              <a:t>miskin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620697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5382"/>
            <a:ext cx="8229600" cy="5360781"/>
          </a:xfrm>
        </p:spPr>
        <p:txBody>
          <a:bodyPr>
            <a:normAutofit/>
          </a:bodyPr>
          <a:lstStyle/>
          <a:p>
            <a:r>
              <a:rPr lang="en-US" dirty="0" err="1" smtClean="0"/>
              <a:t>Kesimpulan</a:t>
            </a:r>
            <a:r>
              <a:rPr lang="en-US" dirty="0" smtClean="0"/>
              <a:t> </a:t>
            </a:r>
            <a:r>
              <a:rPr lang="en-US" dirty="0" err="1" smtClean="0"/>
              <a:t>Prebisch</a:t>
            </a:r>
            <a:r>
              <a:rPr lang="en-US" dirty="0" smtClean="0"/>
              <a:t>: </a:t>
            </a:r>
            <a:r>
              <a:rPr lang="en-US" dirty="0" err="1" smtClean="0"/>
              <a:t>negara-negara</a:t>
            </a:r>
            <a:r>
              <a:rPr lang="en-US" dirty="0" smtClean="0"/>
              <a:t> </a:t>
            </a:r>
            <a:r>
              <a:rPr lang="en-US" dirty="0" err="1" smtClean="0"/>
              <a:t>pertanian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industrialisasi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Industri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mesti</a:t>
            </a:r>
            <a:r>
              <a:rPr lang="en-US" dirty="0" smtClean="0"/>
              <a:t> </a:t>
            </a:r>
            <a:r>
              <a:rPr lang="en-US" dirty="0" err="1" smtClean="0"/>
              <a:t>dilindungi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 negara2 </a:t>
            </a:r>
            <a:r>
              <a:rPr lang="en-US" dirty="0" err="1" smtClean="0"/>
              <a:t>pusat</a:t>
            </a:r>
            <a:r>
              <a:rPr lang="en-US" dirty="0" smtClean="0"/>
              <a:t>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kuat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proteksi</a:t>
            </a:r>
            <a:endParaRPr lang="en-US" dirty="0" smtClean="0"/>
          </a:p>
          <a:p>
            <a:r>
              <a:rPr lang="en-US" dirty="0" err="1" smtClean="0"/>
              <a:t>Industrialisasi</a:t>
            </a:r>
            <a:r>
              <a:rPr lang="en-US" dirty="0" smtClean="0"/>
              <a:t> </a:t>
            </a:r>
            <a:r>
              <a:rPr lang="en-US" dirty="0" err="1" smtClean="0"/>
              <a:t>mesti</a:t>
            </a:r>
            <a:r>
              <a:rPr lang="en-US" dirty="0" smtClean="0"/>
              <a:t> </a:t>
            </a:r>
            <a:r>
              <a:rPr lang="en-US" dirty="0" err="1" smtClean="0"/>
              <a:t>diarahkan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barang-barang</a:t>
            </a:r>
            <a:r>
              <a:rPr lang="en-US" dirty="0" smtClean="0"/>
              <a:t> modal (</a:t>
            </a:r>
            <a:r>
              <a:rPr lang="en-US" dirty="0" err="1" smtClean="0"/>
              <a:t>industri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dipertahankan</a:t>
            </a:r>
            <a:r>
              <a:rPr lang="en-US" dirty="0" smtClean="0"/>
              <a:t> </a:t>
            </a:r>
            <a:r>
              <a:rPr lang="en-US" i="1" dirty="0" err="1" smtClean="0"/>
              <a:t>tapi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kuat</a:t>
            </a:r>
            <a:r>
              <a:rPr lang="en-US" dirty="0" smtClean="0"/>
              <a:t> (</a:t>
            </a:r>
            <a:r>
              <a:rPr lang="en-US" dirty="0" err="1" smtClean="0"/>
              <a:t>arahan</a:t>
            </a:r>
            <a:r>
              <a:rPr lang="en-US" dirty="0" smtClean="0"/>
              <a:t>) </a:t>
            </a:r>
            <a:r>
              <a:rPr lang="en-US" dirty="0" err="1" smtClean="0"/>
              <a:t>negara</a:t>
            </a:r>
            <a:r>
              <a:rPr lang="en-US" dirty="0" smtClean="0"/>
              <a:t>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xmlns="" val="1888944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08226"/>
          </a:xfrm>
        </p:spPr>
        <p:txBody>
          <a:bodyPr>
            <a:normAutofit/>
          </a:bodyPr>
          <a:lstStyle/>
          <a:p>
            <a:r>
              <a:rPr lang="en-US" dirty="0" smtClean="0"/>
              <a:t>Paul </a:t>
            </a:r>
            <a:r>
              <a:rPr lang="en-US" dirty="0" err="1" smtClean="0"/>
              <a:t>Baran</a:t>
            </a:r>
            <a:r>
              <a:rPr lang="en-US" dirty="0" smtClean="0"/>
              <a:t> </a:t>
            </a:r>
            <a:r>
              <a:rPr lang="en-US" sz="2400" dirty="0" smtClean="0"/>
              <a:t>(1909 – 1964)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0234" y="1417638"/>
            <a:ext cx="4946566" cy="4914162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Ekonom</a:t>
            </a:r>
            <a:r>
              <a:rPr lang="en-US" dirty="0" smtClean="0"/>
              <a:t> </a:t>
            </a:r>
            <a:r>
              <a:rPr lang="en-US" dirty="0" err="1" smtClean="0"/>
              <a:t>Marxis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Amerika</a:t>
            </a:r>
            <a:r>
              <a:rPr lang="en-US" dirty="0"/>
              <a:t> </a:t>
            </a:r>
            <a:r>
              <a:rPr lang="en-US" dirty="0" err="1" smtClean="0"/>
              <a:t>Serikat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Karya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: </a:t>
            </a:r>
            <a:r>
              <a:rPr lang="en-US" i="1" dirty="0" smtClean="0"/>
              <a:t>The political economy of growth </a:t>
            </a:r>
            <a:r>
              <a:rPr lang="en-US" dirty="0" smtClean="0"/>
              <a:t>(1957),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kolonialisme</a:t>
            </a:r>
            <a:r>
              <a:rPr lang="en-US" dirty="0" smtClean="0"/>
              <a:t> di India.</a:t>
            </a:r>
          </a:p>
          <a:p>
            <a:r>
              <a:rPr lang="en-US" dirty="0" err="1" smtClean="0"/>
              <a:t>Kritik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/>
              <a:t>k</a:t>
            </a:r>
            <a:r>
              <a:rPr lang="en-US" dirty="0" err="1" smtClean="0"/>
              <a:t>onsepsi</a:t>
            </a:r>
            <a:r>
              <a:rPr lang="en-US" dirty="0" smtClean="0"/>
              <a:t> </a:t>
            </a:r>
            <a:r>
              <a:rPr lang="en-US" dirty="0"/>
              <a:t>M</a:t>
            </a:r>
            <a:r>
              <a:rPr lang="en-US" dirty="0" smtClean="0"/>
              <a:t>arx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pra-kapitalis</a:t>
            </a:r>
            <a:endParaRPr lang="en-US" dirty="0" smtClean="0"/>
          </a:p>
        </p:txBody>
      </p:sp>
      <p:pic>
        <p:nvPicPr>
          <p:cNvPr id="4" name="Picture 3" descr="paulbara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539403"/>
            <a:ext cx="2950588" cy="384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48806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30592"/>
            <a:ext cx="8229600" cy="5395571"/>
          </a:xfrm>
        </p:spPr>
        <p:txBody>
          <a:bodyPr/>
          <a:lstStyle/>
          <a:p>
            <a:r>
              <a:rPr lang="en-US" dirty="0" smtClean="0"/>
              <a:t>Marx: </a:t>
            </a:r>
            <a:r>
              <a:rPr lang="en-US" dirty="0" err="1" smtClean="0"/>
              <a:t>kemajuan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negara2 </a:t>
            </a:r>
            <a:r>
              <a:rPr lang="en-US" dirty="0" err="1" smtClean="0"/>
              <a:t>prakapitalis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terintegrasi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kapitalis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Baran</a:t>
            </a:r>
            <a:r>
              <a:rPr lang="en-US" dirty="0" smtClean="0"/>
              <a:t>: </a:t>
            </a:r>
            <a:r>
              <a:rPr lang="en-US" dirty="0" err="1" smtClean="0"/>
              <a:t>pengaruh</a:t>
            </a:r>
            <a:r>
              <a:rPr lang="en-US" dirty="0" smtClean="0"/>
              <a:t> negara2 </a:t>
            </a:r>
            <a:r>
              <a:rPr lang="en-US" dirty="0" err="1" smtClean="0"/>
              <a:t>kapitalis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negara2 </a:t>
            </a:r>
            <a:r>
              <a:rPr lang="en-US" dirty="0" err="1" smtClean="0"/>
              <a:t>prakapitalis</a:t>
            </a:r>
            <a:r>
              <a:rPr lang="en-US" dirty="0" smtClean="0"/>
              <a:t> </a:t>
            </a:r>
            <a:r>
              <a:rPr lang="en-US" dirty="0" err="1" smtClean="0"/>
              <a:t>justru</a:t>
            </a:r>
            <a:r>
              <a:rPr lang="en-US" dirty="0" smtClean="0"/>
              <a:t> </a:t>
            </a:r>
            <a:r>
              <a:rPr lang="en-US" dirty="0" err="1" smtClean="0"/>
              <a:t>menghambat</a:t>
            </a:r>
            <a:r>
              <a:rPr lang="en-US" dirty="0" smtClean="0"/>
              <a:t> </a:t>
            </a:r>
            <a:r>
              <a:rPr lang="en-US" dirty="0" err="1" smtClean="0"/>
              <a:t>kemajuan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terbelakang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kapitalisme</a:t>
            </a:r>
            <a:r>
              <a:rPr lang="en-US" dirty="0" smtClean="0"/>
              <a:t> di negara2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pinggiran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84156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5802"/>
            <a:ext cx="8229600" cy="5430361"/>
          </a:xfrm>
        </p:spPr>
        <p:txBody>
          <a:bodyPr/>
          <a:lstStyle/>
          <a:p>
            <a:r>
              <a:rPr lang="en-US" dirty="0" err="1" smtClean="0"/>
              <a:t>Kapitalisme</a:t>
            </a:r>
            <a:r>
              <a:rPr lang="en-US" dirty="0" smtClean="0"/>
              <a:t> di negara2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berkembang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prasyarat</a:t>
            </a:r>
            <a:r>
              <a:rPr lang="en-US" dirty="0" smtClean="0"/>
              <a:t>: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meningkat</a:t>
            </a:r>
            <a:r>
              <a:rPr lang="en-US" dirty="0" smtClean="0"/>
              <a:t> </a:t>
            </a:r>
            <a:r>
              <a:rPr lang="en-US" dirty="0" err="1" smtClean="0"/>
              <a:t>diiringi</a:t>
            </a:r>
            <a:r>
              <a:rPr lang="en-US" dirty="0" smtClean="0"/>
              <a:t> </a:t>
            </a:r>
            <a:r>
              <a:rPr lang="en-US" dirty="0" err="1" smtClean="0"/>
              <a:t>tercerabutnya</a:t>
            </a:r>
            <a:r>
              <a:rPr lang="en-US" dirty="0" smtClean="0"/>
              <a:t> </a:t>
            </a:r>
            <a:r>
              <a:rPr lang="en-US" dirty="0" err="1" smtClean="0"/>
              <a:t>kaum</a:t>
            </a:r>
            <a:r>
              <a:rPr lang="en-US" dirty="0" smtClean="0"/>
              <a:t> </a:t>
            </a:r>
            <a:r>
              <a:rPr lang="en-US" dirty="0" err="1" smtClean="0"/>
              <a:t>tani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pedesaan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komoditi</a:t>
            </a:r>
            <a:r>
              <a:rPr lang="en-US" dirty="0" smtClean="0"/>
              <a:t> </a:t>
            </a:r>
            <a:r>
              <a:rPr lang="en-US" dirty="0" err="1" smtClean="0"/>
              <a:t>meningkat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meluas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 err="1" smtClean="0"/>
              <a:t>terkonsentrasi</a:t>
            </a:r>
            <a:r>
              <a:rPr lang="en-US" dirty="0" smtClean="0"/>
              <a:t> di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pedagang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tuan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 surplus </a:t>
            </a:r>
            <a:r>
              <a:rPr lang="en-US" dirty="0" err="1" smtClean="0">
                <a:sym typeface="Wingdings"/>
              </a:rPr>
              <a:t>ini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diinvestasikan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ke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dalam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industri</a:t>
            </a:r>
            <a:endParaRPr lang="en-US" dirty="0" smtClean="0">
              <a:sym typeface="Wingdings"/>
            </a:endParaRP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20284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Content Placeholder 7" descr="world-map-human-development-index-by-country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246" b="-272"/>
          <a:stretch/>
        </p:blipFill>
        <p:spPr>
          <a:xfrm>
            <a:off x="265840" y="866070"/>
            <a:ext cx="8723322" cy="5135224"/>
          </a:xfrm>
        </p:spPr>
      </p:pic>
    </p:spTree>
    <p:extLst>
      <p:ext uri="{BB962C8B-B14F-4D97-AF65-F5344CB8AC3E}">
        <p14:creationId xmlns:p14="http://schemas.microsoft.com/office/powerpoint/2010/main" xmlns="" val="17936154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3198"/>
            <a:ext cx="8229600" cy="541296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Lain </a:t>
            </a:r>
            <a:r>
              <a:rPr lang="en-US" dirty="0" err="1" smtClean="0"/>
              <a:t>cerita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di negara2 </a:t>
            </a:r>
            <a:r>
              <a:rPr lang="en-US" dirty="0" err="1" smtClean="0"/>
              <a:t>pinggiran</a:t>
            </a:r>
            <a:endParaRPr lang="en-US" dirty="0" smtClean="0"/>
          </a:p>
          <a:p>
            <a:r>
              <a:rPr lang="en-US" dirty="0" err="1" smtClean="0">
                <a:solidFill>
                  <a:srgbClr val="000000"/>
                </a:solidFill>
              </a:rPr>
              <a:t>Kekuatan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modal </a:t>
            </a:r>
            <a:r>
              <a:rPr lang="en-US" dirty="0" err="1" smtClean="0"/>
              <a:t>asing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surplus di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pinggiran</a:t>
            </a:r>
            <a:r>
              <a:rPr lang="en-US" dirty="0" smtClean="0"/>
              <a:t>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kaum</a:t>
            </a:r>
            <a:r>
              <a:rPr lang="en-US" dirty="0" smtClean="0"/>
              <a:t> </a:t>
            </a:r>
            <a:r>
              <a:rPr lang="en-US" dirty="0" err="1" smtClean="0"/>
              <a:t>pendatang</a:t>
            </a:r>
            <a:endParaRPr lang="en-US" dirty="0" smtClean="0"/>
          </a:p>
          <a:p>
            <a:r>
              <a:rPr lang="en-US" dirty="0" err="1" smtClean="0"/>
              <a:t>Maka</a:t>
            </a:r>
            <a:r>
              <a:rPr lang="en-US" dirty="0" smtClean="0"/>
              <a:t> di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pinggiran</a:t>
            </a:r>
            <a:r>
              <a:rPr lang="en-US" dirty="0" smtClean="0"/>
              <a:t>, yang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akumulasi</a:t>
            </a:r>
            <a:r>
              <a:rPr lang="en-US" dirty="0" smtClean="0"/>
              <a:t> modal, </a:t>
            </a:r>
            <a:r>
              <a:rPr lang="en-US" dirty="0" err="1" smtClean="0"/>
              <a:t>tapi</a:t>
            </a:r>
            <a:r>
              <a:rPr lang="en-US" dirty="0" smtClean="0"/>
              <a:t> </a:t>
            </a:r>
            <a:r>
              <a:rPr lang="en-US" dirty="0" err="1" smtClean="0"/>
              <a:t>penyusutan</a:t>
            </a:r>
            <a:r>
              <a:rPr lang="en-US" dirty="0" smtClean="0"/>
              <a:t> modal</a:t>
            </a:r>
          </a:p>
          <a:p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karakteristik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(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)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internal di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pinggiran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hubungannya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.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390359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3198"/>
            <a:ext cx="8229600" cy="5412966"/>
          </a:xfrm>
        </p:spPr>
        <p:txBody>
          <a:bodyPr>
            <a:normAutofit/>
          </a:bodyPr>
          <a:lstStyle/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industrialisasi</a:t>
            </a:r>
            <a:r>
              <a:rPr lang="en-US" dirty="0" smtClean="0"/>
              <a:t>, </a:t>
            </a:r>
            <a:r>
              <a:rPr lang="en-US" dirty="0" err="1" smtClean="0"/>
              <a:t>malah</a:t>
            </a:r>
            <a:r>
              <a:rPr lang="en-US" dirty="0" smtClean="0"/>
              <a:t> </a:t>
            </a:r>
            <a:r>
              <a:rPr lang="en-US" dirty="0" err="1" smtClean="0"/>
              <a:t>dipertahankannya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pertanian</a:t>
            </a:r>
            <a:r>
              <a:rPr lang="en-US" dirty="0" smtClean="0"/>
              <a:t>.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akumulasi</a:t>
            </a:r>
            <a:r>
              <a:rPr lang="en-US" dirty="0" smtClean="0"/>
              <a:t> modal, </a:t>
            </a:r>
            <a:r>
              <a:rPr lang="en-US" dirty="0" err="1" smtClean="0"/>
              <a:t>malah</a:t>
            </a:r>
            <a:r>
              <a:rPr lang="en-US" dirty="0" smtClean="0"/>
              <a:t> </a:t>
            </a:r>
            <a:r>
              <a:rPr lang="en-US" dirty="0" err="1" smtClean="0"/>
              <a:t>penyusutan</a:t>
            </a:r>
            <a:r>
              <a:rPr lang="en-US" dirty="0" smtClean="0"/>
              <a:t> modal.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negara-negara</a:t>
            </a:r>
            <a:r>
              <a:rPr lang="en-US" dirty="0" smtClean="0"/>
              <a:t> yang </a:t>
            </a:r>
            <a:r>
              <a:rPr lang="en-US" dirty="0" err="1" smtClean="0"/>
              <a:t>terbelakang</a:t>
            </a:r>
            <a:r>
              <a:rPr lang="en-US" dirty="0" smtClean="0"/>
              <a:t> </a:t>
            </a:r>
            <a:r>
              <a:rPr lang="en-US" dirty="0" err="1" smtClean="0"/>
              <a:t>dikuasai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modal </a:t>
            </a:r>
            <a:r>
              <a:rPr lang="en-US" dirty="0" err="1" smtClean="0"/>
              <a:t>asing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agen-agennya</a:t>
            </a:r>
            <a:r>
              <a:rPr lang="en-US" dirty="0" smtClean="0"/>
              <a:t> di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kaum</a:t>
            </a:r>
            <a:r>
              <a:rPr lang="en-US" dirty="0" smtClean="0"/>
              <a:t> </a:t>
            </a:r>
            <a:r>
              <a:rPr lang="en-US" dirty="0" err="1" smtClean="0"/>
              <a:t>pedagang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tuan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”, Brewer.</a:t>
            </a:r>
          </a:p>
          <a:p>
            <a:pPr marL="0" indent="0">
              <a:buNone/>
            </a:pPr>
            <a:r>
              <a:rPr lang="en-US" sz="1800" dirty="0" smtClean="0"/>
              <a:t>(</a:t>
            </a:r>
            <a:r>
              <a:rPr lang="en-US" sz="1800" dirty="0" err="1" smtClean="0"/>
              <a:t>Budiman</a:t>
            </a:r>
            <a:r>
              <a:rPr lang="en-US" sz="1800" dirty="0" smtClean="0"/>
              <a:t>, 2000: 56-60)</a:t>
            </a:r>
          </a:p>
          <a:p>
            <a:r>
              <a:rPr lang="en-US" dirty="0" err="1" smtClean="0"/>
              <a:t>Elit</a:t>
            </a:r>
            <a:r>
              <a:rPr lang="en-US" dirty="0" smtClean="0"/>
              <a:t> negara2 </a:t>
            </a:r>
            <a:r>
              <a:rPr lang="en-US" dirty="0" err="1" smtClean="0"/>
              <a:t>pinggiran</a:t>
            </a:r>
            <a:r>
              <a:rPr lang="en-US" dirty="0" smtClean="0"/>
              <a:t> </a:t>
            </a:r>
            <a:r>
              <a:rPr lang="en-US" dirty="0" err="1" smtClean="0"/>
              <a:t>bisakah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rente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691192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Imperialisme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Kolonialisme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Cara </a:t>
            </a: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kapitalis</a:t>
            </a:r>
            <a:r>
              <a:rPr lang="en-US" dirty="0" smtClean="0"/>
              <a:t>: </a:t>
            </a:r>
            <a:r>
              <a:rPr lang="en-US" dirty="0" err="1" smtClean="0"/>
              <a:t>logika</a:t>
            </a:r>
            <a:r>
              <a:rPr lang="en-US" dirty="0" smtClean="0"/>
              <a:t> </a:t>
            </a:r>
            <a:r>
              <a:rPr lang="en-US" dirty="0" err="1" smtClean="0"/>
              <a:t>akumulasi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ekspansionis</a:t>
            </a:r>
            <a:endParaRPr lang="en-US" dirty="0" smtClean="0"/>
          </a:p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imperialisme</a:t>
            </a:r>
            <a:r>
              <a:rPr lang="en-US" dirty="0" smtClean="0"/>
              <a:t> … imperium ~ </a:t>
            </a:r>
            <a:r>
              <a:rPr lang="en-US" dirty="0" err="1" smtClean="0"/>
              <a:t>politik</a:t>
            </a:r>
            <a:endParaRPr lang="en-US" dirty="0" smtClean="0"/>
          </a:p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kolonialisme</a:t>
            </a:r>
            <a:r>
              <a:rPr lang="en-US" dirty="0" smtClean="0"/>
              <a:t> … </a:t>
            </a:r>
            <a:r>
              <a:rPr lang="en-US" dirty="0" err="1" smtClean="0"/>
              <a:t>koloni</a:t>
            </a:r>
            <a:r>
              <a:rPr lang="en-US" dirty="0" smtClean="0"/>
              <a:t> ~ </a:t>
            </a:r>
            <a:r>
              <a:rPr lang="en-US" dirty="0" err="1" smtClean="0"/>
              <a:t>ekonomi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810300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Ketergantungan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920608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1250"/>
          </a:xfrm>
        </p:spPr>
        <p:txBody>
          <a:bodyPr/>
          <a:lstStyle/>
          <a:p>
            <a:r>
              <a:rPr lang="en-US" sz="4000" b="1" dirty="0" smtClean="0"/>
              <a:t>Andre </a:t>
            </a:r>
            <a:r>
              <a:rPr lang="en-US" sz="4000" b="1" dirty="0" err="1" smtClean="0"/>
              <a:t>Gunder</a:t>
            </a:r>
            <a:r>
              <a:rPr lang="en-US" sz="4000" b="1" dirty="0" smtClean="0"/>
              <a:t> Frank </a:t>
            </a:r>
            <a:r>
              <a:rPr lang="en-US" sz="2400" b="1" dirty="0" smtClean="0"/>
              <a:t>(1929 – 2005)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6919" y="1235049"/>
            <a:ext cx="4389880" cy="4734559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Karya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: </a:t>
            </a:r>
            <a:r>
              <a:rPr lang="en-US" i="1" dirty="0" smtClean="0"/>
              <a:t>Capitalism </a:t>
            </a:r>
            <a:r>
              <a:rPr lang="en-US" i="1" dirty="0"/>
              <a:t>and Underdevelopment in Latin America </a:t>
            </a:r>
            <a:r>
              <a:rPr lang="en-US" dirty="0"/>
              <a:t>(</a:t>
            </a:r>
            <a:r>
              <a:rPr lang="en-US" dirty="0" smtClean="0"/>
              <a:t>1967)</a:t>
            </a:r>
          </a:p>
          <a:p>
            <a:r>
              <a:rPr lang="en-US" dirty="0" err="1" smtClean="0"/>
              <a:t>Kritik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modernisasi</a:t>
            </a:r>
            <a:r>
              <a:rPr lang="en-US" dirty="0" smtClean="0"/>
              <a:t>: </a:t>
            </a:r>
            <a:r>
              <a:rPr lang="en-US" dirty="0" err="1" smtClean="0"/>
              <a:t>mengabaikan</a:t>
            </a:r>
            <a:r>
              <a:rPr lang="en-US" dirty="0" smtClean="0"/>
              <a:t> </a:t>
            </a:r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kapitalisme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global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</p:txBody>
      </p:sp>
      <p:pic>
        <p:nvPicPr>
          <p:cNvPr id="6" name="Picture 5" descr="andregunderfran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317" y="1314398"/>
            <a:ext cx="3056879" cy="27817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2525" y="4236566"/>
            <a:ext cx="34743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</a:t>
            </a:r>
            <a:r>
              <a:rPr lang="en-US" dirty="0" err="1" smtClean="0"/>
              <a:t>keterbelakangan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relasi-relasi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yang </a:t>
            </a:r>
            <a:r>
              <a:rPr lang="en-US" dirty="0" err="1" smtClean="0"/>
              <a:t>terus</a:t>
            </a:r>
            <a:r>
              <a:rPr lang="en-US" dirty="0" smtClean="0"/>
              <a:t> </a:t>
            </a:r>
            <a:r>
              <a:rPr lang="en-US" dirty="0" err="1" smtClean="0"/>
              <a:t>berlanjut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negeri2 yang </a:t>
            </a:r>
            <a:r>
              <a:rPr lang="en-US" dirty="0" err="1" smtClean="0"/>
              <a:t>terbelakang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negeri2 metropolitan yang </a:t>
            </a:r>
            <a:r>
              <a:rPr lang="en-US" dirty="0" err="1" smtClean="0"/>
              <a:t>maju</a:t>
            </a:r>
            <a:r>
              <a:rPr lang="en-US" dirty="0" smtClean="0"/>
              <a:t>” (Frank, 1967 via </a:t>
            </a:r>
            <a:r>
              <a:rPr lang="en-US" dirty="0" err="1" smtClean="0"/>
              <a:t>Harriss</a:t>
            </a:r>
            <a:r>
              <a:rPr lang="en-US" dirty="0" smtClean="0"/>
              <a:t>, 2013: 18)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416323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154" y="274638"/>
            <a:ext cx="8460646" cy="995201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Fernando Henrique Cardoso (Brazil) &amp; </a:t>
            </a:r>
            <a:br>
              <a:rPr lang="en-US" sz="2800" b="1" dirty="0" smtClean="0"/>
            </a:br>
            <a:r>
              <a:rPr lang="en-US" sz="2800" b="1" dirty="0" err="1" smtClean="0"/>
              <a:t>Enzo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Faletto</a:t>
            </a:r>
            <a:r>
              <a:rPr lang="en-US" sz="2800" b="1" dirty="0" smtClean="0"/>
              <a:t> (</a:t>
            </a:r>
            <a:r>
              <a:rPr lang="en-US" sz="2800" b="1" dirty="0" err="1" smtClean="0"/>
              <a:t>Cili</a:t>
            </a:r>
            <a:r>
              <a:rPr lang="en-US" sz="2800" b="1" dirty="0" smtClean="0"/>
              <a:t>)</a:t>
            </a:r>
            <a:endParaRPr lang="en-US" sz="2800" b="1" dirty="0"/>
          </a:p>
        </p:txBody>
      </p:sp>
      <p:pic>
        <p:nvPicPr>
          <p:cNvPr id="4" name="Picture 3" descr="Cardoso, Fernando - photo_we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9231" y="1600200"/>
            <a:ext cx="2761948" cy="2761948"/>
          </a:xfrm>
          <a:prstGeom prst="rect">
            <a:avLst/>
          </a:prstGeom>
        </p:spPr>
      </p:pic>
      <p:pic>
        <p:nvPicPr>
          <p:cNvPr id="5" name="Picture 4" descr="enzofalle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79876" y="1600200"/>
            <a:ext cx="2035774" cy="27628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39231" y="4731455"/>
            <a:ext cx="31487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Fernando Henrique Cardoso </a:t>
            </a:r>
          </a:p>
          <a:p>
            <a:r>
              <a:rPr lang="en-US" dirty="0" smtClean="0"/>
              <a:t>(1931 - )</a:t>
            </a:r>
          </a:p>
          <a:p>
            <a:pPr marL="174625" indent="-174625">
              <a:buFont typeface="Arial"/>
              <a:buChar char="•"/>
            </a:pPr>
            <a:r>
              <a:rPr lang="en-US" dirty="0" err="1" smtClean="0"/>
              <a:t>Sosiolog</a:t>
            </a:r>
            <a:endParaRPr lang="en-US" dirty="0" smtClean="0"/>
          </a:p>
          <a:p>
            <a:pPr marL="174625" indent="-174625">
              <a:buFont typeface="Arial"/>
              <a:buChar char="•"/>
            </a:pPr>
            <a:r>
              <a:rPr lang="en-US" dirty="0" err="1" smtClean="0"/>
              <a:t>Presiden</a:t>
            </a:r>
            <a:r>
              <a:rPr lang="en-US" dirty="0" smtClean="0"/>
              <a:t> Brazil (1995 – 2003)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479876" y="4731455"/>
            <a:ext cx="2661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Enzo</a:t>
            </a:r>
            <a:r>
              <a:rPr lang="en-US" dirty="0" smtClean="0"/>
              <a:t> </a:t>
            </a:r>
            <a:r>
              <a:rPr lang="en-US" dirty="0" err="1" smtClean="0"/>
              <a:t>Faletto</a:t>
            </a:r>
            <a:r>
              <a:rPr lang="en-US" dirty="0"/>
              <a:t> </a:t>
            </a:r>
            <a:r>
              <a:rPr lang="en-US" dirty="0" smtClean="0"/>
              <a:t>(1935 – 2003)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Sosiolog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92627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939334"/>
            <a:ext cx="8229600" cy="5186830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Karya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: </a:t>
            </a:r>
            <a:r>
              <a:rPr lang="en-US" i="1" dirty="0" err="1" smtClean="0"/>
              <a:t>Dependencia</a:t>
            </a:r>
            <a:r>
              <a:rPr lang="en-US" i="1" dirty="0" smtClean="0"/>
              <a:t> </a:t>
            </a:r>
            <a:r>
              <a:rPr lang="en-US" i="1" dirty="0"/>
              <a:t>y </a:t>
            </a:r>
            <a:r>
              <a:rPr lang="en-US" i="1" dirty="0" err="1"/>
              <a:t>Dearrollo</a:t>
            </a:r>
            <a:r>
              <a:rPr lang="en-US" i="1" dirty="0"/>
              <a:t> </a:t>
            </a:r>
            <a:r>
              <a:rPr lang="en-US" i="1" dirty="0" smtClean="0"/>
              <a:t>en America </a:t>
            </a:r>
            <a:r>
              <a:rPr lang="en-US" i="1" dirty="0"/>
              <a:t>Latina </a:t>
            </a:r>
            <a:r>
              <a:rPr lang="en-US" dirty="0"/>
              <a:t>(1967),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diterbitkan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Inggris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judul</a:t>
            </a:r>
            <a:r>
              <a:rPr lang="en-US" dirty="0" smtClean="0"/>
              <a:t> </a:t>
            </a:r>
            <a:r>
              <a:rPr lang="en-US" i="1" dirty="0"/>
              <a:t>Dependency </a:t>
            </a:r>
            <a:r>
              <a:rPr lang="en-US" i="1" dirty="0" smtClean="0"/>
              <a:t>and Development </a:t>
            </a:r>
            <a:r>
              <a:rPr lang="en-US" i="1" dirty="0"/>
              <a:t>in Latin </a:t>
            </a:r>
            <a:r>
              <a:rPr lang="en-US" i="1" dirty="0" smtClean="0"/>
              <a:t>America</a:t>
            </a:r>
            <a:r>
              <a:rPr lang="en-US" dirty="0" smtClean="0"/>
              <a:t> (1979)</a:t>
            </a:r>
          </a:p>
          <a:p>
            <a:r>
              <a:rPr lang="en-US" dirty="0" err="1" smtClean="0"/>
              <a:t>Argumen</a:t>
            </a:r>
            <a:r>
              <a:rPr lang="en-US" dirty="0" smtClean="0"/>
              <a:t>: 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spesifik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terhindarkan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ketergantungan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Ada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agen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global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variasi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bentuk2 </a:t>
            </a:r>
            <a:r>
              <a:rPr lang="en-US" dirty="0" err="1" smtClean="0"/>
              <a:t>integrasi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alternatif2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negeri2 </a:t>
            </a:r>
            <a:r>
              <a:rPr lang="en-US" dirty="0" err="1" smtClean="0"/>
              <a:t>sekalipun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 </a:t>
            </a:r>
            <a:r>
              <a:rPr lang="en-US" dirty="0" err="1" smtClean="0"/>
              <a:t>ketergantungan</a:t>
            </a:r>
            <a:r>
              <a:rPr lang="en-US" dirty="0" smtClean="0"/>
              <a:t> – negara2 </a:t>
            </a:r>
            <a:r>
              <a:rPr lang="en-US" dirty="0" err="1" smtClean="0"/>
              <a:t>pinggiran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tentu</a:t>
            </a:r>
            <a:r>
              <a:rPr lang="en-US" dirty="0" smtClean="0"/>
              <a:t> </a:t>
            </a:r>
            <a:r>
              <a:rPr lang="en-US" dirty="0" err="1" smtClean="0"/>
              <a:t>mesti</a:t>
            </a:r>
            <a:r>
              <a:rPr lang="en-US" dirty="0" smtClean="0"/>
              <a:t> </a:t>
            </a:r>
            <a:r>
              <a:rPr lang="en-US" dirty="0" err="1" smtClean="0"/>
              <a:t>terbelakang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540764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8645"/>
          </a:xfrm>
        </p:spPr>
        <p:txBody>
          <a:bodyPr/>
          <a:lstStyle/>
          <a:p>
            <a:r>
              <a:rPr lang="en-US" sz="3600" b="1" dirty="0" err="1"/>
              <a:t>Theotonio</a:t>
            </a:r>
            <a:r>
              <a:rPr lang="en-US" sz="3600" b="1" dirty="0"/>
              <a:t> dos Santos </a:t>
            </a:r>
            <a:r>
              <a:rPr lang="en-US" sz="2400" b="1" dirty="0"/>
              <a:t>(1936 – 2018)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1178" y="1426514"/>
            <a:ext cx="4685622" cy="4818311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Ekonom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Brazil</a:t>
            </a:r>
          </a:p>
          <a:p>
            <a:r>
              <a:rPr lang="en-US" dirty="0" err="1" smtClean="0"/>
              <a:t>Karya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/>
              <a:t>: </a:t>
            </a:r>
            <a:r>
              <a:rPr lang="en-US" i="1" dirty="0"/>
              <a:t>The Structure of </a:t>
            </a:r>
            <a:r>
              <a:rPr lang="en-US" i="1" dirty="0" smtClean="0"/>
              <a:t>Dependence</a:t>
            </a:r>
            <a:r>
              <a:rPr lang="en-US" dirty="0" smtClean="0"/>
              <a:t> (1970)</a:t>
            </a:r>
          </a:p>
          <a:p>
            <a:r>
              <a:rPr lang="en-US" dirty="0" err="1" smtClean="0"/>
              <a:t>Ketergantungan</a:t>
            </a:r>
            <a:r>
              <a:rPr lang="en-US" dirty="0" smtClean="0"/>
              <a:t> : </a:t>
            </a:r>
            <a:r>
              <a:rPr lang="en-US" dirty="0" err="1" smtClean="0"/>
              <a:t>keadaan</a:t>
            </a:r>
            <a:r>
              <a:rPr lang="en-US" dirty="0" smtClean="0"/>
              <a:t> di </a:t>
            </a:r>
            <a:r>
              <a:rPr lang="en-US" dirty="0" err="1" smtClean="0"/>
              <a:t>mana</a:t>
            </a:r>
            <a:r>
              <a:rPr lang="en-US" dirty="0" smtClean="0"/>
              <a:t> kondisi2 internal negara2 </a:t>
            </a:r>
            <a:r>
              <a:rPr lang="en-US" dirty="0" err="1" smtClean="0"/>
              <a:t>terbelakang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global.</a:t>
            </a:r>
            <a:endParaRPr lang="en-US" dirty="0"/>
          </a:p>
        </p:txBody>
      </p:sp>
      <p:pic>
        <p:nvPicPr>
          <p:cNvPr id="5" name="Picture 4" descr="theotonio-dos-santos-blo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180" y="1513489"/>
            <a:ext cx="3026979" cy="302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63612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8827"/>
            <a:ext cx="8229600" cy="603608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ketergantungan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Theotonio</a:t>
            </a:r>
            <a:r>
              <a:rPr lang="en-US" dirty="0"/>
              <a:t> Dos Santos (</a:t>
            </a:r>
            <a:r>
              <a:rPr lang="en-US" dirty="0" err="1"/>
              <a:t>pemikir</a:t>
            </a:r>
            <a:r>
              <a:rPr lang="en-US" dirty="0"/>
              <a:t> Brazil, 1936-2018):</a:t>
            </a:r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dirty="0"/>
              <a:t>yang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ketergantungan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di </a:t>
            </a:r>
            <a:r>
              <a:rPr lang="en-US" dirty="0" err="1"/>
              <a:t>mana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negara-negara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>
                <a:solidFill>
                  <a:srgbClr val="0000FF"/>
                </a:solidFill>
              </a:rPr>
              <a:t>dipengaruhi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oleh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perkembangan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dan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ekspansi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negara-negara</a:t>
            </a:r>
            <a:r>
              <a:rPr lang="en-US" dirty="0"/>
              <a:t> lain, di </a:t>
            </a:r>
            <a:r>
              <a:rPr lang="en-US" dirty="0" err="1"/>
              <a:t>mana</a:t>
            </a:r>
            <a:r>
              <a:rPr lang="en-US" dirty="0"/>
              <a:t> </a:t>
            </a:r>
            <a:r>
              <a:rPr lang="en-US" dirty="0" err="1" smtClean="0"/>
              <a:t>negara-negara</a:t>
            </a:r>
            <a:r>
              <a:rPr lang="en-US" dirty="0" smtClean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berperan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>
                <a:solidFill>
                  <a:srgbClr val="0000FF"/>
                </a:solidFill>
              </a:rPr>
              <a:t>penerima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akibat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/>
              <a:t>saja</a:t>
            </a:r>
            <a:r>
              <a:rPr lang="en-US" dirty="0"/>
              <a:t>.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>
                <a:solidFill>
                  <a:srgbClr val="0000FF"/>
                </a:solidFill>
              </a:rPr>
              <a:t>saling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tergantung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sistem-sistem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perdagangan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,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ketergantungan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(yang </a:t>
            </a:r>
            <a:r>
              <a:rPr lang="en-US" dirty="0" err="1"/>
              <a:t>dominan</a:t>
            </a:r>
            <a:r>
              <a:rPr lang="en-US" dirty="0"/>
              <a:t>)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berekspansi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berdiri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negara-negara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(yang </a:t>
            </a:r>
            <a:r>
              <a:rPr lang="en-US" dirty="0" err="1"/>
              <a:t>tergantung</a:t>
            </a:r>
            <a:r>
              <a:rPr lang="en-US" dirty="0"/>
              <a:t>)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>
                <a:solidFill>
                  <a:srgbClr val="0000FF"/>
                </a:solidFill>
              </a:rPr>
              <a:t>hanya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sebagai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akibat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ekspansi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”</a:t>
            </a:r>
          </a:p>
          <a:p>
            <a:pPr marL="0" indent="0">
              <a:buNone/>
            </a:pPr>
            <a:r>
              <a:rPr lang="en-US" sz="1800" dirty="0"/>
              <a:t>( </a:t>
            </a:r>
            <a:r>
              <a:rPr lang="en-US" sz="1800" dirty="0" err="1"/>
              <a:t>Budiman</a:t>
            </a:r>
            <a:r>
              <a:rPr lang="en-US" sz="1800" dirty="0"/>
              <a:t>, 2000: 63)</a:t>
            </a:r>
            <a:endParaRPr lang="en-US" sz="21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094580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7148"/>
            <a:ext cx="8229600" cy="5239015"/>
          </a:xfrm>
        </p:spPr>
        <p:txBody>
          <a:bodyPr>
            <a:normAutofit/>
          </a:bodyPr>
          <a:lstStyle/>
          <a:p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ketergantungan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dos Santos: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Ketergantungan</a:t>
            </a:r>
            <a:r>
              <a:rPr lang="en-US" dirty="0" smtClean="0"/>
              <a:t> </a:t>
            </a:r>
            <a:r>
              <a:rPr lang="en-US" dirty="0" err="1" smtClean="0"/>
              <a:t>kolonial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Ketergantungan</a:t>
            </a:r>
            <a:r>
              <a:rPr lang="en-US" dirty="0" smtClean="0"/>
              <a:t> </a:t>
            </a:r>
            <a:r>
              <a:rPr lang="en-US" dirty="0" err="1" smtClean="0"/>
              <a:t>finansial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Ketergantungan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-industrial</a:t>
            </a:r>
          </a:p>
        </p:txBody>
      </p:sp>
    </p:spTree>
    <p:extLst>
      <p:ext uri="{BB962C8B-B14F-4D97-AF65-F5344CB8AC3E}">
        <p14:creationId xmlns:p14="http://schemas.microsoft.com/office/powerpoint/2010/main" xmlns="" val="246152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theland-b-full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5"/>
          <a:stretch/>
        </p:blipFill>
        <p:spPr>
          <a:xfrm>
            <a:off x="457200" y="661012"/>
            <a:ext cx="8229600" cy="5465152"/>
          </a:xfrm>
        </p:spPr>
      </p:pic>
    </p:spTree>
    <p:extLst>
      <p:ext uri="{BB962C8B-B14F-4D97-AF65-F5344CB8AC3E}">
        <p14:creationId xmlns:p14="http://schemas.microsoft.com/office/powerpoint/2010/main" xmlns="" val="42578826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Sosiolog</a:t>
            </a:r>
            <a:r>
              <a:rPr lang="en-US" dirty="0" smtClean="0"/>
              <a:t>: </a:t>
            </a:r>
            <a:r>
              <a:rPr lang="en-US" dirty="0" err="1" smtClean="0"/>
              <a:t>immanuel</a:t>
            </a:r>
            <a:r>
              <a:rPr lang="en-US" dirty="0" smtClean="0"/>
              <a:t> </a:t>
            </a:r>
            <a:r>
              <a:rPr lang="en-US" dirty="0" err="1" smtClean="0"/>
              <a:t>wallerstein</a:t>
            </a:r>
            <a:endParaRPr lang="en-US" dirty="0" smtClean="0"/>
          </a:p>
          <a:p>
            <a:r>
              <a:rPr lang="en-US" dirty="0" smtClean="0"/>
              <a:t>Key concepts: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kapitalisme</a:t>
            </a:r>
            <a:r>
              <a:rPr lang="en-US" dirty="0" smtClean="0"/>
              <a:t> global, </a:t>
            </a:r>
            <a:r>
              <a:rPr lang="en-US" dirty="0" err="1" smtClean="0"/>
              <a:t>pusat</a:t>
            </a:r>
            <a:r>
              <a:rPr lang="en-US" dirty="0" smtClean="0"/>
              <a:t>, semi-</a:t>
            </a:r>
            <a:r>
              <a:rPr lang="en-US" dirty="0" err="1" smtClean="0"/>
              <a:t>pinggiran</a:t>
            </a:r>
            <a:r>
              <a:rPr lang="en-US" dirty="0" smtClean="0"/>
              <a:t>, </a:t>
            </a:r>
            <a:r>
              <a:rPr lang="en-US" dirty="0" err="1" smtClean="0"/>
              <a:t>pinggiran</a:t>
            </a:r>
            <a:endParaRPr lang="en-US" dirty="0" smtClean="0"/>
          </a:p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global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. </a:t>
            </a:r>
            <a:r>
              <a:rPr lang="en-US" dirty="0" err="1" smtClean="0"/>
              <a:t>Hegemoni</a:t>
            </a:r>
            <a:r>
              <a:rPr lang="en-US" dirty="0" smtClean="0"/>
              <a:t> global </a:t>
            </a:r>
            <a:r>
              <a:rPr lang="en-US" dirty="0" err="1" smtClean="0"/>
              <a:t>sifatnya</a:t>
            </a:r>
            <a:r>
              <a:rPr lang="en-US" dirty="0" smtClean="0"/>
              <a:t> </a:t>
            </a:r>
            <a:r>
              <a:rPr lang="en-US" dirty="0" err="1" smtClean="0"/>
              <a:t>siklikal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38762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ebastiao-salgado-les-mains-de-lhomme-mines-de-charbon-de-dhanbad-2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12"/>
          <a:stretch/>
        </p:blipFill>
        <p:spPr>
          <a:xfrm>
            <a:off x="457200" y="591432"/>
            <a:ext cx="8229600" cy="5534731"/>
          </a:xfrm>
        </p:spPr>
      </p:pic>
    </p:spTree>
    <p:extLst>
      <p:ext uri="{BB962C8B-B14F-4D97-AF65-F5344CB8AC3E}">
        <p14:creationId xmlns:p14="http://schemas.microsoft.com/office/powerpoint/2010/main" xmlns="" val="2099486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poverty1-kJtF--621x414@LiveMint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880" b="-1"/>
          <a:stretch/>
        </p:blipFill>
        <p:spPr>
          <a:xfrm>
            <a:off x="457200" y="591432"/>
            <a:ext cx="8229600" cy="5534731"/>
          </a:xfrm>
        </p:spPr>
      </p:pic>
    </p:spTree>
    <p:extLst>
      <p:ext uri="{BB962C8B-B14F-4D97-AF65-F5344CB8AC3E}">
        <p14:creationId xmlns:p14="http://schemas.microsoft.com/office/powerpoint/2010/main" xmlns="" val="790690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322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83" b="1549"/>
          <a:stretch/>
        </p:blipFill>
        <p:spPr>
          <a:xfrm>
            <a:off x="457200" y="521852"/>
            <a:ext cx="8229600" cy="5966503"/>
          </a:xfrm>
        </p:spPr>
      </p:pic>
    </p:spTree>
    <p:extLst>
      <p:ext uri="{BB962C8B-B14F-4D97-AF65-F5344CB8AC3E}">
        <p14:creationId xmlns:p14="http://schemas.microsoft.com/office/powerpoint/2010/main" xmlns="" val="2475095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alvador-chica-629x353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878" b="-7661"/>
          <a:stretch/>
        </p:blipFill>
        <p:spPr>
          <a:xfrm>
            <a:off x="457200" y="1113284"/>
            <a:ext cx="8229600" cy="5012880"/>
          </a:xfrm>
        </p:spPr>
      </p:pic>
    </p:spTree>
    <p:extLst>
      <p:ext uri="{BB962C8B-B14F-4D97-AF65-F5344CB8AC3E}">
        <p14:creationId xmlns:p14="http://schemas.microsoft.com/office/powerpoint/2010/main" xmlns="" val="1529835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950-gkn-car-components-factory-floor-1950s-steel-production-min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31" b="-312"/>
          <a:stretch/>
        </p:blipFill>
        <p:spPr>
          <a:xfrm>
            <a:off x="457200" y="852359"/>
            <a:ext cx="8229600" cy="5166330"/>
          </a:xfrm>
        </p:spPr>
      </p:pic>
    </p:spTree>
    <p:extLst>
      <p:ext uri="{BB962C8B-B14F-4D97-AF65-F5344CB8AC3E}">
        <p14:creationId xmlns:p14="http://schemas.microsoft.com/office/powerpoint/2010/main" xmlns="" val="2786462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1187</TotalTime>
  <Words>1226</Words>
  <Application>Microsoft Office PowerPoint</Application>
  <PresentationFormat>On-screen Show (4:3)</PresentationFormat>
  <Paragraphs>122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Teori-teori Pembangunan Struktural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Pertanyaan kunci</vt:lpstr>
      <vt:lpstr> </vt:lpstr>
      <vt:lpstr>Konsep-konsep kunci</vt:lpstr>
      <vt:lpstr>Teori pembagian kerja secara internasional</vt:lpstr>
      <vt:lpstr>Teori Keunggulan Komparatif</vt:lpstr>
      <vt:lpstr>Kenapa?</vt:lpstr>
      <vt:lpstr>Model teori ketergantungan Allen Sens (UBC) sumber: https://www.youtube.com/watch?v=JN6LlMY2ApQ </vt:lpstr>
      <vt:lpstr>Slide 21</vt:lpstr>
      <vt:lpstr>Raul Prebisch (1901 – 1986)</vt:lpstr>
      <vt:lpstr>Tesis Prebisch-Singer (Budiman, 2000: 46-8)</vt:lpstr>
      <vt:lpstr>Slide 24</vt:lpstr>
      <vt:lpstr>Slide 25</vt:lpstr>
      <vt:lpstr>Slide 26</vt:lpstr>
      <vt:lpstr>Paul Baran (1909 – 1964)</vt:lpstr>
      <vt:lpstr>Slide 28</vt:lpstr>
      <vt:lpstr>Slide 29</vt:lpstr>
      <vt:lpstr>Slide 30</vt:lpstr>
      <vt:lpstr>Slide 31</vt:lpstr>
      <vt:lpstr>Teori Imperialisme dan Kolonialisme</vt:lpstr>
      <vt:lpstr>Slide 33</vt:lpstr>
      <vt:lpstr>Andre Gunder Frank (1929 – 2005)</vt:lpstr>
      <vt:lpstr>Fernando Henrique Cardoso (Brazil) &amp;  Enzo Faletto (Cili)</vt:lpstr>
      <vt:lpstr>Slide 36</vt:lpstr>
      <vt:lpstr>Theotonio dos Santos (1936 – 2018)</vt:lpstr>
      <vt:lpstr>Slide 38</vt:lpstr>
      <vt:lpstr>Slide 39</vt:lpstr>
      <vt:lpstr>Teori sistem dunia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 Ketergantungan, Kritik atas teori Ketergantungan, dan Model Pembangunan Alternatif</dc:title>
  <dc:creator>Fuad Abdulgani</dc:creator>
  <cp:lastModifiedBy>USER</cp:lastModifiedBy>
  <cp:revision>90</cp:revision>
  <dcterms:created xsi:type="dcterms:W3CDTF">2018-09-25T04:06:45Z</dcterms:created>
  <dcterms:modified xsi:type="dcterms:W3CDTF">2018-09-29T12:54:16Z</dcterms:modified>
</cp:coreProperties>
</file>