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8" r:id="rId4"/>
    <p:sldId id="275" r:id="rId5"/>
    <p:sldId id="274" r:id="rId6"/>
    <p:sldId id="276" r:id="rId7"/>
    <p:sldId id="284" r:id="rId8"/>
    <p:sldId id="282" r:id="rId9"/>
    <p:sldId id="286" r:id="rId10"/>
    <p:sldId id="283" r:id="rId11"/>
    <p:sldId id="280" r:id="rId12"/>
    <p:sldId id="279" r:id="rId13"/>
    <p:sldId id="278" r:id="rId14"/>
    <p:sldId id="267" r:id="rId15"/>
    <p:sldId id="285" r:id="rId16"/>
    <p:sldId id="268" r:id="rId17"/>
    <p:sldId id="291" r:id="rId18"/>
    <p:sldId id="292" r:id="rId19"/>
    <p:sldId id="293" r:id="rId20"/>
    <p:sldId id="289" r:id="rId21"/>
    <p:sldId id="290" r:id="rId22"/>
    <p:sldId id="257" r:id="rId23"/>
    <p:sldId id="294" r:id="rId24"/>
    <p:sldId id="295" r:id="rId25"/>
    <p:sldId id="296" r:id="rId26"/>
    <p:sldId id="297" r:id="rId27"/>
    <p:sldId id="259" r:id="rId28"/>
    <p:sldId id="298" r:id="rId29"/>
    <p:sldId id="299" r:id="rId30"/>
    <p:sldId id="300" r:id="rId31"/>
    <p:sldId id="301" r:id="rId32"/>
    <p:sldId id="258" r:id="rId33"/>
    <p:sldId id="302" r:id="rId34"/>
    <p:sldId id="260" r:id="rId35"/>
    <p:sldId id="271" r:id="rId36"/>
    <p:sldId id="303" r:id="rId37"/>
    <p:sldId id="304" r:id="rId38"/>
    <p:sldId id="261" r:id="rId39"/>
    <p:sldId id="305" r:id="rId40"/>
    <p:sldId id="26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1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1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8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80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2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5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6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4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7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3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3D55-9887-B944-A3BB-9CF48FFAA486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606E-5E84-6E46-AE1E-A430FDCC2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3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JN6LlMY2Ap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6433"/>
            <a:ext cx="7772400" cy="196190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/>
                <a:cs typeface="Arial Rounded MT Bold"/>
              </a:rPr>
              <a:t>Teori-teori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/>
                <a:cs typeface="Arial Rounded MT Bold"/>
              </a:rPr>
              <a:t> Pembangunan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/>
                <a:cs typeface="Arial Rounded MT Bold"/>
              </a:rPr>
              <a:t>Struktural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5737"/>
            <a:ext cx="6400800" cy="1242033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Fuad Abdulgani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83600"/>
            <a:ext cx="6400800" cy="91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Mata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Kuliah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SOSIOLOGI PEDESAAN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Semester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Ganjil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2018/19</a:t>
            </a:r>
          </a:p>
        </p:txBody>
      </p:sp>
    </p:spTree>
    <p:extLst>
      <p:ext uri="{BB962C8B-B14F-4D97-AF65-F5344CB8AC3E}">
        <p14:creationId xmlns:p14="http://schemas.microsoft.com/office/powerpoint/2010/main" xmlns="" val="340918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-ima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8" b="385"/>
          <a:stretch/>
        </p:blipFill>
        <p:spPr>
          <a:xfrm>
            <a:off x="457200" y="608827"/>
            <a:ext cx="8229600" cy="5427257"/>
          </a:xfrm>
        </p:spPr>
      </p:pic>
    </p:spTree>
    <p:extLst>
      <p:ext uri="{BB962C8B-B14F-4D97-AF65-F5344CB8AC3E}">
        <p14:creationId xmlns:p14="http://schemas.microsoft.com/office/powerpoint/2010/main" xmlns="" val="25697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ch-lif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39" b="248"/>
          <a:stretch/>
        </p:blipFill>
        <p:spPr>
          <a:xfrm>
            <a:off x="457200" y="782777"/>
            <a:ext cx="8229600" cy="5496837"/>
          </a:xfrm>
        </p:spPr>
      </p:pic>
    </p:spTree>
    <p:extLst>
      <p:ext uri="{BB962C8B-B14F-4D97-AF65-F5344CB8AC3E}">
        <p14:creationId xmlns:p14="http://schemas.microsoft.com/office/powerpoint/2010/main" xmlns="" val="242485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5b6462e2acae70f008ba2e6-750-56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7" b="1493"/>
          <a:stretch/>
        </p:blipFill>
        <p:spPr>
          <a:xfrm>
            <a:off x="457200" y="678407"/>
            <a:ext cx="8229600" cy="5670787"/>
          </a:xfrm>
        </p:spPr>
      </p:pic>
    </p:spTree>
    <p:extLst>
      <p:ext uri="{BB962C8B-B14F-4D97-AF65-F5344CB8AC3E}">
        <p14:creationId xmlns:p14="http://schemas.microsoft.com/office/powerpoint/2010/main" xmlns="" val="41039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vela_Jaqueline_(Vila_Sônia) Sao Paulo Brazi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3" b="-108"/>
          <a:stretch/>
        </p:blipFill>
        <p:spPr>
          <a:xfrm>
            <a:off x="457200" y="678407"/>
            <a:ext cx="8229600" cy="5775159"/>
          </a:xfrm>
        </p:spPr>
      </p:pic>
    </p:spTree>
    <p:extLst>
      <p:ext uri="{BB962C8B-B14F-4D97-AF65-F5344CB8AC3E}">
        <p14:creationId xmlns:p14="http://schemas.microsoft.com/office/powerpoint/2010/main" xmlns="" val="83042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di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/</a:t>
            </a:r>
            <a:r>
              <a:rPr lang="en-US" dirty="0" err="1" smtClean="0"/>
              <a:t>terbelakang</a:t>
            </a:r>
            <a:r>
              <a:rPr lang="en-US" dirty="0" smtClean="0"/>
              <a:t> (</a:t>
            </a:r>
            <a:r>
              <a:rPr lang="en-US" dirty="0" err="1" smtClean="0"/>
              <a:t>miskin</a:t>
            </a:r>
            <a:r>
              <a:rPr lang="en-US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xmlns="" val="38011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70"/>
            <a:ext cx="8229600" cy="49606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Kemakmuran</a:t>
            </a:r>
            <a:r>
              <a:rPr lang="en-US" dirty="0" smtClean="0"/>
              <a:t> // </a:t>
            </a:r>
            <a:r>
              <a:rPr lang="en-US" dirty="0" err="1" smtClean="0"/>
              <a:t>kemiskinan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Pembangunan // </a:t>
            </a:r>
            <a:r>
              <a:rPr lang="en-US" dirty="0" err="1" smtClean="0"/>
              <a:t>keterbelakangan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Global capitalist world = the mills of inequality (Eric Wolf)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21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226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Konsep-konsep</a:t>
            </a:r>
            <a:r>
              <a:rPr lang="en-US" sz="3600" dirty="0" smtClean="0"/>
              <a:t> </a:t>
            </a:r>
            <a:r>
              <a:rPr lang="en-US" sz="3600" dirty="0" err="1" smtClean="0"/>
              <a:t>kunci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Dependency</a:t>
            </a:r>
            <a:r>
              <a:rPr lang="en-US" dirty="0" smtClean="0"/>
              <a:t> – </a:t>
            </a:r>
            <a:r>
              <a:rPr lang="en-US" dirty="0" err="1" smtClean="0"/>
              <a:t>ketergantungan</a:t>
            </a:r>
            <a:endParaRPr lang="en-US" dirty="0" smtClean="0"/>
          </a:p>
          <a:p>
            <a:r>
              <a:rPr lang="en-US" i="1" dirty="0" smtClean="0"/>
              <a:t>Underdevelopment</a:t>
            </a:r>
            <a:r>
              <a:rPr lang="en-US" dirty="0" smtClean="0"/>
              <a:t> – </a:t>
            </a:r>
            <a:r>
              <a:rPr lang="en-US" dirty="0" err="1" smtClean="0"/>
              <a:t>keterbelakangan</a:t>
            </a:r>
            <a:endParaRPr lang="en-US" dirty="0" smtClean="0"/>
          </a:p>
          <a:p>
            <a:r>
              <a:rPr lang="en-US" i="1" dirty="0" smtClean="0"/>
              <a:t>Core and periphery </a:t>
            </a:r>
            <a:r>
              <a:rPr lang="en-US" dirty="0" smtClean="0"/>
              <a:t>–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endParaRPr lang="en-US" dirty="0" smtClean="0"/>
          </a:p>
          <a:p>
            <a:r>
              <a:rPr lang="en-US" i="1" dirty="0" smtClean="0"/>
              <a:t>International division of </a:t>
            </a:r>
            <a:r>
              <a:rPr lang="en-US" i="1" dirty="0" err="1" smtClean="0"/>
              <a:t>labour</a:t>
            </a:r>
            <a:r>
              <a:rPr lang="en-US" i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r>
              <a:rPr lang="en-US" i="1" dirty="0" smtClean="0"/>
              <a:t>Class distinction </a:t>
            </a:r>
            <a:r>
              <a:rPr lang="en-US" dirty="0" smtClean="0"/>
              <a:t>–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r>
              <a:rPr lang="en-US" dirty="0" err="1" smtClean="0"/>
              <a:t>Kapitalisme</a:t>
            </a:r>
            <a:r>
              <a:rPr lang="en-US" dirty="0" smtClean="0"/>
              <a:t> global / </a:t>
            </a:r>
            <a:r>
              <a:rPr lang="en-US" i="1" dirty="0" smtClean="0"/>
              <a:t>global capital accumulation </a:t>
            </a:r>
            <a:r>
              <a:rPr lang="en-US" dirty="0" smtClean="0"/>
              <a:t>&gt;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global</a:t>
            </a:r>
          </a:p>
          <a:p>
            <a:r>
              <a:rPr lang="en-US" dirty="0" err="1" smtClean="0"/>
              <a:t>Dominasi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eksploitasi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95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Teori</a:t>
            </a:r>
            <a:r>
              <a:rPr lang="en-US" sz="3600" dirty="0" smtClean="0"/>
              <a:t> </a:t>
            </a:r>
            <a:r>
              <a:rPr lang="en-US" sz="3600" dirty="0" err="1" smtClean="0"/>
              <a:t>pembagian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internasional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etiap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komparatif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(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Budiman</a:t>
            </a:r>
            <a:r>
              <a:rPr lang="en-US" sz="1800" dirty="0" smtClean="0"/>
              <a:t>, 2000: 16-7)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60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Teori</a:t>
            </a:r>
            <a:r>
              <a:rPr lang="en-US" sz="4000" dirty="0" smtClean="0"/>
              <a:t> </a:t>
            </a:r>
            <a:r>
              <a:rPr lang="en-US" sz="4000" dirty="0" err="1" smtClean="0"/>
              <a:t>Keunggulan</a:t>
            </a:r>
            <a:r>
              <a:rPr lang="en-US" sz="4000" dirty="0" smtClean="0"/>
              <a:t> </a:t>
            </a:r>
            <a:r>
              <a:rPr lang="en-US" sz="4000" dirty="0" err="1" smtClean="0"/>
              <a:t>Komparatif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r>
              <a:rPr lang="en-US" dirty="0" smtClean="0"/>
              <a:t> </a:t>
            </a:r>
            <a:r>
              <a:rPr lang="en-US" dirty="0" err="1" smtClean="0"/>
              <a:t>produksinya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Negara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(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Negara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2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sama-sama</a:t>
            </a:r>
            <a:r>
              <a:rPr lang="en-US" dirty="0" smtClean="0"/>
              <a:t> </a:t>
            </a:r>
            <a:r>
              <a:rPr lang="en-US" dirty="0" err="1" smtClean="0"/>
              <a:t>diuntungkan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Kenyataannya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(</a:t>
            </a:r>
            <a:r>
              <a:rPr lang="en-US" sz="1900" dirty="0" err="1" smtClean="0"/>
              <a:t>Budiman</a:t>
            </a:r>
            <a:r>
              <a:rPr lang="en-US" sz="1900" dirty="0" smtClean="0"/>
              <a:t>, 2000: 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28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016"/>
          </a:xfrm>
        </p:spPr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604"/>
            <a:ext cx="8229600" cy="4734559"/>
          </a:xfrm>
        </p:spPr>
        <p:txBody>
          <a:bodyPr>
            <a:norm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emiskinan</a:t>
            </a:r>
            <a:r>
              <a:rPr lang="en-US" dirty="0" smtClean="0"/>
              <a:t> di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internal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teori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modernisasi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Kemiskinan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negara-negara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tersebut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disebabkan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oleh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faktor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eksternal</a:t>
            </a:r>
            <a:r>
              <a:rPr lang="en-US" dirty="0" smtClean="0">
                <a:sym typeface="Wingdings"/>
              </a:rPr>
              <a:t>; </a:t>
            </a:r>
            <a:r>
              <a:rPr lang="en-US" dirty="0" err="1" smtClean="0">
                <a:sym typeface="Wingdings"/>
              </a:rPr>
              <a:t>sebagai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akibat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ekonomi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timpang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teori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struktural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(</a:t>
            </a:r>
            <a:r>
              <a:rPr lang="en-US" sz="1800" dirty="0" err="1" smtClean="0">
                <a:sym typeface="Wingdings"/>
              </a:rPr>
              <a:t>Budiman</a:t>
            </a:r>
            <a:r>
              <a:rPr lang="en-US" sz="1800" dirty="0" smtClean="0">
                <a:sym typeface="Wingdings"/>
              </a:rPr>
              <a:t>, 2000: 18)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87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orld-physical-ma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" b="-505"/>
          <a:stretch/>
        </p:blipFill>
        <p:spPr>
          <a:xfrm>
            <a:off x="231045" y="622539"/>
            <a:ext cx="8742929" cy="5691865"/>
          </a:xfrm>
        </p:spPr>
      </p:pic>
    </p:spTree>
    <p:extLst>
      <p:ext uri="{BB962C8B-B14F-4D97-AF65-F5344CB8AC3E}">
        <p14:creationId xmlns:p14="http://schemas.microsoft.com/office/powerpoint/2010/main" xmlns="" val="245462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0911"/>
            <a:ext cx="8229600" cy="68391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Model </a:t>
            </a:r>
            <a:r>
              <a:rPr lang="en-US" sz="1800" dirty="0" err="1" smtClean="0"/>
              <a:t>teori</a:t>
            </a:r>
            <a:r>
              <a:rPr lang="en-US" sz="1800" dirty="0" smtClean="0"/>
              <a:t> </a:t>
            </a:r>
            <a:r>
              <a:rPr lang="en-US" sz="1800" dirty="0" err="1" smtClean="0"/>
              <a:t>ketergantungan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Allen </a:t>
            </a:r>
            <a:r>
              <a:rPr lang="en-US" sz="1800" dirty="0" err="1" smtClean="0"/>
              <a:t>Sens</a:t>
            </a:r>
            <a:r>
              <a:rPr lang="en-US" sz="1800" dirty="0"/>
              <a:t> </a:t>
            </a:r>
            <a:r>
              <a:rPr lang="en-US" sz="1800" dirty="0" smtClean="0"/>
              <a:t>(UBC</a:t>
            </a:r>
            <a:r>
              <a:rPr lang="en-US" sz="1800" dirty="0"/>
              <a:t>)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</a:t>
            </a:r>
            <a:r>
              <a:rPr lang="en-US" sz="1800" dirty="0" smtClean="0">
                <a:hlinkClick r:id="rId2"/>
              </a:rPr>
              <a:t>JN6LlMY2ApQ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Content Placeholder 3" descr="Screen shot 2018-09-27 at 11.24.4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" b="261"/>
          <a:stretch>
            <a:fillRect/>
          </a:stretch>
        </p:blipFill>
        <p:spPr>
          <a:xfrm>
            <a:off x="457200" y="103494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59872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Para </a:t>
            </a:r>
            <a:r>
              <a:rPr lang="en-US" dirty="0" err="1" smtClean="0"/>
              <a:t>pendahulu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39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226"/>
          </a:xfrm>
        </p:spPr>
        <p:txBody>
          <a:bodyPr/>
          <a:lstStyle/>
          <a:p>
            <a:r>
              <a:rPr lang="en-US" dirty="0" smtClean="0"/>
              <a:t>Raul </a:t>
            </a:r>
            <a:r>
              <a:rPr lang="en-US" dirty="0" err="1" smtClean="0"/>
              <a:t>Prebisch</a:t>
            </a:r>
            <a:r>
              <a:rPr lang="en-US" dirty="0" smtClean="0"/>
              <a:t> </a:t>
            </a:r>
            <a:r>
              <a:rPr lang="en-US" sz="2400" dirty="0" smtClean="0"/>
              <a:t>(1901 – 1986)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008" y="1374209"/>
            <a:ext cx="4824792" cy="514908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ekonom</a:t>
            </a:r>
            <a:r>
              <a:rPr lang="en-US" dirty="0" smtClean="0"/>
              <a:t>. </a:t>
            </a:r>
            <a:r>
              <a:rPr lang="en-US" dirty="0" err="1" smtClean="0"/>
              <a:t>Tahun</a:t>
            </a:r>
            <a:r>
              <a:rPr lang="en-US" dirty="0" smtClean="0"/>
              <a:t> 1950 </a:t>
            </a:r>
            <a:r>
              <a:rPr lang="en-US" dirty="0" err="1"/>
              <a:t>m</a:t>
            </a:r>
            <a:r>
              <a:rPr lang="en-US" dirty="0" err="1" smtClean="0"/>
              <a:t>enjabat</a:t>
            </a:r>
            <a:r>
              <a:rPr lang="en-US" dirty="0" smtClean="0"/>
              <a:t>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i="1" dirty="0" smtClean="0"/>
              <a:t>Economic Commission for Latin America</a:t>
            </a:r>
            <a:r>
              <a:rPr lang="en-US" dirty="0" smtClean="0"/>
              <a:t> (ECLA)</a:t>
            </a:r>
            <a:endParaRPr lang="en-US" dirty="0"/>
          </a:p>
          <a:p>
            <a:r>
              <a:rPr lang="en-US" dirty="0" err="1" smtClean="0"/>
              <a:t>Tulisannya</a:t>
            </a:r>
            <a:r>
              <a:rPr lang="en-US" dirty="0" smtClean="0"/>
              <a:t> </a:t>
            </a:r>
            <a:r>
              <a:rPr lang="en-US" dirty="0" err="1" smtClean="0"/>
              <a:t>berjudul</a:t>
            </a:r>
            <a:r>
              <a:rPr lang="en-US" dirty="0" smtClean="0"/>
              <a:t> </a:t>
            </a:r>
            <a:r>
              <a:rPr lang="en-US" i="1" dirty="0" smtClean="0"/>
              <a:t>The Economic Development of Latin America and its Principal Problems</a:t>
            </a:r>
            <a:r>
              <a:rPr lang="en-US" dirty="0" smtClean="0"/>
              <a:t> (1950)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eori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yang </a:t>
            </a:r>
            <a:r>
              <a:rPr lang="en-US" dirty="0" err="1" smtClean="0"/>
              <a:t>merata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Melahirkan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“</a:t>
            </a:r>
            <a:r>
              <a:rPr lang="en-US" dirty="0" err="1" smtClean="0"/>
              <a:t>pusat</a:t>
            </a:r>
            <a:r>
              <a:rPr lang="en-US" dirty="0" smtClean="0"/>
              <a:t>”: </a:t>
            </a:r>
            <a:r>
              <a:rPr lang="en-US" dirty="0" err="1" smtClean="0"/>
              <a:t>negara-negara</a:t>
            </a:r>
            <a:r>
              <a:rPr lang="en-US" dirty="0" smtClean="0"/>
              <a:t> industrial,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, `</a:t>
            </a:r>
            <a:r>
              <a:rPr lang="en-US" dirty="0" err="1" smtClean="0"/>
              <a:t>maju</a:t>
            </a:r>
            <a:r>
              <a:rPr lang="en-US" dirty="0" smtClean="0"/>
              <a:t>` </a:t>
            </a:r>
          </a:p>
          <a:p>
            <a:pPr>
              <a:buFontTx/>
              <a:buChar char="-"/>
            </a:pPr>
            <a:r>
              <a:rPr lang="en-US" dirty="0" smtClean="0"/>
              <a:t>“</a:t>
            </a:r>
            <a:r>
              <a:rPr lang="en-US" dirty="0" err="1" smtClean="0"/>
              <a:t>pinggiran</a:t>
            </a:r>
            <a:r>
              <a:rPr lang="en-US" dirty="0" smtClean="0"/>
              <a:t>”: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primer (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), `</a:t>
            </a:r>
            <a:r>
              <a:rPr lang="en-US" dirty="0" err="1" smtClean="0"/>
              <a:t>terbelakang</a:t>
            </a:r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4" name="Picture 3" descr="raul prebis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61184"/>
            <a:ext cx="3121152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97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>
            <a:normAutofit/>
          </a:bodyPr>
          <a:lstStyle/>
          <a:p>
            <a:r>
              <a:rPr lang="en-US" sz="3200" dirty="0" err="1"/>
              <a:t>Tesis</a:t>
            </a:r>
            <a:r>
              <a:rPr lang="en-US" sz="3200" dirty="0"/>
              <a:t> </a:t>
            </a:r>
            <a:r>
              <a:rPr lang="en-US" sz="3200" dirty="0" err="1"/>
              <a:t>Prebisch</a:t>
            </a:r>
            <a:r>
              <a:rPr lang="en-US" sz="3200" dirty="0"/>
              <a:t>-</a:t>
            </a:r>
            <a:r>
              <a:rPr lang="en-US" sz="3200" dirty="0" smtClean="0"/>
              <a:t>Singer </a:t>
            </a:r>
            <a:r>
              <a:rPr lang="en-US" sz="1800" dirty="0" smtClean="0"/>
              <a:t>(</a:t>
            </a:r>
            <a:r>
              <a:rPr lang="en-US" sz="1800" dirty="0" err="1" smtClean="0"/>
              <a:t>Budiman</a:t>
            </a:r>
            <a:r>
              <a:rPr lang="en-US" sz="1800" dirty="0" smtClean="0"/>
              <a:t>, 2000: 46-8)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234"/>
            <a:ext cx="8229600" cy="483892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lebih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mahal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ketimbang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defisit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neraca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perdagangan</a:t>
            </a:r>
            <a:r>
              <a:rPr lang="en-US" dirty="0" smtClean="0">
                <a:sym typeface="Wingdings"/>
              </a:rPr>
              <a:t> negara2 </a:t>
            </a:r>
            <a:r>
              <a:rPr lang="en-US" dirty="0" err="1" smtClean="0">
                <a:sym typeface="Wingdings"/>
              </a:rPr>
              <a:t>pertanian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Kenapa</a:t>
            </a:r>
            <a:r>
              <a:rPr lang="en-US" dirty="0" smtClean="0">
                <a:sym typeface="Wingdings"/>
              </a:rPr>
              <a:t>? </a:t>
            </a:r>
            <a:r>
              <a:rPr lang="en-US" dirty="0" err="1" smtClean="0">
                <a:sym typeface="Wingdings"/>
              </a:rPr>
              <a:t>Karena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permintaan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barang2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elastis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Berlaku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hukum</a:t>
            </a:r>
            <a:r>
              <a:rPr lang="en-US" i="1" dirty="0" smtClean="0">
                <a:sym typeface="Wingdings"/>
              </a:rPr>
              <a:t> Engels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naik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persentase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konsumsi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makanan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thdp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menurun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anggaran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mengimpor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barang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meningkat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sementara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tetap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0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432"/>
            <a:ext cx="8229600" cy="55347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Negara2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memperkecil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jumlah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Kebutuhan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mentah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dikurangi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akibat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penemuan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teknologi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baru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dalam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menciptakan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sintesis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Sementara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kenaikan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mengakibatkan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kenaikan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konsumsi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barang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kenaikan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menaikkan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impor</a:t>
            </a:r>
            <a:r>
              <a:rPr lang="en-US" dirty="0" smtClean="0">
                <a:sym typeface="Wingdings"/>
              </a:rPr>
              <a:t> barang2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negara2 </a:t>
            </a:r>
            <a:r>
              <a:rPr lang="en-US" dirty="0" err="1" smtClean="0">
                <a:sym typeface="Wingdings"/>
              </a:rPr>
              <a:t>pertanian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Kenaikan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menaikkan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barang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memperbesar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82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568"/>
            <a:ext cx="8229600" cy="5308595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Negara2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makin</a:t>
            </a:r>
            <a:r>
              <a:rPr lang="en-US" dirty="0" smtClean="0">
                <a:sym typeface="Wingdings"/>
              </a:rPr>
              <a:t> kaya </a:t>
            </a:r>
            <a:r>
              <a:rPr lang="en-US" dirty="0" err="1" smtClean="0">
                <a:sym typeface="Wingdings"/>
              </a:rPr>
              <a:t>dgn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pendapatan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yg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makin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tinggi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// negara2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butuh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makin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banyak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sementara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pendapatan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ekspor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produk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pertanian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tetap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menyebabkan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defisit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dalam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neraca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perdagangan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internasional</a:t>
            </a:r>
            <a:r>
              <a:rPr lang="en-US" dirty="0" smtClean="0">
                <a:sym typeface="Wingdings"/>
              </a:rPr>
              <a:t> negara2 </a:t>
            </a:r>
            <a:r>
              <a:rPr lang="en-US" dirty="0" err="1" smtClean="0">
                <a:sym typeface="Wingdings"/>
              </a:rPr>
              <a:t>pertanian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Negara</a:t>
            </a:r>
            <a:r>
              <a:rPr lang="en-US" dirty="0">
                <a:sym typeface="Wingdings"/>
              </a:rPr>
              <a:t>-</a:t>
            </a:r>
            <a:r>
              <a:rPr lang="en-US" dirty="0" err="1">
                <a:sym typeface="Wingdings"/>
              </a:rPr>
              <a:t>negara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industri</a:t>
            </a:r>
            <a:r>
              <a:rPr lang="en-US" dirty="0">
                <a:sym typeface="Wingdings"/>
              </a:rPr>
              <a:t> (</a:t>
            </a:r>
            <a:r>
              <a:rPr lang="en-US" i="1" dirty="0" err="1">
                <a:sym typeface="Wingdings"/>
              </a:rPr>
              <a:t>pusat</a:t>
            </a:r>
            <a:r>
              <a:rPr lang="en-US" dirty="0">
                <a:sym typeface="Wingdings"/>
              </a:rPr>
              <a:t>) </a:t>
            </a:r>
            <a:r>
              <a:rPr lang="en-US" dirty="0" err="1">
                <a:sym typeface="Wingdings"/>
              </a:rPr>
              <a:t>makin</a:t>
            </a:r>
            <a:r>
              <a:rPr lang="en-US" dirty="0">
                <a:sym typeface="Wingdings"/>
              </a:rPr>
              <a:t> kaya // </a:t>
            </a:r>
            <a:r>
              <a:rPr lang="en-US" dirty="0" err="1">
                <a:sym typeface="Wingdings"/>
              </a:rPr>
              <a:t>negara-negara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pertanian</a:t>
            </a:r>
            <a:r>
              <a:rPr lang="en-US" dirty="0">
                <a:sym typeface="Wingdings"/>
              </a:rPr>
              <a:t> (</a:t>
            </a:r>
            <a:r>
              <a:rPr lang="en-US" i="1" dirty="0" err="1">
                <a:sym typeface="Wingdings"/>
              </a:rPr>
              <a:t>pinggiran</a:t>
            </a:r>
            <a:r>
              <a:rPr lang="en-US" dirty="0">
                <a:sym typeface="Wingdings"/>
              </a:rPr>
              <a:t>) </a:t>
            </a:r>
            <a:r>
              <a:rPr lang="en-US" dirty="0" err="1">
                <a:sym typeface="Wingdings"/>
              </a:rPr>
              <a:t>makin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miskin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206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382"/>
            <a:ext cx="8229600" cy="5360781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Prebisch</a:t>
            </a:r>
            <a:r>
              <a:rPr lang="en-US" dirty="0" smtClean="0"/>
              <a:t>: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industrialisasi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dilindungi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negara2 </a:t>
            </a:r>
            <a:r>
              <a:rPr lang="en-US" dirty="0" err="1" smtClean="0"/>
              <a:t>pusat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endParaRPr lang="en-US" dirty="0" smtClean="0"/>
          </a:p>
          <a:p>
            <a:r>
              <a:rPr lang="en-US" dirty="0" err="1" smtClean="0"/>
              <a:t>Industrialisasi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modal (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i="1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(</a:t>
            </a:r>
            <a:r>
              <a:rPr lang="en-US" dirty="0" err="1" smtClean="0"/>
              <a:t>arahan</a:t>
            </a:r>
            <a:r>
              <a:rPr lang="en-US" dirty="0" smtClean="0"/>
              <a:t>)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88894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226"/>
          </a:xfrm>
        </p:spPr>
        <p:txBody>
          <a:bodyPr>
            <a:norm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Baran</a:t>
            </a:r>
            <a:r>
              <a:rPr lang="en-US" dirty="0" smtClean="0"/>
              <a:t> </a:t>
            </a:r>
            <a:r>
              <a:rPr lang="en-US" sz="2400" dirty="0" smtClean="0"/>
              <a:t>(1909 – 1964)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234" y="1417638"/>
            <a:ext cx="4946566" cy="49141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Ekonom</a:t>
            </a:r>
            <a:r>
              <a:rPr lang="en-US" dirty="0" smtClean="0"/>
              <a:t> </a:t>
            </a:r>
            <a:r>
              <a:rPr lang="en-US" dirty="0" err="1" smtClean="0"/>
              <a:t>Marxis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: </a:t>
            </a:r>
            <a:r>
              <a:rPr lang="en-US" i="1" dirty="0" smtClean="0"/>
              <a:t>The political economy of growth </a:t>
            </a:r>
            <a:r>
              <a:rPr lang="en-US" dirty="0" smtClean="0"/>
              <a:t>(1957),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kolonialisme</a:t>
            </a:r>
            <a:r>
              <a:rPr lang="en-US" dirty="0" smtClean="0"/>
              <a:t> di India.</a:t>
            </a:r>
          </a:p>
          <a:p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onsepsi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arx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pra-kapitalis</a:t>
            </a:r>
            <a:endParaRPr lang="en-US" dirty="0" smtClean="0"/>
          </a:p>
        </p:txBody>
      </p:sp>
      <p:pic>
        <p:nvPicPr>
          <p:cNvPr id="4" name="Picture 3" descr="paulbar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39403"/>
            <a:ext cx="2950588" cy="38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880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592"/>
            <a:ext cx="8229600" cy="5395571"/>
          </a:xfrm>
        </p:spPr>
        <p:txBody>
          <a:bodyPr/>
          <a:lstStyle/>
          <a:p>
            <a:r>
              <a:rPr lang="en-US" dirty="0" smtClean="0"/>
              <a:t>Marx: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negara2 </a:t>
            </a:r>
            <a:r>
              <a:rPr lang="en-US" dirty="0" err="1" smtClean="0"/>
              <a:t>prakapitalis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kapitalis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Baran</a:t>
            </a:r>
            <a:r>
              <a:rPr lang="en-US" dirty="0" smtClean="0"/>
              <a:t>: </a:t>
            </a:r>
            <a:r>
              <a:rPr lang="en-US" dirty="0" err="1" smtClean="0"/>
              <a:t>pengaruh</a:t>
            </a:r>
            <a:r>
              <a:rPr lang="en-US" dirty="0" smtClean="0"/>
              <a:t> negara2 </a:t>
            </a:r>
            <a:r>
              <a:rPr lang="en-US" dirty="0" err="1" smtClean="0"/>
              <a:t>kapitalis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negara2 </a:t>
            </a:r>
            <a:r>
              <a:rPr lang="en-US" dirty="0" err="1" smtClean="0"/>
              <a:t>prakapitalis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terbelakang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kapitalisme</a:t>
            </a:r>
            <a:r>
              <a:rPr lang="en-US" dirty="0" smtClean="0"/>
              <a:t> di negara2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41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5802"/>
            <a:ext cx="8229600" cy="5430361"/>
          </a:xfrm>
        </p:spPr>
        <p:txBody>
          <a:bodyPr/>
          <a:lstStyle/>
          <a:p>
            <a:r>
              <a:rPr lang="en-US" dirty="0" err="1" smtClean="0"/>
              <a:t>Kapitalisme</a:t>
            </a:r>
            <a:r>
              <a:rPr lang="en-US" dirty="0" smtClean="0"/>
              <a:t> di negara2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prasyarat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diiringi</a:t>
            </a:r>
            <a:r>
              <a:rPr lang="en-US" dirty="0" smtClean="0"/>
              <a:t> </a:t>
            </a:r>
            <a:r>
              <a:rPr lang="en-US" dirty="0" err="1" smtClean="0"/>
              <a:t>tercerabutnya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pedesaan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meluas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terkonsentrasi</a:t>
            </a:r>
            <a:r>
              <a:rPr lang="en-US" dirty="0" smtClean="0"/>
              <a:t> di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surplus </a:t>
            </a:r>
            <a:r>
              <a:rPr lang="en-US" dirty="0" err="1" smtClean="0">
                <a:sym typeface="Wingdings"/>
              </a:rPr>
              <a:t>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diinvestasikan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dalam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industri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28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world-map-human-development-index-by-countr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46" b="-272"/>
          <a:stretch/>
        </p:blipFill>
        <p:spPr>
          <a:xfrm>
            <a:off x="265840" y="866070"/>
            <a:ext cx="8723322" cy="5135224"/>
          </a:xfrm>
        </p:spPr>
      </p:pic>
    </p:spTree>
    <p:extLst>
      <p:ext uri="{BB962C8B-B14F-4D97-AF65-F5344CB8AC3E}">
        <p14:creationId xmlns:p14="http://schemas.microsoft.com/office/powerpoint/2010/main" xmlns="" val="1793615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3198"/>
            <a:ext cx="8229600" cy="54129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Lain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 negara2 </a:t>
            </a:r>
            <a:r>
              <a:rPr lang="en-US" dirty="0" err="1" smtClean="0"/>
              <a:t>pinggiran</a:t>
            </a:r>
            <a:endParaRPr lang="en-US" dirty="0" smtClean="0"/>
          </a:p>
          <a:p>
            <a:r>
              <a:rPr lang="en-US" dirty="0" err="1" smtClean="0">
                <a:solidFill>
                  <a:srgbClr val="000000"/>
                </a:solidFill>
              </a:rPr>
              <a:t>Kekuatan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modal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surplus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pendatang</a:t>
            </a:r>
            <a:endParaRPr lang="en-US" dirty="0" smtClean="0"/>
          </a:p>
          <a:p>
            <a:r>
              <a:rPr lang="en-US" dirty="0" err="1" smtClean="0"/>
              <a:t>Maka</a:t>
            </a:r>
            <a:r>
              <a:rPr lang="en-US" dirty="0" smtClean="0"/>
              <a:t>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,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modal,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modal</a:t>
            </a:r>
          </a:p>
          <a:p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(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)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.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035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3198"/>
            <a:ext cx="8229600" cy="5412966"/>
          </a:xfrm>
        </p:spPr>
        <p:txBody>
          <a:bodyPr>
            <a:norm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industrialisasi</a:t>
            </a:r>
            <a:r>
              <a:rPr lang="en-US" dirty="0" smtClean="0"/>
              <a:t>,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dipertahankannya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pertanian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modal,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modal.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negara-negara</a:t>
            </a:r>
            <a:r>
              <a:rPr lang="en-US" dirty="0" smtClean="0"/>
              <a:t> yang </a:t>
            </a:r>
            <a:r>
              <a:rPr lang="en-US" dirty="0" err="1" smtClean="0"/>
              <a:t>terbelakang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modal </a:t>
            </a:r>
            <a:r>
              <a:rPr lang="en-US" dirty="0" err="1" smtClean="0"/>
              <a:t>asing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agen-agennya</a:t>
            </a:r>
            <a:r>
              <a:rPr lang="en-US" dirty="0" smtClean="0"/>
              <a:t> 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”, Brewer.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Budiman</a:t>
            </a:r>
            <a:r>
              <a:rPr lang="en-US" sz="1800" dirty="0" smtClean="0"/>
              <a:t>, 2000: 56-60)</a:t>
            </a:r>
          </a:p>
          <a:p>
            <a:r>
              <a:rPr lang="en-US" dirty="0" err="1" smtClean="0"/>
              <a:t>Elit</a:t>
            </a:r>
            <a:r>
              <a:rPr lang="en-US" dirty="0" smtClean="0"/>
              <a:t> negara2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bisakah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11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Imperialisme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Kolonialisme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kapitalis</a:t>
            </a:r>
            <a:r>
              <a:rPr lang="en-US" dirty="0" smtClean="0"/>
              <a:t>: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ekspansionis</a:t>
            </a: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imperialisme</a:t>
            </a:r>
            <a:r>
              <a:rPr lang="en-US" dirty="0" smtClean="0"/>
              <a:t> … imperium ~ </a:t>
            </a:r>
            <a:r>
              <a:rPr lang="en-US" dirty="0" err="1" smtClean="0"/>
              <a:t>politik</a:t>
            </a:r>
            <a:endParaRPr lang="en-US" dirty="0" smtClean="0"/>
          </a:p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kolonialisme</a:t>
            </a:r>
            <a:r>
              <a:rPr lang="en-US" dirty="0" smtClean="0"/>
              <a:t> … </a:t>
            </a:r>
            <a:r>
              <a:rPr lang="en-US" dirty="0" err="1" smtClean="0"/>
              <a:t>koloni</a:t>
            </a:r>
            <a:r>
              <a:rPr lang="en-US" dirty="0" smtClean="0"/>
              <a:t> ~ </a:t>
            </a:r>
            <a:r>
              <a:rPr lang="en-US" dirty="0" err="1" smtClean="0"/>
              <a:t>ekonomi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03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060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250"/>
          </a:xfrm>
        </p:spPr>
        <p:txBody>
          <a:bodyPr/>
          <a:lstStyle/>
          <a:p>
            <a:r>
              <a:rPr lang="en-US" sz="4000" b="1" dirty="0" smtClean="0"/>
              <a:t>Andre </a:t>
            </a:r>
            <a:r>
              <a:rPr lang="en-US" sz="4000" b="1" dirty="0" err="1" smtClean="0"/>
              <a:t>Gunder</a:t>
            </a:r>
            <a:r>
              <a:rPr lang="en-US" sz="4000" b="1" dirty="0" smtClean="0"/>
              <a:t> Frank </a:t>
            </a:r>
            <a:r>
              <a:rPr lang="en-US" sz="2400" b="1" dirty="0" smtClean="0"/>
              <a:t>(1929 – 2005)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919" y="1235049"/>
            <a:ext cx="4389880" cy="47345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: </a:t>
            </a:r>
            <a:r>
              <a:rPr lang="en-US" i="1" dirty="0" smtClean="0"/>
              <a:t>Capitalism </a:t>
            </a:r>
            <a:r>
              <a:rPr lang="en-US" i="1" dirty="0"/>
              <a:t>and Underdevelopment in Latin America </a:t>
            </a:r>
            <a:r>
              <a:rPr lang="en-US" dirty="0"/>
              <a:t>(</a:t>
            </a:r>
            <a:r>
              <a:rPr lang="en-US" dirty="0" smtClean="0"/>
              <a:t>1967)</a:t>
            </a:r>
          </a:p>
          <a:p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modernisasi</a:t>
            </a:r>
            <a:r>
              <a:rPr lang="en-US" dirty="0" smtClean="0"/>
              <a:t>: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kapitalisme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global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6" name="Picture 5" descr="andregunderfr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17" y="1314398"/>
            <a:ext cx="3056879" cy="278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525" y="4236566"/>
            <a:ext cx="3474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keterbelakangan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relasi-relasi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negeri2 yang </a:t>
            </a:r>
            <a:r>
              <a:rPr lang="en-US" dirty="0" err="1" smtClean="0"/>
              <a:t>terbelakang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negeri2 metropolitan yang </a:t>
            </a:r>
            <a:r>
              <a:rPr lang="en-US" dirty="0" err="1" smtClean="0"/>
              <a:t>maju</a:t>
            </a:r>
            <a:r>
              <a:rPr lang="en-US" dirty="0" smtClean="0"/>
              <a:t>” (Frank, 1967 via </a:t>
            </a:r>
            <a:r>
              <a:rPr lang="en-US" dirty="0" err="1" smtClean="0"/>
              <a:t>Harriss</a:t>
            </a:r>
            <a:r>
              <a:rPr lang="en-US" dirty="0" smtClean="0"/>
              <a:t>, 2013: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163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274638"/>
            <a:ext cx="8460646" cy="9952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Fernando Henrique Cardoso (Brazil) &amp; </a:t>
            </a:r>
            <a:br>
              <a:rPr lang="en-US" sz="2800" b="1" dirty="0" smtClean="0"/>
            </a:br>
            <a:r>
              <a:rPr lang="en-US" sz="2800" b="1" dirty="0" err="1" smtClean="0"/>
              <a:t>Enzo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Faletto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Cili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4" name="Picture 3" descr="Cardoso, Fernando - photo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231" y="1600200"/>
            <a:ext cx="2761948" cy="2761948"/>
          </a:xfrm>
          <a:prstGeom prst="rect">
            <a:avLst/>
          </a:prstGeom>
        </p:spPr>
      </p:pic>
      <p:pic>
        <p:nvPicPr>
          <p:cNvPr id="5" name="Picture 4" descr="enzofalle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876" y="1600200"/>
            <a:ext cx="2035774" cy="2762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231" y="4731455"/>
            <a:ext cx="3148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Fernando Henrique Cardoso </a:t>
            </a:r>
          </a:p>
          <a:p>
            <a:r>
              <a:rPr lang="en-US" dirty="0" smtClean="0"/>
              <a:t>(1931 - )</a:t>
            </a:r>
          </a:p>
          <a:p>
            <a:pPr marL="174625" indent="-174625">
              <a:buFont typeface="Arial"/>
              <a:buChar char="•"/>
            </a:pPr>
            <a:r>
              <a:rPr lang="en-US" dirty="0" err="1" smtClean="0"/>
              <a:t>Sosiolog</a:t>
            </a:r>
            <a:endParaRPr lang="en-US" dirty="0" smtClean="0"/>
          </a:p>
          <a:p>
            <a:pPr marL="174625" indent="-174625">
              <a:buFont typeface="Arial"/>
              <a:buChar char="•"/>
            </a:pPr>
            <a:r>
              <a:rPr lang="en-US" dirty="0" err="1" smtClean="0"/>
              <a:t>Presiden</a:t>
            </a:r>
            <a:r>
              <a:rPr lang="en-US" dirty="0" smtClean="0"/>
              <a:t> Brazil (1995 – 2003)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9876" y="4731455"/>
            <a:ext cx="266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Enzo</a:t>
            </a:r>
            <a:r>
              <a:rPr lang="en-US" dirty="0" smtClean="0"/>
              <a:t> </a:t>
            </a:r>
            <a:r>
              <a:rPr lang="en-US" dirty="0" err="1" smtClean="0"/>
              <a:t>Faletto</a:t>
            </a:r>
            <a:r>
              <a:rPr lang="en-US" dirty="0"/>
              <a:t> </a:t>
            </a:r>
            <a:r>
              <a:rPr lang="en-US" dirty="0" smtClean="0"/>
              <a:t>(1935 – 2003)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Sosiolog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26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39334"/>
            <a:ext cx="8229600" cy="51868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: </a:t>
            </a:r>
            <a:r>
              <a:rPr lang="en-US" i="1" dirty="0" err="1" smtClean="0"/>
              <a:t>Dependencia</a:t>
            </a:r>
            <a:r>
              <a:rPr lang="en-US" i="1" dirty="0" smtClean="0"/>
              <a:t> </a:t>
            </a:r>
            <a:r>
              <a:rPr lang="en-US" i="1" dirty="0"/>
              <a:t>y </a:t>
            </a:r>
            <a:r>
              <a:rPr lang="en-US" i="1" dirty="0" err="1"/>
              <a:t>Dearrollo</a:t>
            </a:r>
            <a:r>
              <a:rPr lang="en-US" i="1" dirty="0"/>
              <a:t> </a:t>
            </a:r>
            <a:r>
              <a:rPr lang="en-US" i="1" dirty="0" smtClean="0"/>
              <a:t>en America </a:t>
            </a:r>
            <a:r>
              <a:rPr lang="en-US" i="1" dirty="0"/>
              <a:t>Latina </a:t>
            </a:r>
            <a:r>
              <a:rPr lang="en-US" dirty="0"/>
              <a:t>(1967),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i="1" dirty="0"/>
              <a:t>Dependency </a:t>
            </a:r>
            <a:r>
              <a:rPr lang="en-US" i="1" dirty="0" smtClean="0"/>
              <a:t>and Development </a:t>
            </a:r>
            <a:r>
              <a:rPr lang="en-US" i="1" dirty="0"/>
              <a:t>in Latin </a:t>
            </a:r>
            <a:r>
              <a:rPr lang="en-US" i="1" dirty="0" smtClean="0"/>
              <a:t>America</a:t>
            </a:r>
            <a:r>
              <a:rPr lang="en-US" dirty="0" smtClean="0"/>
              <a:t> (1979)</a:t>
            </a:r>
          </a:p>
          <a:p>
            <a:r>
              <a:rPr lang="en-US" dirty="0" err="1" smtClean="0"/>
              <a:t>Argumen</a:t>
            </a:r>
            <a:r>
              <a:rPr lang="en-US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terhindarkan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Ada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global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bentuk2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alternatif2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negeri2 </a:t>
            </a:r>
            <a:r>
              <a:rPr lang="en-US" dirty="0" err="1" smtClean="0"/>
              <a:t>sekalipun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– negara2 </a:t>
            </a:r>
            <a:r>
              <a:rPr lang="en-US" dirty="0" err="1" smtClean="0"/>
              <a:t>pinggiran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mesti</a:t>
            </a:r>
            <a:r>
              <a:rPr lang="en-US" dirty="0" smtClean="0"/>
              <a:t> </a:t>
            </a:r>
            <a:r>
              <a:rPr lang="en-US" dirty="0" err="1" smtClean="0"/>
              <a:t>terbelakang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7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645"/>
          </a:xfrm>
        </p:spPr>
        <p:txBody>
          <a:bodyPr/>
          <a:lstStyle/>
          <a:p>
            <a:r>
              <a:rPr lang="en-US" sz="3600" b="1" dirty="0" err="1"/>
              <a:t>Theotonio</a:t>
            </a:r>
            <a:r>
              <a:rPr lang="en-US" sz="3600" b="1" dirty="0"/>
              <a:t> dos Santos </a:t>
            </a:r>
            <a:r>
              <a:rPr lang="en-US" sz="2400" b="1" dirty="0"/>
              <a:t>(1936 –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178" y="1426514"/>
            <a:ext cx="4685622" cy="48183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Ekonom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Brazil</a:t>
            </a:r>
          </a:p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/>
              <a:t>: </a:t>
            </a:r>
            <a:r>
              <a:rPr lang="en-US" i="1" dirty="0"/>
              <a:t>The Structure of </a:t>
            </a:r>
            <a:r>
              <a:rPr lang="en-US" i="1" dirty="0" smtClean="0"/>
              <a:t>Dependence</a:t>
            </a:r>
            <a:r>
              <a:rPr lang="en-US" dirty="0" smtClean="0"/>
              <a:t> (1970)</a:t>
            </a:r>
          </a:p>
          <a:p>
            <a:r>
              <a:rPr lang="en-US" dirty="0" err="1" smtClean="0"/>
              <a:t>Ketergantungan</a:t>
            </a:r>
            <a:r>
              <a:rPr lang="en-US" dirty="0" smtClean="0"/>
              <a:t> : </a:t>
            </a:r>
            <a:r>
              <a:rPr lang="en-US" dirty="0" err="1" smtClean="0"/>
              <a:t>keadaan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kondisi2 internal negara2 </a:t>
            </a:r>
            <a:r>
              <a:rPr lang="en-US" dirty="0" err="1" smtClean="0"/>
              <a:t>terbelakang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global.</a:t>
            </a:r>
            <a:endParaRPr lang="en-US" dirty="0"/>
          </a:p>
        </p:txBody>
      </p:sp>
      <p:pic>
        <p:nvPicPr>
          <p:cNvPr id="5" name="Picture 4" descr="theotonio-dos-santos-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80" y="1513489"/>
            <a:ext cx="3026979" cy="30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61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827"/>
            <a:ext cx="8229600" cy="60360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Theotonio</a:t>
            </a:r>
            <a:r>
              <a:rPr lang="en-US" dirty="0"/>
              <a:t> Dos Santos (</a:t>
            </a:r>
            <a:r>
              <a:rPr lang="en-US" dirty="0" err="1"/>
              <a:t>pemikir</a:t>
            </a:r>
            <a:r>
              <a:rPr lang="en-US" dirty="0"/>
              <a:t> Brazil, 1936-2018):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dipengaruhi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oleh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perkembangan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ekspansi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lain,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penerima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akibat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saling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tergantung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sistem-sistem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(yang </a:t>
            </a:r>
            <a:r>
              <a:rPr lang="en-US" dirty="0" err="1"/>
              <a:t>dominan</a:t>
            </a:r>
            <a:r>
              <a:rPr lang="en-US" dirty="0"/>
              <a:t>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berekspansi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(yang </a:t>
            </a:r>
            <a:r>
              <a:rPr lang="en-US" dirty="0" err="1"/>
              <a:t>tergantung</a:t>
            </a:r>
            <a:r>
              <a:rPr lang="en-US" dirty="0"/>
              <a:t>)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hanya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sebagai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akibat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sz="1800" dirty="0"/>
              <a:t>( </a:t>
            </a:r>
            <a:r>
              <a:rPr lang="en-US" sz="1800" dirty="0" err="1"/>
              <a:t>Budiman</a:t>
            </a:r>
            <a:r>
              <a:rPr lang="en-US" sz="1800" dirty="0"/>
              <a:t>, 2000: 63)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458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148"/>
            <a:ext cx="8229600" cy="5239015"/>
          </a:xfrm>
        </p:spPr>
        <p:txBody>
          <a:bodyPr>
            <a:normAutofit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dos Santos: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kolonial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-industrial</a:t>
            </a:r>
          </a:p>
        </p:txBody>
      </p:sp>
    </p:spTree>
    <p:extLst>
      <p:ext uri="{BB962C8B-B14F-4D97-AF65-F5344CB8AC3E}">
        <p14:creationId xmlns:p14="http://schemas.microsoft.com/office/powerpoint/2010/main" xmlns="" val="24615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land-b-fu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5"/>
          <a:stretch/>
        </p:blipFill>
        <p:spPr>
          <a:xfrm>
            <a:off x="457200" y="661012"/>
            <a:ext cx="8229600" cy="5465152"/>
          </a:xfrm>
        </p:spPr>
      </p:pic>
    </p:spTree>
    <p:extLst>
      <p:ext uri="{BB962C8B-B14F-4D97-AF65-F5344CB8AC3E}">
        <p14:creationId xmlns:p14="http://schemas.microsoft.com/office/powerpoint/2010/main" xmlns="" val="4257882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Sosiolog</a:t>
            </a:r>
            <a:r>
              <a:rPr lang="en-US" dirty="0" smtClean="0"/>
              <a:t>: </a:t>
            </a:r>
            <a:r>
              <a:rPr lang="en-US" dirty="0" err="1" smtClean="0"/>
              <a:t>immanuel</a:t>
            </a:r>
            <a:r>
              <a:rPr lang="en-US" dirty="0" smtClean="0"/>
              <a:t> </a:t>
            </a:r>
            <a:r>
              <a:rPr lang="en-US" dirty="0" err="1" smtClean="0"/>
              <a:t>wallerstein</a:t>
            </a:r>
            <a:endParaRPr lang="en-US" dirty="0" smtClean="0"/>
          </a:p>
          <a:p>
            <a:r>
              <a:rPr lang="en-US" dirty="0" smtClean="0"/>
              <a:t>Key concepts: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kapitalisme</a:t>
            </a:r>
            <a:r>
              <a:rPr lang="en-US" dirty="0" smtClean="0"/>
              <a:t> global, </a:t>
            </a:r>
            <a:r>
              <a:rPr lang="en-US" dirty="0" err="1" smtClean="0"/>
              <a:t>pusat</a:t>
            </a:r>
            <a:r>
              <a:rPr lang="en-US" dirty="0" smtClean="0"/>
              <a:t>, semi-</a:t>
            </a:r>
            <a:r>
              <a:rPr lang="en-US" dirty="0" err="1" smtClean="0"/>
              <a:t>pinggiran</a:t>
            </a:r>
            <a:r>
              <a:rPr lang="en-US" dirty="0" smtClean="0"/>
              <a:t>, </a:t>
            </a:r>
            <a:r>
              <a:rPr lang="en-US" dirty="0" err="1" smtClean="0"/>
              <a:t>pinggiran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global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  <a:r>
              <a:rPr lang="en-US" dirty="0" err="1" smtClean="0"/>
              <a:t>Hegemoni</a:t>
            </a:r>
            <a:r>
              <a:rPr lang="en-US" dirty="0" smtClean="0"/>
              <a:t> global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siklikal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76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bastiao-salgado-les-mains-de-lhomme-mines-de-charbon-de-dhanbad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2"/>
          <a:stretch/>
        </p:blipFill>
        <p:spPr>
          <a:xfrm>
            <a:off x="457200" y="591432"/>
            <a:ext cx="8229600" cy="5534731"/>
          </a:xfrm>
        </p:spPr>
      </p:pic>
    </p:spTree>
    <p:extLst>
      <p:ext uri="{BB962C8B-B14F-4D97-AF65-F5344CB8AC3E}">
        <p14:creationId xmlns:p14="http://schemas.microsoft.com/office/powerpoint/2010/main" xmlns="" val="20994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verty1-kJtF--621x414@LiveMin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80" b="-1"/>
          <a:stretch/>
        </p:blipFill>
        <p:spPr>
          <a:xfrm>
            <a:off x="457200" y="591432"/>
            <a:ext cx="8229600" cy="5534731"/>
          </a:xfrm>
        </p:spPr>
      </p:pic>
    </p:spTree>
    <p:extLst>
      <p:ext uri="{BB962C8B-B14F-4D97-AF65-F5344CB8AC3E}">
        <p14:creationId xmlns:p14="http://schemas.microsoft.com/office/powerpoint/2010/main" xmlns="" val="79069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2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3" b="1549"/>
          <a:stretch/>
        </p:blipFill>
        <p:spPr>
          <a:xfrm>
            <a:off x="457200" y="521852"/>
            <a:ext cx="8229600" cy="5966503"/>
          </a:xfrm>
        </p:spPr>
      </p:pic>
    </p:spTree>
    <p:extLst>
      <p:ext uri="{BB962C8B-B14F-4D97-AF65-F5344CB8AC3E}">
        <p14:creationId xmlns:p14="http://schemas.microsoft.com/office/powerpoint/2010/main" xmlns="" val="247509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vador-chica-629x35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78" b="-7661"/>
          <a:stretch/>
        </p:blipFill>
        <p:spPr>
          <a:xfrm>
            <a:off x="457200" y="1113284"/>
            <a:ext cx="8229600" cy="5012880"/>
          </a:xfrm>
        </p:spPr>
      </p:pic>
    </p:spTree>
    <p:extLst>
      <p:ext uri="{BB962C8B-B14F-4D97-AF65-F5344CB8AC3E}">
        <p14:creationId xmlns:p14="http://schemas.microsoft.com/office/powerpoint/2010/main" xmlns="" val="152983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50-gkn-car-components-factory-floor-1950s-steel-production-m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1" b="-312"/>
          <a:stretch/>
        </p:blipFill>
        <p:spPr>
          <a:xfrm>
            <a:off x="457200" y="852359"/>
            <a:ext cx="8229600" cy="5166330"/>
          </a:xfrm>
        </p:spPr>
      </p:pic>
    </p:spTree>
    <p:extLst>
      <p:ext uri="{BB962C8B-B14F-4D97-AF65-F5344CB8AC3E}">
        <p14:creationId xmlns:p14="http://schemas.microsoft.com/office/powerpoint/2010/main" xmlns="" val="278646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1226</Words>
  <Application>Microsoft Office PowerPoint</Application>
  <PresentationFormat>On-screen Show (4:3)</PresentationFormat>
  <Paragraphs>122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Teori-teori Pembangunan Struktural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Pertanyaan kunci</vt:lpstr>
      <vt:lpstr> </vt:lpstr>
      <vt:lpstr>Konsep-konsep kunci</vt:lpstr>
      <vt:lpstr>Teori pembagian kerja secara internasional</vt:lpstr>
      <vt:lpstr>Teori Keunggulan Komparatif</vt:lpstr>
      <vt:lpstr>Kenapa?</vt:lpstr>
      <vt:lpstr>Model teori ketergantungan Allen Sens (UBC) sumber: https://www.youtube.com/watch?v=JN6LlMY2ApQ </vt:lpstr>
      <vt:lpstr>Slide 21</vt:lpstr>
      <vt:lpstr>Raul Prebisch (1901 – 1986)</vt:lpstr>
      <vt:lpstr>Tesis Prebisch-Singer (Budiman, 2000: 46-8)</vt:lpstr>
      <vt:lpstr>Slide 24</vt:lpstr>
      <vt:lpstr>Slide 25</vt:lpstr>
      <vt:lpstr>Slide 26</vt:lpstr>
      <vt:lpstr>Paul Baran (1909 – 1964)</vt:lpstr>
      <vt:lpstr>Slide 28</vt:lpstr>
      <vt:lpstr>Slide 29</vt:lpstr>
      <vt:lpstr>Slide 30</vt:lpstr>
      <vt:lpstr>Slide 31</vt:lpstr>
      <vt:lpstr>Teori Imperialisme dan Kolonialisme</vt:lpstr>
      <vt:lpstr>Slide 33</vt:lpstr>
      <vt:lpstr>Andre Gunder Frank (1929 – 2005)</vt:lpstr>
      <vt:lpstr>Fernando Henrique Cardoso (Brazil) &amp;  Enzo Faletto (Cili)</vt:lpstr>
      <vt:lpstr>Slide 36</vt:lpstr>
      <vt:lpstr>Theotonio dos Santos (1936 – 2018)</vt:lpstr>
      <vt:lpstr>Slide 38</vt:lpstr>
      <vt:lpstr>Slide 39</vt:lpstr>
      <vt:lpstr>Teori sistem dunia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Ketergantungan, Kritik atas teori Ketergantungan, dan Model Pembangunan Alternatif</dc:title>
  <dc:creator>Fuad Abdulgani</dc:creator>
  <cp:lastModifiedBy>USER</cp:lastModifiedBy>
  <cp:revision>90</cp:revision>
  <dcterms:created xsi:type="dcterms:W3CDTF">2018-09-25T04:06:45Z</dcterms:created>
  <dcterms:modified xsi:type="dcterms:W3CDTF">2018-09-29T12:54:16Z</dcterms:modified>
</cp:coreProperties>
</file>