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8" r:id="rId5"/>
    <p:sldId id="259" r:id="rId6"/>
    <p:sldId id="262" r:id="rId7"/>
    <p:sldId id="257" r:id="rId8"/>
    <p:sldId id="260" r:id="rId9"/>
    <p:sldId id="294" r:id="rId10"/>
  </p:sldIdLst>
  <p:sldSz cx="9144000" cy="5143500" type="screen16x9"/>
  <p:notesSz cx="6858000" cy="9144000"/>
  <p:embeddedFontLst>
    <p:embeddedFont>
      <p:font typeface="Amatic SC" charset="-79"/>
      <p:regular r:id="rId14"/>
      <p:bold r:id="rId15"/>
    </p:embeddedFont>
    <p:embeddedFont>
      <p:font typeface="Encode Sans Semi Condensed Light" charset="0"/>
      <p:regular r:id="rId16"/>
      <p:bold r:id="rId17"/>
    </p:embeddedFont>
    <p:embeddedFont>
      <p:font typeface="Calibri" pitchFamily="34" charset="0"/>
      <p:regular r:id="rId18"/>
      <p:bold r:id="rId19"/>
      <p:italic r:id="rId20"/>
      <p:boldItalic r:id="rId21"/>
    </p:embeddedFont>
    <p:embeddedFont>
      <p:font typeface="Montserrat" charset="0"/>
      <p:regular r:id="rId22"/>
      <p:bold r:id="rId23"/>
      <p:italic r:id="rId24"/>
      <p:boldItalic r:id="rId25"/>
    </p:embeddedFont>
    <p:embeddedFont>
      <p:font typeface="Encode Sans Semi Condensed"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221" autoAdjust="0"/>
    <p:restoredTop sz="94615" autoAdjust="0"/>
  </p:normalViewPr>
  <p:slideViewPr>
    <p:cSldViewPr>
      <p:cViewPr>
        <p:scale>
          <a:sx n="60" d="100"/>
          <a:sy n="60" d="100"/>
        </p:scale>
        <p:origin x="-1338" y="-6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font" Target="fonts/font14.fntdata"/><Relationship Id="rId26" Type="http://schemas.openxmlformats.org/officeDocument/2006/relationships/font" Target="fonts/font13.fntdata"/><Relationship Id="rId25" Type="http://schemas.openxmlformats.org/officeDocument/2006/relationships/font" Target="fonts/font12.fntdata"/><Relationship Id="rId24" Type="http://schemas.openxmlformats.org/officeDocument/2006/relationships/font" Target="fonts/font11.fntdata"/><Relationship Id="rId23" Type="http://schemas.openxmlformats.org/officeDocument/2006/relationships/font" Target="fonts/font10.fntdata"/><Relationship Id="rId22" Type="http://schemas.openxmlformats.org/officeDocument/2006/relationships/font" Target="fonts/font9.fntdata"/><Relationship Id="rId21" Type="http://schemas.openxmlformats.org/officeDocument/2006/relationships/font" Target="fonts/font8.fntdata"/><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91"/>
        <p:cNvGrpSpPr/>
        <p:nvPr/>
      </p:nvGrpSpPr>
      <p:grpSpPr>
        <a:xfrm>
          <a:off x="0" y="0"/>
          <a:ext cx="0" cy="0"/>
          <a:chOff x="0" y="0"/>
          <a:chExt cx="0" cy="0"/>
        </a:xfrm>
      </p:grpSpPr>
      <p:sp>
        <p:nvSpPr>
          <p:cNvPr id="2692" name="Google Shape;269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38200" y="2904450"/>
            <a:ext cx="7433400" cy="810300"/>
          </a:xfrm>
          <a:prstGeom prst="rect">
            <a:avLst/>
          </a:prstGeom>
        </p:spPr>
        <p:txBody>
          <a:bodyPr spcFirstLastPara="1" wrap="square" lIns="0" tIns="0" rIns="0" bIns="0" anchor="t" anchorCtr="0">
            <a:noAutofit/>
          </a:bodyPr>
          <a:lstStyle/>
          <a:p>
            <a:r>
              <a:rPr lang="en-US" sz="4800" dirty="0"/>
              <a:t>ISLAM DI EROPA PADA ABAD PERTENGAHAN</a:t>
            </a:r>
            <a:endParaRPr lang="en-US" sz="4800" dirty="0"/>
          </a:p>
        </p:txBody>
      </p:sp>
      <p:sp>
        <p:nvSpPr>
          <p:cNvPr id="2" name="Rectangle 1"/>
          <p:cNvSpPr/>
          <p:nvPr/>
        </p:nvSpPr>
        <p:spPr>
          <a:xfrm>
            <a:off x="2438400" y="3409950"/>
            <a:ext cx="4572000" cy="1600438"/>
          </a:xfrm>
          <a:prstGeom prst="rect">
            <a:avLst/>
          </a:prstGeom>
        </p:spPr>
        <p:txBody>
          <a:bodyPr>
            <a:spAutoFit/>
          </a:bodyPr>
          <a:lstStyle/>
          <a:p>
            <a:pPr algn="ctr"/>
            <a:r>
              <a:rPr lang="en-US" b="1" dirty="0" err="1">
                <a:solidFill>
                  <a:schemeClr val="bg1"/>
                </a:solidFill>
              </a:rPr>
              <a:t>Disusun</a:t>
            </a:r>
            <a:r>
              <a:rPr lang="en-US" b="1" dirty="0">
                <a:solidFill>
                  <a:schemeClr val="bg1"/>
                </a:solidFill>
              </a:rPr>
              <a:t> </a:t>
            </a:r>
            <a:r>
              <a:rPr lang="en-US" b="1" dirty="0" err="1">
                <a:solidFill>
                  <a:schemeClr val="bg1"/>
                </a:solidFill>
              </a:rPr>
              <a:t>Oleh</a:t>
            </a:r>
            <a:r>
              <a:rPr lang="en-US" b="1" dirty="0">
                <a:solidFill>
                  <a:schemeClr val="bg1"/>
                </a:solidFill>
              </a:rPr>
              <a:t> </a:t>
            </a:r>
            <a:r>
              <a:rPr lang="en-US" b="1" dirty="0" smtClean="0">
                <a:solidFill>
                  <a:schemeClr val="bg1"/>
                </a:solidFill>
              </a:rPr>
              <a:t>:</a:t>
            </a:r>
            <a:endParaRPr lang="en-US" b="1" dirty="0" smtClean="0">
              <a:solidFill>
                <a:schemeClr val="bg1"/>
              </a:solidFill>
            </a:endParaRPr>
          </a:p>
          <a:p>
            <a:pPr algn="ctr"/>
            <a:endParaRPr lang="en-US" dirty="0">
              <a:solidFill>
                <a:schemeClr val="bg1"/>
              </a:solidFill>
            </a:endParaRPr>
          </a:p>
          <a:p>
            <a:r>
              <a:rPr lang="en-US" dirty="0" err="1">
                <a:solidFill>
                  <a:schemeClr val="bg1"/>
                </a:solidFill>
              </a:rPr>
              <a:t>Renaldy</a:t>
            </a:r>
            <a:r>
              <a:rPr lang="en-US" dirty="0">
                <a:solidFill>
                  <a:schemeClr val="bg1"/>
                </a:solidFill>
              </a:rPr>
              <a:t> </a:t>
            </a:r>
            <a:r>
              <a:rPr lang="en-US" dirty="0" err="1">
                <a:solidFill>
                  <a:schemeClr val="bg1"/>
                </a:solidFill>
              </a:rPr>
              <a:t>Jovanda</a:t>
            </a:r>
            <a:r>
              <a:rPr lang="en-US" dirty="0">
                <a:solidFill>
                  <a:schemeClr val="bg1"/>
                </a:solidFill>
              </a:rPr>
              <a:t>           </a:t>
            </a:r>
            <a:r>
              <a:rPr lang="en-US" dirty="0" smtClean="0">
                <a:solidFill>
                  <a:schemeClr val="bg1"/>
                </a:solidFill>
              </a:rPr>
              <a:t>             </a:t>
            </a:r>
            <a:r>
              <a:rPr lang="en-US" dirty="0">
                <a:solidFill>
                  <a:schemeClr val="bg1"/>
                </a:solidFill>
              </a:rPr>
              <a:t>1913033002</a:t>
            </a:r>
            <a:endParaRPr lang="en-US" dirty="0">
              <a:solidFill>
                <a:schemeClr val="bg1"/>
              </a:solidFill>
            </a:endParaRPr>
          </a:p>
          <a:p>
            <a:r>
              <a:rPr lang="en-US" dirty="0">
                <a:solidFill>
                  <a:schemeClr val="bg1"/>
                </a:solidFill>
              </a:rPr>
              <a:t>Dona </a:t>
            </a:r>
            <a:r>
              <a:rPr lang="en-US" dirty="0" err="1">
                <a:solidFill>
                  <a:schemeClr val="bg1"/>
                </a:solidFill>
              </a:rPr>
              <a:t>Oktavia</a:t>
            </a:r>
            <a:r>
              <a:rPr lang="en-US" dirty="0">
                <a:solidFill>
                  <a:schemeClr val="bg1"/>
                </a:solidFill>
              </a:rPr>
              <a:t>                   </a:t>
            </a:r>
            <a:r>
              <a:rPr lang="en-US" dirty="0" smtClean="0">
                <a:solidFill>
                  <a:schemeClr val="bg1"/>
                </a:solidFill>
              </a:rPr>
              <a:t>           1913033025</a:t>
            </a:r>
            <a:endParaRPr lang="en-US" dirty="0">
              <a:solidFill>
                <a:schemeClr val="bg1"/>
              </a:solidFill>
            </a:endParaRPr>
          </a:p>
          <a:p>
            <a:r>
              <a:rPr lang="en-US" dirty="0" err="1">
                <a:solidFill>
                  <a:schemeClr val="bg1"/>
                </a:solidFill>
              </a:rPr>
              <a:t>Rizky</a:t>
            </a:r>
            <a:r>
              <a:rPr lang="en-US" dirty="0">
                <a:solidFill>
                  <a:schemeClr val="bg1"/>
                </a:solidFill>
              </a:rPr>
              <a:t> </a:t>
            </a:r>
            <a:r>
              <a:rPr lang="en-US" dirty="0" err="1">
                <a:solidFill>
                  <a:schemeClr val="bg1"/>
                </a:solidFill>
              </a:rPr>
              <a:t>Pahlevi</a:t>
            </a:r>
            <a:r>
              <a:rPr lang="en-US" dirty="0">
                <a:solidFill>
                  <a:schemeClr val="bg1"/>
                </a:solidFill>
              </a:rPr>
              <a:t>                   </a:t>
            </a:r>
            <a:r>
              <a:rPr lang="en-US" dirty="0" smtClean="0">
                <a:solidFill>
                  <a:schemeClr val="bg1"/>
                </a:solidFill>
              </a:rPr>
              <a:t>            2013033023</a:t>
            </a:r>
            <a:endParaRPr lang="en-US" dirty="0">
              <a:solidFill>
                <a:schemeClr val="bg1"/>
              </a:solidFill>
            </a:endParaRPr>
          </a:p>
          <a:p>
            <a:r>
              <a:rPr lang="en-US" dirty="0" err="1">
                <a:solidFill>
                  <a:schemeClr val="bg1"/>
                </a:solidFill>
              </a:rPr>
              <a:t>Syifa</a:t>
            </a:r>
            <a:r>
              <a:rPr lang="en-US" dirty="0">
                <a:solidFill>
                  <a:schemeClr val="bg1"/>
                </a:solidFill>
              </a:rPr>
              <a:t> Farah </a:t>
            </a:r>
            <a:r>
              <a:rPr lang="en-US" dirty="0" err="1">
                <a:solidFill>
                  <a:schemeClr val="bg1"/>
                </a:solidFill>
              </a:rPr>
              <a:t>Rifaini</a:t>
            </a:r>
            <a:r>
              <a:rPr lang="en-US" dirty="0">
                <a:solidFill>
                  <a:schemeClr val="bg1"/>
                </a:solidFill>
              </a:rPr>
              <a:t>          </a:t>
            </a:r>
            <a:r>
              <a:rPr lang="en-US" dirty="0" smtClean="0">
                <a:solidFill>
                  <a:schemeClr val="bg1"/>
                </a:solidFill>
              </a:rPr>
              <a:t>             </a:t>
            </a:r>
            <a:r>
              <a:rPr lang="en-US" dirty="0">
                <a:solidFill>
                  <a:schemeClr val="bg1"/>
                </a:solidFill>
              </a:rPr>
              <a:t>2013033020</a:t>
            </a:r>
            <a:endParaRPr lang="en-US" dirty="0">
              <a:solidFill>
                <a:schemeClr val="bg1"/>
              </a:solidFill>
            </a:endParaRPr>
          </a:p>
          <a:p>
            <a:r>
              <a:rPr lang="en-US" dirty="0" err="1">
                <a:solidFill>
                  <a:schemeClr val="bg1"/>
                </a:solidFill>
              </a:rPr>
              <a:t>Gumahdona</a:t>
            </a:r>
            <a:r>
              <a:rPr lang="en-US" dirty="0">
                <a:solidFill>
                  <a:schemeClr val="bg1"/>
                </a:solidFill>
              </a:rPr>
              <a:t> </a:t>
            </a:r>
            <a:r>
              <a:rPr lang="en-US" dirty="0" err="1">
                <a:solidFill>
                  <a:schemeClr val="bg1"/>
                </a:solidFill>
              </a:rPr>
              <a:t>Khoirunnisa</a:t>
            </a:r>
            <a:r>
              <a:rPr lang="en-US" dirty="0">
                <a:solidFill>
                  <a:schemeClr val="bg1"/>
                </a:solidFill>
              </a:rPr>
              <a:t> </a:t>
            </a:r>
            <a:r>
              <a:rPr lang="en-US" dirty="0" smtClean="0">
                <a:solidFill>
                  <a:schemeClr val="bg1"/>
                </a:solidFill>
              </a:rPr>
              <a:t>            2053033011</a:t>
            </a:r>
            <a:endParaRPr lang="en-US" dirty="0">
              <a:solidFill>
                <a:schemeClr val="bg1"/>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00" y="57150"/>
            <a:ext cx="5257800" cy="2819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1076469" y="133350"/>
            <a:ext cx="3592800" cy="643238"/>
          </a:xfrm>
          <a:prstGeom prst="rect">
            <a:avLst/>
          </a:prstGeom>
        </p:spPr>
        <p:txBody>
          <a:bodyPr spcFirstLastPara="1" wrap="square" lIns="0" tIns="0" rIns="0" bIns="0" anchor="b" anchorCtr="0">
            <a:noAutofit/>
          </a:bodyPr>
          <a:lstStyle/>
          <a:p>
            <a:pPr lvl="0"/>
            <a:r>
              <a:rPr lang="en-US" sz="3600" dirty="0" err="1">
                <a:solidFill>
                  <a:schemeClr val="bg1"/>
                </a:solidFill>
              </a:rPr>
              <a:t>Masuknya</a:t>
            </a:r>
            <a:r>
              <a:rPr lang="en-US" sz="3600" dirty="0">
                <a:solidFill>
                  <a:schemeClr val="bg1"/>
                </a:solidFill>
              </a:rPr>
              <a:t> Islam </a:t>
            </a:r>
            <a:r>
              <a:rPr lang="en-US" sz="3600" dirty="0" err="1">
                <a:solidFill>
                  <a:schemeClr val="bg1"/>
                </a:solidFill>
              </a:rPr>
              <a:t>Ke</a:t>
            </a:r>
            <a:r>
              <a:rPr lang="en-US" sz="3600" dirty="0">
                <a:solidFill>
                  <a:schemeClr val="bg1"/>
                </a:solidFill>
              </a:rPr>
              <a:t> </a:t>
            </a:r>
            <a:r>
              <a:rPr lang="en-US" sz="3600" dirty="0" err="1">
                <a:solidFill>
                  <a:schemeClr val="bg1"/>
                </a:solidFill>
              </a:rPr>
              <a:t>Eropa</a:t>
            </a:r>
            <a:endParaRPr sz="3600" dirty="0">
              <a:solidFill>
                <a:schemeClr val="bg1"/>
              </a:solidFill>
            </a:endParaRPr>
          </a:p>
        </p:txBody>
      </p:sp>
      <p:sp>
        <p:nvSpPr>
          <p:cNvPr id="1586" name="Google Shape;1586;p15"/>
          <p:cNvSpPr txBox="1">
            <a:spLocks noGrp="1"/>
          </p:cNvSpPr>
          <p:nvPr>
            <p:ph type="subTitle" idx="4294967295"/>
          </p:nvPr>
        </p:nvSpPr>
        <p:spPr>
          <a:xfrm>
            <a:off x="2610502" y="1047750"/>
            <a:ext cx="4704698" cy="2926650"/>
          </a:xfrm>
          <a:prstGeom prst="rect">
            <a:avLst/>
          </a:prstGeom>
        </p:spPr>
        <p:txBody>
          <a:bodyPr spcFirstLastPara="1" wrap="square" lIns="0" tIns="0" rIns="0" bIns="0" anchor="t" anchorCtr="0">
            <a:noAutofit/>
          </a:bodyPr>
          <a:lstStyle/>
          <a:p>
            <a:pPr marL="285750" indent="-285750" algn="just">
              <a:spcBef>
                <a:spcPts val="800"/>
              </a:spcBef>
              <a:buClr>
                <a:schemeClr val="dk1"/>
              </a:buClr>
              <a:buSzPts val="1100"/>
            </a:pPr>
            <a:r>
              <a:rPr lang="en-US" sz="1600" b="1" dirty="0" err="1"/>
              <a:t>Dalam</a:t>
            </a:r>
            <a:r>
              <a:rPr lang="en-US" sz="1600" b="1" dirty="0"/>
              <a:t> </a:t>
            </a:r>
            <a:r>
              <a:rPr lang="en-US" sz="1600" b="1" dirty="0" err="1"/>
              <a:t>sejarah</a:t>
            </a:r>
            <a:r>
              <a:rPr lang="en-US" sz="1600" b="1" dirty="0"/>
              <a:t> </a:t>
            </a:r>
            <a:r>
              <a:rPr lang="en-US" sz="1600" b="1" dirty="0" err="1"/>
              <a:t>ilmu</a:t>
            </a:r>
            <a:r>
              <a:rPr lang="en-US" sz="1600" b="1" dirty="0"/>
              <a:t> </a:t>
            </a:r>
            <a:r>
              <a:rPr lang="en-US" sz="1600" b="1" dirty="0" err="1"/>
              <a:t>pengetahuan</a:t>
            </a:r>
            <a:r>
              <a:rPr lang="en-US" sz="1600" b="1" dirty="0"/>
              <a:t> </a:t>
            </a:r>
            <a:r>
              <a:rPr lang="en-US" sz="1600" b="1" dirty="0" err="1"/>
              <a:t>dan</a:t>
            </a:r>
            <a:r>
              <a:rPr lang="en-US" sz="1600" b="1" dirty="0"/>
              <a:t> </a:t>
            </a:r>
            <a:r>
              <a:rPr lang="en-US" sz="1600" b="1" dirty="0" err="1"/>
              <a:t>peradaban</a:t>
            </a:r>
            <a:r>
              <a:rPr lang="en-US" sz="1600" b="1" dirty="0"/>
              <a:t> Islam, </a:t>
            </a:r>
            <a:r>
              <a:rPr lang="en-US" sz="1600" b="1" dirty="0" err="1"/>
              <a:t>tanah</a:t>
            </a:r>
            <a:r>
              <a:rPr lang="en-US" sz="1600" b="1" dirty="0"/>
              <a:t> </a:t>
            </a:r>
            <a:r>
              <a:rPr lang="en-US" sz="1600" b="1" dirty="0" err="1"/>
              <a:t>Spanyol</a:t>
            </a:r>
            <a:r>
              <a:rPr lang="en-US" sz="1600" b="1" dirty="0"/>
              <a:t> </a:t>
            </a:r>
            <a:r>
              <a:rPr lang="en-US" sz="1600" b="1" dirty="0" err="1"/>
              <a:t>lebih</a:t>
            </a:r>
            <a:r>
              <a:rPr lang="en-US" sz="1600" b="1" dirty="0"/>
              <a:t> </a:t>
            </a:r>
            <a:r>
              <a:rPr lang="en-US" sz="1600" b="1" dirty="0" err="1"/>
              <a:t>banyak</a:t>
            </a:r>
            <a:r>
              <a:rPr lang="en-US" sz="1600" b="1" dirty="0"/>
              <a:t> </a:t>
            </a:r>
            <a:r>
              <a:rPr lang="en-US" sz="1600" b="1" dirty="0" err="1"/>
              <a:t>dikenal</a:t>
            </a:r>
            <a:r>
              <a:rPr lang="en-US" sz="1600" b="1" dirty="0"/>
              <a:t> </a:t>
            </a:r>
            <a:r>
              <a:rPr lang="en-US" sz="1600" b="1" dirty="0" err="1"/>
              <a:t>dengan</a:t>
            </a:r>
            <a:r>
              <a:rPr lang="en-US" sz="1600" b="1" dirty="0"/>
              <a:t> </a:t>
            </a:r>
            <a:r>
              <a:rPr lang="en-US" sz="1600" b="1" dirty="0" err="1"/>
              <a:t>nama</a:t>
            </a:r>
            <a:r>
              <a:rPr lang="en-US" sz="1600" b="1" dirty="0"/>
              <a:t> Andalusia, yang </a:t>
            </a:r>
            <a:r>
              <a:rPr lang="en-US" sz="1600" b="1" dirty="0" err="1"/>
              <a:t>diambil</a:t>
            </a:r>
            <a:r>
              <a:rPr lang="en-US" sz="1600" b="1" dirty="0"/>
              <a:t> </a:t>
            </a:r>
            <a:r>
              <a:rPr lang="en-US" sz="1600" b="1" dirty="0" err="1"/>
              <a:t>dari</a:t>
            </a:r>
            <a:r>
              <a:rPr lang="en-US" sz="1600" b="1" dirty="0"/>
              <a:t> </a:t>
            </a:r>
            <a:r>
              <a:rPr lang="en-US" sz="1600" b="1" dirty="0" err="1"/>
              <a:t>sebutan</a:t>
            </a:r>
            <a:r>
              <a:rPr lang="en-US" sz="1600" b="1" dirty="0"/>
              <a:t> </a:t>
            </a:r>
            <a:r>
              <a:rPr lang="en-US" sz="1600" b="1" dirty="0" err="1"/>
              <a:t>tanah</a:t>
            </a:r>
            <a:r>
              <a:rPr lang="en-US" sz="1600" b="1" dirty="0"/>
              <a:t> </a:t>
            </a:r>
            <a:r>
              <a:rPr lang="en-US" sz="1600" b="1" dirty="0" err="1"/>
              <a:t>Semenanjung</a:t>
            </a:r>
            <a:r>
              <a:rPr lang="en-US" sz="1600" b="1" dirty="0"/>
              <a:t> Liberia. </a:t>
            </a:r>
            <a:endParaRPr lang="en-US" sz="1600" b="1" dirty="0" smtClean="0"/>
          </a:p>
          <a:p>
            <a:pPr marL="285750" indent="-285750" algn="just">
              <a:spcBef>
                <a:spcPts val="800"/>
              </a:spcBef>
              <a:buClr>
                <a:schemeClr val="dk1"/>
              </a:buClr>
              <a:buSzPts val="1100"/>
            </a:pPr>
            <a:r>
              <a:rPr lang="en-US" sz="1600" b="1" dirty="0" smtClean="0"/>
              <a:t>Islam </a:t>
            </a:r>
            <a:r>
              <a:rPr lang="en-US" sz="1600" b="1" dirty="0" err="1"/>
              <a:t>masuk</a:t>
            </a:r>
            <a:r>
              <a:rPr lang="en-US" sz="1600" b="1" dirty="0"/>
              <a:t> </a:t>
            </a:r>
            <a:r>
              <a:rPr lang="en-US" sz="1600" b="1" dirty="0" err="1"/>
              <a:t>ke</a:t>
            </a:r>
            <a:r>
              <a:rPr lang="en-US" sz="1600" b="1" dirty="0"/>
              <a:t> </a:t>
            </a:r>
            <a:r>
              <a:rPr lang="en-US" sz="1600" b="1" dirty="0" err="1"/>
              <a:t>Spanyol</a:t>
            </a:r>
            <a:r>
              <a:rPr lang="en-US" sz="1600" b="1" dirty="0"/>
              <a:t> (Cordoba) </a:t>
            </a:r>
            <a:r>
              <a:rPr lang="en-US" sz="1600" b="1" dirty="0" err="1"/>
              <a:t>pada</a:t>
            </a:r>
            <a:r>
              <a:rPr lang="en-US" sz="1600" b="1" dirty="0"/>
              <a:t> </a:t>
            </a:r>
            <a:r>
              <a:rPr lang="en-US" sz="1600" b="1" dirty="0" err="1"/>
              <a:t>tahun</a:t>
            </a:r>
            <a:r>
              <a:rPr lang="en-US" sz="1600" b="1" dirty="0"/>
              <a:t> 93 H (711 M) </a:t>
            </a:r>
            <a:r>
              <a:rPr lang="en-US" sz="1600" b="1" dirty="0" err="1"/>
              <a:t>melalui</a:t>
            </a:r>
            <a:r>
              <a:rPr lang="en-US" sz="1600" b="1" dirty="0"/>
              <a:t> </a:t>
            </a:r>
            <a:r>
              <a:rPr lang="en-US" sz="1600" b="1" dirty="0" err="1"/>
              <a:t>jalur</a:t>
            </a:r>
            <a:r>
              <a:rPr lang="en-US" sz="1600" b="1" dirty="0"/>
              <a:t> </a:t>
            </a:r>
            <a:r>
              <a:rPr lang="en-US" sz="1600" b="1" dirty="0" err="1"/>
              <a:t>Afrika</a:t>
            </a:r>
            <a:r>
              <a:rPr lang="en-US" sz="1600" b="1" dirty="0"/>
              <a:t> Utara di </a:t>
            </a:r>
            <a:r>
              <a:rPr lang="en-US" sz="1600" b="1" dirty="0" err="1"/>
              <a:t>bawah</a:t>
            </a:r>
            <a:r>
              <a:rPr lang="en-US" sz="1600" b="1" dirty="0"/>
              <a:t> </a:t>
            </a:r>
            <a:r>
              <a:rPr lang="en-US" sz="1600" b="1" dirty="0" err="1"/>
              <a:t>pimpinan</a:t>
            </a:r>
            <a:r>
              <a:rPr lang="en-US" sz="1600" b="1" dirty="0"/>
              <a:t> Tariq bin </a:t>
            </a:r>
            <a:r>
              <a:rPr lang="en-US" sz="1600" b="1" dirty="0" err="1"/>
              <a:t>Ziyad</a:t>
            </a:r>
            <a:r>
              <a:rPr lang="en-US" sz="1600" b="1" dirty="0"/>
              <a:t> yang </a:t>
            </a:r>
            <a:r>
              <a:rPr lang="en-US" sz="1600" b="1" dirty="0" err="1"/>
              <a:t>memimpin</a:t>
            </a:r>
            <a:r>
              <a:rPr lang="en-US" sz="1600" b="1" dirty="0"/>
              <a:t> </a:t>
            </a:r>
            <a:r>
              <a:rPr lang="en-US" sz="1600" b="1" dirty="0" err="1"/>
              <a:t>angkatan</a:t>
            </a:r>
            <a:r>
              <a:rPr lang="en-US" sz="1600" b="1" dirty="0"/>
              <a:t> </a:t>
            </a:r>
            <a:r>
              <a:rPr lang="en-US" sz="1600" b="1" dirty="0" err="1"/>
              <a:t>perang</a:t>
            </a:r>
            <a:r>
              <a:rPr lang="en-US" sz="1600" b="1" dirty="0"/>
              <a:t> Islam </a:t>
            </a:r>
            <a:r>
              <a:rPr lang="en-US" sz="1600" b="1" dirty="0" err="1"/>
              <a:t>untuk</a:t>
            </a:r>
            <a:r>
              <a:rPr lang="en-US" sz="1600" b="1" dirty="0"/>
              <a:t> </a:t>
            </a:r>
            <a:r>
              <a:rPr lang="en-US" sz="1600" b="1" dirty="0" err="1"/>
              <a:t>membuka</a:t>
            </a:r>
            <a:r>
              <a:rPr lang="en-US" sz="1600" b="1" dirty="0"/>
              <a:t> Andalusia Islam </a:t>
            </a:r>
            <a:r>
              <a:rPr lang="en-US" sz="1600" b="1" dirty="0" err="1"/>
              <a:t>masuk</a:t>
            </a:r>
            <a:r>
              <a:rPr lang="en-US" sz="1600" b="1" dirty="0"/>
              <a:t> </a:t>
            </a:r>
            <a:r>
              <a:rPr lang="en-US" sz="1600" b="1" dirty="0" err="1"/>
              <a:t>ke</a:t>
            </a:r>
            <a:r>
              <a:rPr lang="en-US" sz="1600" b="1" dirty="0"/>
              <a:t> </a:t>
            </a:r>
            <a:r>
              <a:rPr lang="en-US" sz="1600" b="1" dirty="0" err="1"/>
              <a:t>Spanyol</a:t>
            </a:r>
            <a:r>
              <a:rPr lang="en-US" sz="1600" b="1" dirty="0"/>
              <a:t> (Cordoba) </a:t>
            </a:r>
            <a:r>
              <a:rPr lang="en-US" sz="1600" b="1" dirty="0" err="1"/>
              <a:t>pada</a:t>
            </a:r>
            <a:r>
              <a:rPr lang="en-US" sz="1600" b="1" dirty="0"/>
              <a:t> </a:t>
            </a:r>
            <a:r>
              <a:rPr lang="en-US" sz="1600" b="1" dirty="0" err="1"/>
              <a:t>tahun</a:t>
            </a:r>
            <a:r>
              <a:rPr lang="en-US" sz="1600" b="1" dirty="0"/>
              <a:t> 93 H (711 M) </a:t>
            </a:r>
            <a:r>
              <a:rPr lang="en-US" sz="1600" b="1" dirty="0" err="1"/>
              <a:t>melalui</a:t>
            </a:r>
            <a:r>
              <a:rPr lang="en-US" sz="1600" b="1" dirty="0"/>
              <a:t> </a:t>
            </a:r>
            <a:r>
              <a:rPr lang="en-US" sz="1600" b="1" dirty="0" err="1"/>
              <a:t>jalur</a:t>
            </a:r>
            <a:r>
              <a:rPr lang="en-US" sz="1600" b="1" dirty="0"/>
              <a:t> </a:t>
            </a:r>
            <a:r>
              <a:rPr lang="en-US" sz="1600" b="1" dirty="0" err="1"/>
              <a:t>Afrika</a:t>
            </a:r>
            <a:r>
              <a:rPr lang="en-US" sz="1600" b="1" dirty="0"/>
              <a:t> Utara di </a:t>
            </a:r>
            <a:r>
              <a:rPr lang="en-US" sz="1600" b="1" dirty="0" err="1"/>
              <a:t>bawah</a:t>
            </a:r>
            <a:r>
              <a:rPr lang="en-US" sz="1600" b="1" dirty="0"/>
              <a:t> </a:t>
            </a:r>
            <a:r>
              <a:rPr lang="en-US" sz="1600" b="1" dirty="0" err="1"/>
              <a:t>pimpinan</a:t>
            </a:r>
            <a:r>
              <a:rPr lang="en-US" sz="1600" b="1" dirty="0"/>
              <a:t> Tariq bin </a:t>
            </a:r>
            <a:r>
              <a:rPr lang="en-US" sz="1600" b="1" dirty="0" err="1"/>
              <a:t>Ziyad</a:t>
            </a:r>
            <a:r>
              <a:rPr lang="en-US" sz="1600" b="1" dirty="0"/>
              <a:t> yang </a:t>
            </a:r>
            <a:r>
              <a:rPr lang="en-US" sz="1600" b="1" dirty="0" err="1"/>
              <a:t>memimpin</a:t>
            </a:r>
            <a:r>
              <a:rPr lang="en-US" sz="1600" b="1" dirty="0"/>
              <a:t> </a:t>
            </a:r>
            <a:r>
              <a:rPr lang="en-US" sz="1600" b="1" dirty="0" err="1"/>
              <a:t>angkatan</a:t>
            </a:r>
            <a:r>
              <a:rPr lang="en-US" sz="1600" b="1" dirty="0"/>
              <a:t> </a:t>
            </a:r>
            <a:r>
              <a:rPr lang="en-US" sz="1600" b="1" dirty="0" err="1"/>
              <a:t>perang</a:t>
            </a:r>
            <a:r>
              <a:rPr lang="en-US" sz="1600" b="1" dirty="0"/>
              <a:t> Islam </a:t>
            </a:r>
            <a:r>
              <a:rPr lang="en-US" sz="1600" b="1" dirty="0" err="1"/>
              <a:t>untuk</a:t>
            </a:r>
            <a:r>
              <a:rPr lang="en-US" sz="1600" b="1" dirty="0"/>
              <a:t> </a:t>
            </a:r>
            <a:r>
              <a:rPr lang="en-US" sz="1600" b="1" dirty="0" err="1"/>
              <a:t>membuka</a:t>
            </a:r>
            <a:r>
              <a:rPr lang="en-US" sz="1600" b="1" dirty="0"/>
              <a:t> </a:t>
            </a:r>
            <a:r>
              <a:rPr lang="en-US" sz="1600" b="1" dirty="0" smtClean="0"/>
              <a:t>Andalusia.</a:t>
            </a:r>
            <a:endParaRPr sz="1600" b="1" dirty="0"/>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878" y="1352550"/>
            <a:ext cx="2819400" cy="312420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304800" y="57150"/>
            <a:ext cx="5500775" cy="874650"/>
          </a:xfrm>
          <a:prstGeom prst="rect">
            <a:avLst/>
          </a:prstGeom>
        </p:spPr>
        <p:txBody>
          <a:bodyPr spcFirstLastPara="1" wrap="square" lIns="0" tIns="0" rIns="0" bIns="0" anchor="b" anchorCtr="0">
            <a:noAutofit/>
          </a:bodyPr>
          <a:lstStyle/>
          <a:p>
            <a:r>
              <a:rPr lang="en-US" sz="2800" u="sng" dirty="0" err="1"/>
              <a:t>Pengaruh</a:t>
            </a:r>
            <a:r>
              <a:rPr lang="en-US" sz="2800" u="sng" dirty="0"/>
              <a:t> Islam Abad </a:t>
            </a:r>
            <a:r>
              <a:rPr lang="en-US" sz="2800" u="sng" dirty="0" err="1"/>
              <a:t>Pertengahan</a:t>
            </a:r>
            <a:r>
              <a:rPr lang="en-US" sz="2800" u="sng" dirty="0"/>
              <a:t> </a:t>
            </a:r>
            <a:r>
              <a:rPr lang="en-US" sz="2800" u="sng" dirty="0" err="1"/>
              <a:t>Terhadap</a:t>
            </a:r>
            <a:r>
              <a:rPr lang="en-US" sz="2800" u="sng" dirty="0"/>
              <a:t> </a:t>
            </a:r>
            <a:r>
              <a:rPr lang="en-US" sz="2800" u="sng" dirty="0" err="1"/>
              <a:t>Perkembangan</a:t>
            </a:r>
            <a:r>
              <a:rPr lang="en-US" sz="2800" u="sng" dirty="0"/>
              <a:t> </a:t>
            </a:r>
            <a:r>
              <a:rPr lang="en-US" sz="2800" u="sng" dirty="0" err="1"/>
              <a:t>Ilmu</a:t>
            </a:r>
            <a:r>
              <a:rPr lang="en-US" sz="2800" u="sng" dirty="0"/>
              <a:t> </a:t>
            </a:r>
            <a:r>
              <a:rPr lang="en-US" sz="2800" u="sng" dirty="0" err="1"/>
              <a:t>Pengetahuan</a:t>
            </a:r>
            <a:r>
              <a:rPr lang="en-US" sz="2800" u="sng" dirty="0"/>
              <a:t> </a:t>
            </a:r>
            <a:r>
              <a:rPr lang="en-US" sz="2800" u="sng" dirty="0" err="1"/>
              <a:t>dan</a:t>
            </a:r>
            <a:r>
              <a:rPr lang="en-US" sz="2800" u="sng" dirty="0"/>
              <a:t> </a:t>
            </a:r>
            <a:r>
              <a:rPr lang="en-US" sz="2800" u="sng" dirty="0" err="1"/>
              <a:t>Kebudayaan</a:t>
            </a:r>
            <a:endParaRPr lang="en-US" sz="2800" dirty="0"/>
          </a:p>
        </p:txBody>
      </p:sp>
      <p:sp>
        <p:nvSpPr>
          <p:cNvPr id="1594" name="Google Shape;1594;p16"/>
          <p:cNvSpPr txBox="1">
            <a:spLocks noGrp="1"/>
          </p:cNvSpPr>
          <p:nvPr>
            <p:ph type="subTitle" idx="1"/>
          </p:nvPr>
        </p:nvSpPr>
        <p:spPr>
          <a:xfrm>
            <a:off x="2133600" y="1276350"/>
            <a:ext cx="4267200" cy="3352800"/>
          </a:xfrm>
          <a:prstGeom prst="rect">
            <a:avLst/>
          </a:prstGeom>
        </p:spPr>
        <p:txBody>
          <a:bodyPr spcFirstLastPara="1" wrap="square" lIns="0" tIns="0" rIns="0" bIns="0" anchor="t" anchorCtr="0">
            <a:noAutofit/>
          </a:bodyPr>
          <a:lstStyle/>
          <a:p>
            <a:pPr marL="76200" indent="0"/>
            <a:r>
              <a:rPr lang="en-US" sz="1600" b="1" dirty="0" smtClean="0">
                <a:solidFill>
                  <a:srgbClr val="FFFF00"/>
                </a:solidFill>
              </a:rPr>
              <a:t>1. </a:t>
            </a:r>
            <a:r>
              <a:rPr lang="en-US" sz="1600" b="1" dirty="0" err="1" smtClean="0">
                <a:solidFill>
                  <a:srgbClr val="FFFF00"/>
                </a:solidFill>
              </a:rPr>
              <a:t>Ilmu</a:t>
            </a:r>
            <a:r>
              <a:rPr lang="en-US" sz="1600" b="1" dirty="0" smtClean="0">
                <a:solidFill>
                  <a:srgbClr val="FFFF00"/>
                </a:solidFill>
              </a:rPr>
              <a:t> </a:t>
            </a:r>
            <a:r>
              <a:rPr lang="en-US" sz="1600" b="1" dirty="0" err="1">
                <a:solidFill>
                  <a:srgbClr val="FFFF00"/>
                </a:solidFill>
              </a:rPr>
              <a:t>Pengetahuan</a:t>
            </a:r>
            <a:r>
              <a:rPr lang="en-US" sz="1600" b="1" dirty="0">
                <a:solidFill>
                  <a:srgbClr val="FFFF00"/>
                </a:solidFill>
              </a:rPr>
              <a:t> </a:t>
            </a:r>
            <a:r>
              <a:rPr lang="en-US" sz="1600" b="1" dirty="0" err="1" smtClean="0">
                <a:solidFill>
                  <a:srgbClr val="FFFF00"/>
                </a:solidFill>
              </a:rPr>
              <a:t>Alam</a:t>
            </a:r>
            <a:endParaRPr lang="en-US" sz="1600" b="1" dirty="0" smtClean="0">
              <a:solidFill>
                <a:srgbClr val="FFFF00"/>
              </a:solidFill>
            </a:endParaRPr>
          </a:p>
          <a:p>
            <a:pPr marL="304800" indent="-228600">
              <a:buFont typeface="Arial" charset="0"/>
              <a:buChar char="•"/>
            </a:pPr>
            <a:r>
              <a:rPr lang="en-US" sz="1200" b="1" dirty="0" err="1" smtClean="0">
                <a:solidFill>
                  <a:srgbClr val="FFFF00"/>
                </a:solidFill>
              </a:rPr>
              <a:t>ilmu</a:t>
            </a:r>
            <a:r>
              <a:rPr lang="en-US" sz="1200" b="1" dirty="0" smtClean="0">
                <a:solidFill>
                  <a:srgbClr val="FFFF00"/>
                </a:solidFill>
              </a:rPr>
              <a:t> </a:t>
            </a:r>
            <a:r>
              <a:rPr lang="en-US" sz="1200" b="1" dirty="0" err="1">
                <a:solidFill>
                  <a:srgbClr val="FFFF00"/>
                </a:solidFill>
              </a:rPr>
              <a:t>astronomi</a:t>
            </a:r>
            <a:r>
              <a:rPr lang="en-US" sz="1200" b="1" dirty="0">
                <a:solidFill>
                  <a:srgbClr val="FFFF00"/>
                </a:solidFill>
              </a:rPr>
              <a:t> </a:t>
            </a:r>
            <a:endParaRPr lang="en-US" sz="1200" b="1" dirty="0" smtClean="0">
              <a:solidFill>
                <a:srgbClr val="FFFF00"/>
              </a:solidFill>
            </a:endParaRPr>
          </a:p>
          <a:p>
            <a:pPr marL="304800" indent="-228600">
              <a:buFont typeface="Arial" charset="0"/>
              <a:buChar char="•"/>
            </a:pPr>
            <a:r>
              <a:rPr lang="en-US" sz="1200" b="1" dirty="0" err="1" smtClean="0">
                <a:solidFill>
                  <a:srgbClr val="FFFF00"/>
                </a:solidFill>
              </a:rPr>
              <a:t>ilmu</a:t>
            </a:r>
            <a:r>
              <a:rPr lang="en-US" sz="1200" b="1" dirty="0" smtClean="0">
                <a:solidFill>
                  <a:srgbClr val="FFFF00"/>
                </a:solidFill>
              </a:rPr>
              <a:t> </a:t>
            </a:r>
            <a:r>
              <a:rPr lang="en-US" sz="1200" b="1" dirty="0" err="1">
                <a:solidFill>
                  <a:srgbClr val="FFFF00"/>
                </a:solidFill>
              </a:rPr>
              <a:t>kedokteran</a:t>
            </a:r>
            <a:r>
              <a:rPr lang="en-US" sz="1200" b="1" dirty="0">
                <a:solidFill>
                  <a:srgbClr val="FFFF00"/>
                </a:solidFill>
              </a:rPr>
              <a:t> </a:t>
            </a:r>
            <a:endParaRPr lang="en-US" sz="1200" b="1" dirty="0" smtClean="0">
              <a:solidFill>
                <a:srgbClr val="FFFF00"/>
              </a:solidFill>
            </a:endParaRPr>
          </a:p>
          <a:p>
            <a:pPr marL="304800" indent="-228600">
              <a:buFont typeface="Arial" charset="0"/>
              <a:buChar char="•"/>
            </a:pPr>
            <a:r>
              <a:rPr lang="en-US" sz="1200" b="1" dirty="0" err="1" smtClean="0">
                <a:solidFill>
                  <a:srgbClr val="FFFF00"/>
                </a:solidFill>
              </a:rPr>
              <a:t>ilmu</a:t>
            </a:r>
            <a:r>
              <a:rPr lang="en-US" sz="1200" b="1" dirty="0" smtClean="0">
                <a:solidFill>
                  <a:srgbClr val="FFFF00"/>
                </a:solidFill>
              </a:rPr>
              <a:t> </a:t>
            </a:r>
            <a:r>
              <a:rPr lang="en-US" sz="1200" b="1" dirty="0" err="1">
                <a:solidFill>
                  <a:srgbClr val="FFFF00"/>
                </a:solidFill>
              </a:rPr>
              <a:t>pasti</a:t>
            </a:r>
            <a:r>
              <a:rPr lang="en-US" sz="1200" b="1" dirty="0">
                <a:solidFill>
                  <a:srgbClr val="FFFF00"/>
                </a:solidFill>
              </a:rPr>
              <a:t> </a:t>
            </a:r>
            <a:r>
              <a:rPr lang="en-US" sz="1200" b="1" dirty="0" err="1">
                <a:solidFill>
                  <a:srgbClr val="FFFF00"/>
                </a:solidFill>
              </a:rPr>
              <a:t>dan</a:t>
            </a:r>
            <a:r>
              <a:rPr lang="en-US" sz="1200" b="1" dirty="0">
                <a:solidFill>
                  <a:srgbClr val="FFFF00"/>
                </a:solidFill>
              </a:rPr>
              <a:t> </a:t>
            </a:r>
            <a:r>
              <a:rPr lang="en-US" sz="1200" b="1" dirty="0" err="1">
                <a:solidFill>
                  <a:srgbClr val="FFFF00"/>
                </a:solidFill>
              </a:rPr>
              <a:t>ilmu</a:t>
            </a:r>
            <a:r>
              <a:rPr lang="en-US" sz="1200" b="1" dirty="0">
                <a:solidFill>
                  <a:srgbClr val="FFFF00"/>
                </a:solidFill>
              </a:rPr>
              <a:t> </a:t>
            </a:r>
            <a:r>
              <a:rPr lang="en-US" sz="1200" b="1" dirty="0" err="1">
                <a:solidFill>
                  <a:srgbClr val="FFFF00"/>
                </a:solidFill>
              </a:rPr>
              <a:t>pengetahuan</a:t>
            </a:r>
            <a:r>
              <a:rPr lang="en-US" sz="1200" b="1" dirty="0">
                <a:solidFill>
                  <a:srgbClr val="FFFF00"/>
                </a:solidFill>
              </a:rPr>
              <a:t> </a:t>
            </a:r>
            <a:r>
              <a:rPr lang="en-US" sz="1200" b="1" dirty="0" err="1">
                <a:solidFill>
                  <a:srgbClr val="FFFF00"/>
                </a:solidFill>
              </a:rPr>
              <a:t>alam</a:t>
            </a:r>
            <a:r>
              <a:rPr lang="en-US" sz="1200" b="1" dirty="0">
                <a:solidFill>
                  <a:srgbClr val="FFFF00"/>
                </a:solidFill>
              </a:rPr>
              <a:t> </a:t>
            </a:r>
            <a:endParaRPr lang="en-US" sz="1200" b="1" dirty="0">
              <a:solidFill>
                <a:srgbClr val="FFFF00"/>
              </a:solidFill>
            </a:endParaRPr>
          </a:p>
          <a:p>
            <a:pPr marL="76200" indent="0"/>
            <a:endParaRPr lang="en-US" sz="1200" b="1" dirty="0" smtClean="0">
              <a:solidFill>
                <a:srgbClr val="FFFF00"/>
              </a:solidFill>
            </a:endParaRPr>
          </a:p>
          <a:p>
            <a:pPr marL="76200" indent="0"/>
            <a:endParaRPr lang="en-US" sz="1200" b="1" dirty="0">
              <a:solidFill>
                <a:srgbClr val="FFFF00"/>
              </a:solidFill>
            </a:endParaRPr>
          </a:p>
          <a:p>
            <a:pPr marL="76200" indent="0"/>
            <a:r>
              <a:rPr lang="en-US" sz="1600" b="1" dirty="0" smtClean="0">
                <a:solidFill>
                  <a:srgbClr val="FFFF00"/>
                </a:solidFill>
              </a:rPr>
              <a:t>2. </a:t>
            </a:r>
            <a:r>
              <a:rPr lang="en-US" sz="1600" b="1" dirty="0" err="1">
                <a:solidFill>
                  <a:srgbClr val="FFFF00"/>
                </a:solidFill>
              </a:rPr>
              <a:t>Ilmu</a:t>
            </a:r>
            <a:r>
              <a:rPr lang="en-US" sz="1600" b="1" dirty="0">
                <a:solidFill>
                  <a:srgbClr val="FFFF00"/>
                </a:solidFill>
              </a:rPr>
              <a:t> </a:t>
            </a:r>
            <a:r>
              <a:rPr lang="en-US" sz="1600" b="1" dirty="0" err="1">
                <a:solidFill>
                  <a:srgbClr val="FFFF00"/>
                </a:solidFill>
              </a:rPr>
              <a:t>Pengetahuan</a:t>
            </a:r>
            <a:r>
              <a:rPr lang="en-US" sz="1600" b="1" dirty="0">
                <a:solidFill>
                  <a:srgbClr val="FFFF00"/>
                </a:solidFill>
              </a:rPr>
              <a:t> </a:t>
            </a:r>
            <a:r>
              <a:rPr lang="en-US" sz="1600" b="1" dirty="0" err="1" smtClean="0">
                <a:solidFill>
                  <a:srgbClr val="FFFF00"/>
                </a:solidFill>
              </a:rPr>
              <a:t>Sosial</a:t>
            </a:r>
            <a:endParaRPr lang="en-US" sz="1600" b="1" dirty="0" smtClean="0">
              <a:solidFill>
                <a:srgbClr val="FFFF00"/>
              </a:solidFill>
            </a:endParaRPr>
          </a:p>
          <a:p>
            <a:pPr marL="247650" indent="-171450">
              <a:buFont typeface="Arial" charset="0"/>
              <a:buChar char="•"/>
            </a:pPr>
            <a:r>
              <a:rPr lang="en-US" sz="1200" b="1" dirty="0" err="1">
                <a:solidFill>
                  <a:srgbClr val="FFFF00"/>
                </a:solidFill>
              </a:rPr>
              <a:t>filsafat</a:t>
            </a:r>
            <a:r>
              <a:rPr lang="en-US" sz="1200" b="1" dirty="0">
                <a:solidFill>
                  <a:srgbClr val="FFFF00"/>
                </a:solidFill>
              </a:rPr>
              <a:t> </a:t>
            </a:r>
            <a:r>
              <a:rPr lang="en-US" sz="1200" b="1" dirty="0" err="1">
                <a:solidFill>
                  <a:srgbClr val="FFFF00"/>
                </a:solidFill>
              </a:rPr>
              <a:t>dan</a:t>
            </a:r>
            <a:r>
              <a:rPr lang="en-US" sz="1200" b="1" dirty="0">
                <a:solidFill>
                  <a:srgbClr val="FFFF00"/>
                </a:solidFill>
              </a:rPr>
              <a:t> </a:t>
            </a:r>
            <a:r>
              <a:rPr lang="en-US" sz="1200" b="1" dirty="0" err="1" smtClean="0">
                <a:solidFill>
                  <a:srgbClr val="FFFF00"/>
                </a:solidFill>
              </a:rPr>
              <a:t>teologi</a:t>
            </a:r>
            <a:endParaRPr lang="en-US" sz="1200" b="1" dirty="0" smtClean="0">
              <a:solidFill>
                <a:srgbClr val="FFFF00"/>
              </a:solidFill>
            </a:endParaRPr>
          </a:p>
          <a:p>
            <a:pPr marL="247650" indent="-171450">
              <a:buFont typeface="Arial" charset="0"/>
              <a:buChar char="•"/>
            </a:pPr>
            <a:r>
              <a:rPr lang="en-US" sz="1200" b="1" dirty="0" err="1" smtClean="0">
                <a:solidFill>
                  <a:srgbClr val="FFFF00"/>
                </a:solidFill>
              </a:rPr>
              <a:t>ilmu</a:t>
            </a:r>
            <a:r>
              <a:rPr lang="en-US" sz="1200" b="1" dirty="0" smtClean="0">
                <a:solidFill>
                  <a:srgbClr val="FFFF00"/>
                </a:solidFill>
              </a:rPr>
              <a:t> </a:t>
            </a:r>
            <a:r>
              <a:rPr lang="en-US" sz="1200" b="1" dirty="0" err="1" smtClean="0">
                <a:solidFill>
                  <a:srgbClr val="FFFF00"/>
                </a:solidFill>
              </a:rPr>
              <a:t>sosial</a:t>
            </a:r>
            <a:r>
              <a:rPr lang="en-US" sz="1200" b="1" dirty="0" smtClean="0">
                <a:solidFill>
                  <a:srgbClr val="FFFF00"/>
                </a:solidFill>
              </a:rPr>
              <a:t> (</a:t>
            </a:r>
            <a:r>
              <a:rPr lang="en-US" sz="1200" b="1" dirty="0" err="1">
                <a:solidFill>
                  <a:srgbClr val="FFFF00"/>
                </a:solidFill>
              </a:rPr>
              <a:t>Dalam</a:t>
            </a:r>
            <a:r>
              <a:rPr lang="en-US" sz="1200" b="1" dirty="0">
                <a:solidFill>
                  <a:srgbClr val="FFFF00"/>
                </a:solidFill>
              </a:rPr>
              <a:t> </a:t>
            </a:r>
            <a:r>
              <a:rPr lang="en-US" sz="1200" b="1" dirty="0" err="1">
                <a:solidFill>
                  <a:srgbClr val="FFFF00"/>
                </a:solidFill>
              </a:rPr>
              <a:t>bidang</a:t>
            </a:r>
            <a:r>
              <a:rPr lang="en-US" sz="1200" b="1" dirty="0">
                <a:solidFill>
                  <a:srgbClr val="FFFF00"/>
                </a:solidFill>
              </a:rPr>
              <a:t> </a:t>
            </a:r>
            <a:r>
              <a:rPr lang="en-US" sz="1200" b="1" dirty="0" err="1">
                <a:solidFill>
                  <a:srgbClr val="FFFF00"/>
                </a:solidFill>
              </a:rPr>
              <a:t>ilmu</a:t>
            </a:r>
            <a:r>
              <a:rPr lang="en-US" sz="1200" b="1" dirty="0">
                <a:solidFill>
                  <a:srgbClr val="FFFF00"/>
                </a:solidFill>
              </a:rPr>
              <a:t> </a:t>
            </a:r>
            <a:r>
              <a:rPr lang="en-US" sz="1200" b="1" dirty="0" err="1">
                <a:solidFill>
                  <a:srgbClr val="FFFF00"/>
                </a:solidFill>
              </a:rPr>
              <a:t>pengetahuan</a:t>
            </a:r>
            <a:r>
              <a:rPr lang="en-US" sz="1200" b="1" dirty="0">
                <a:solidFill>
                  <a:srgbClr val="FFFF00"/>
                </a:solidFill>
              </a:rPr>
              <a:t> </a:t>
            </a:r>
            <a:r>
              <a:rPr lang="en-US" sz="1200" b="1" dirty="0" err="1">
                <a:solidFill>
                  <a:srgbClr val="FFFF00"/>
                </a:solidFill>
              </a:rPr>
              <a:t>sosial</a:t>
            </a:r>
            <a:r>
              <a:rPr lang="en-US" sz="1200" b="1" dirty="0">
                <a:solidFill>
                  <a:srgbClr val="FFFF00"/>
                </a:solidFill>
              </a:rPr>
              <a:t> </a:t>
            </a:r>
            <a:r>
              <a:rPr lang="en-US" sz="1200" b="1" dirty="0" err="1" smtClean="0">
                <a:solidFill>
                  <a:srgbClr val="FFFF00"/>
                </a:solidFill>
              </a:rPr>
              <a:t>bermunculan</a:t>
            </a:r>
            <a:r>
              <a:rPr lang="en-US" sz="1200" b="1" dirty="0" smtClean="0">
                <a:solidFill>
                  <a:srgbClr val="FFFF00"/>
                </a:solidFill>
              </a:rPr>
              <a:t> </a:t>
            </a:r>
            <a:r>
              <a:rPr lang="en-US" sz="1200" b="1" dirty="0" err="1">
                <a:solidFill>
                  <a:srgbClr val="FFFF00"/>
                </a:solidFill>
              </a:rPr>
              <a:t>tokoh-tokoh</a:t>
            </a:r>
            <a:r>
              <a:rPr lang="en-US" sz="1200" b="1" dirty="0">
                <a:solidFill>
                  <a:srgbClr val="FFFF00"/>
                </a:solidFill>
              </a:rPr>
              <a:t> </a:t>
            </a:r>
            <a:r>
              <a:rPr lang="en-US" sz="1200" b="1" dirty="0" err="1" smtClean="0">
                <a:solidFill>
                  <a:srgbClr val="FFFF00"/>
                </a:solidFill>
              </a:rPr>
              <a:t>pemikir</a:t>
            </a:r>
            <a:r>
              <a:rPr lang="en-US" sz="1200" b="1" dirty="0" smtClean="0">
                <a:solidFill>
                  <a:srgbClr val="FFFF00"/>
                </a:solidFill>
              </a:rPr>
              <a:t>)</a:t>
            </a:r>
            <a:endParaRPr lang="en-US" sz="1200" b="1" dirty="0" smtClean="0">
              <a:solidFill>
                <a:srgbClr val="FFFF00"/>
              </a:solidFill>
            </a:endParaRPr>
          </a:p>
          <a:p>
            <a:pPr marL="247650" indent="-171450">
              <a:buFont typeface="Arial" charset="0"/>
              <a:buChar char="•"/>
            </a:pPr>
            <a:endParaRPr lang="en-US" sz="1200" b="1" dirty="0" smtClean="0">
              <a:solidFill>
                <a:srgbClr val="FFFF00"/>
              </a:solidFill>
            </a:endParaRPr>
          </a:p>
          <a:p>
            <a:pPr marL="76200" indent="0"/>
            <a:endParaRPr lang="en-US" sz="1200" b="1" dirty="0">
              <a:solidFill>
                <a:srgbClr val="FFFF00"/>
              </a:solidFill>
            </a:endParaRPr>
          </a:p>
          <a:p>
            <a:pPr marL="76200" indent="0"/>
            <a:r>
              <a:rPr lang="en-US" sz="1600" b="1" dirty="0" smtClean="0">
                <a:solidFill>
                  <a:srgbClr val="FFFF00"/>
                </a:solidFill>
              </a:rPr>
              <a:t>3. </a:t>
            </a:r>
            <a:r>
              <a:rPr lang="en-US" sz="1600" b="1" dirty="0" err="1" smtClean="0">
                <a:solidFill>
                  <a:srgbClr val="FFFF00"/>
                </a:solidFill>
              </a:rPr>
              <a:t>Kebudayaan</a:t>
            </a:r>
            <a:endParaRPr lang="en-US" sz="1600" b="1" dirty="0">
              <a:solidFill>
                <a:srgbClr val="FFFF00"/>
              </a:solidFill>
            </a:endParaRPr>
          </a:p>
          <a:p>
            <a:pPr marL="247650" lvl="0" indent="-171450">
              <a:buFont typeface="Arial" charset="0"/>
              <a:buChar char="•"/>
            </a:pPr>
            <a:r>
              <a:rPr lang="en-US" sz="1200" b="1" dirty="0" err="1">
                <a:solidFill>
                  <a:srgbClr val="FFFF00"/>
                </a:solidFill>
              </a:rPr>
              <a:t>Bidang</a:t>
            </a:r>
            <a:r>
              <a:rPr lang="en-US" sz="1200" b="1" dirty="0">
                <a:solidFill>
                  <a:srgbClr val="FFFF00"/>
                </a:solidFill>
              </a:rPr>
              <a:t> </a:t>
            </a:r>
            <a:r>
              <a:rPr lang="en-US" sz="1200" b="1" dirty="0" err="1">
                <a:solidFill>
                  <a:srgbClr val="FFFF00"/>
                </a:solidFill>
              </a:rPr>
              <a:t>Sastra</a:t>
            </a:r>
            <a:endParaRPr lang="en-US" sz="1200" b="1" dirty="0">
              <a:solidFill>
                <a:srgbClr val="FFFF00"/>
              </a:solidFill>
            </a:endParaRPr>
          </a:p>
          <a:p>
            <a:pPr marL="247650" indent="-171450">
              <a:buFont typeface="Arial" charset="0"/>
              <a:buChar char="•"/>
            </a:pPr>
            <a:r>
              <a:rPr lang="en-US" sz="1200" b="1" dirty="0" err="1">
                <a:solidFill>
                  <a:srgbClr val="FFFF00"/>
                </a:solidFill>
              </a:rPr>
              <a:t>Bidang-bidang</a:t>
            </a:r>
            <a:r>
              <a:rPr lang="en-US" sz="1200" b="1" dirty="0">
                <a:solidFill>
                  <a:srgbClr val="FFFF00"/>
                </a:solidFill>
              </a:rPr>
              <a:t> </a:t>
            </a:r>
            <a:r>
              <a:rPr lang="en-US" sz="1200" b="1" dirty="0" err="1">
                <a:solidFill>
                  <a:srgbClr val="FFFF00"/>
                </a:solidFill>
              </a:rPr>
              <a:t>lainnya</a:t>
            </a:r>
            <a:r>
              <a:rPr lang="en-US" sz="1200" b="1" dirty="0" smtClean="0">
                <a:solidFill>
                  <a:srgbClr val="FFFF00"/>
                </a:solidFill>
              </a:rPr>
              <a:t>.(</a:t>
            </a:r>
            <a:r>
              <a:rPr lang="en-US" sz="1200" b="1" dirty="0" err="1"/>
              <a:t>lampu-lampu</a:t>
            </a:r>
            <a:r>
              <a:rPr lang="en-US" sz="1200" b="1" dirty="0"/>
              <a:t> </a:t>
            </a:r>
            <a:r>
              <a:rPr lang="en-US" sz="1200" b="1" dirty="0" err="1"/>
              <a:t>kristal</a:t>
            </a:r>
            <a:r>
              <a:rPr lang="en-US" sz="1200" b="1" dirty="0"/>
              <a:t>, </a:t>
            </a:r>
            <a:r>
              <a:rPr lang="en-US" sz="1200" b="1" dirty="0" err="1"/>
              <a:t>karpeg</a:t>
            </a:r>
            <a:r>
              <a:rPr lang="en-US" sz="1200" b="1" dirty="0"/>
              <a:t>, </a:t>
            </a:r>
            <a:r>
              <a:rPr lang="en-US" sz="1200" b="1" dirty="0" err="1"/>
              <a:t>maupun</a:t>
            </a:r>
            <a:r>
              <a:rPr lang="en-US" sz="1200" b="1" dirty="0"/>
              <a:t> </a:t>
            </a:r>
            <a:r>
              <a:rPr lang="en-US" sz="1200" b="1" dirty="0" err="1"/>
              <a:t>hiasan</a:t>
            </a:r>
            <a:r>
              <a:rPr lang="en-US" sz="1200" b="1" dirty="0"/>
              <a:t> </a:t>
            </a:r>
            <a:r>
              <a:rPr lang="en-US" sz="1200" b="1" dirty="0" err="1"/>
              <a:t>dinding</a:t>
            </a:r>
            <a:r>
              <a:rPr lang="en-US" sz="1200" b="1" dirty="0"/>
              <a:t> </a:t>
            </a:r>
            <a:r>
              <a:rPr lang="en-US" sz="1200" b="1" dirty="0" err="1"/>
              <a:t>berupa</a:t>
            </a:r>
            <a:r>
              <a:rPr lang="en-US" sz="1200" b="1" dirty="0"/>
              <a:t> </a:t>
            </a:r>
            <a:r>
              <a:rPr lang="en-US" sz="1200" b="1" dirty="0" err="1"/>
              <a:t>kaligrafi</a:t>
            </a:r>
            <a:r>
              <a:rPr lang="en-US" sz="1200" b="1" dirty="0"/>
              <a:t> </a:t>
            </a:r>
            <a:r>
              <a:rPr lang="en-US" sz="1200" b="1" dirty="0" smtClean="0"/>
              <a:t>Arab)</a:t>
            </a:r>
            <a:endParaRPr lang="en-US" sz="1200" b="1" dirty="0">
              <a:solidFill>
                <a:srgbClr val="FFFF00"/>
              </a:solidFill>
            </a:endParaRPr>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accent4"/>
              </a:solidFill>
              <a:latin typeface="Encode Sans Semi Condensed"/>
              <a:ea typeface="Encode Sans Semi Condensed"/>
              <a:cs typeface="Encode Sans Semi Condensed"/>
              <a:sym typeface="Encode Sans Semi Condensed"/>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971550"/>
            <a:ext cx="2161284" cy="1447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8" y="2370112"/>
            <a:ext cx="2062328" cy="13446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0940"/>
            <a:ext cx="2195958" cy="13754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 name="Rectangle 1"/>
          <p:cNvSpPr/>
          <p:nvPr/>
        </p:nvSpPr>
        <p:spPr>
          <a:xfrm>
            <a:off x="0" y="133350"/>
            <a:ext cx="525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Google Shape;1614;p19"/>
          <p:cNvSpPr txBox="1">
            <a:spLocks noGrp="1"/>
          </p:cNvSpPr>
          <p:nvPr>
            <p:ph type="subTitle" idx="4294967295"/>
          </p:nvPr>
        </p:nvSpPr>
        <p:spPr>
          <a:xfrm>
            <a:off x="381000" y="1276350"/>
            <a:ext cx="4718191" cy="78480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sz="1400" dirty="0"/>
              <a:t>Perpecahan politik memperburuk keadaan ekonomi masyarakat. Ketika Islam masuk ke Spanyol, ekonomi masyarakat dalam keadaan lumpuh. Padahal, sewaktu Spanyol berada di bawah pemerintahan Romawi, berkat kesuburan tanahnya, pertanian maju pesat. Demikian juga pertambangan, industri, dan perdagangan karena didukung oleh sarana transportasi yang baik. Akan tetapi, setelah Spanyol berada di bawah kekuasaan kerajaan Goth, perekonomian lumpuh dan kesejahteraan masyarakat menurun. Hektaran tanah dibiarkan terlantar tanpa digarap, beberapa pabrik ditutup, dan antara satu daerah dengan daerah lain sulit dilalui akibat jalan-jalan tidak mendapat perawatan. </a:t>
            </a:r>
            <a:endParaRPr sz="1400" dirty="0"/>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2" name="Title 11"/>
          <p:cNvSpPr>
            <a:spLocks noGrp="1"/>
          </p:cNvSpPr>
          <p:nvPr>
            <p:ph type="ctrTitle" idx="4294967295"/>
          </p:nvPr>
        </p:nvSpPr>
        <p:spPr>
          <a:xfrm>
            <a:off x="152400" y="133350"/>
            <a:ext cx="4953000" cy="775597"/>
          </a:xfrm>
          <a:prstGeom prst="rect">
            <a:avLst/>
          </a:prstGeom>
        </p:spPr>
        <p:txBody>
          <a:bodyPr wrap="square">
            <a:spAutoFit/>
          </a:bodyPr>
          <a:lstStyle/>
          <a:p>
            <a:r>
              <a:rPr lang="en-US" sz="2800" dirty="0" err="1">
                <a:solidFill>
                  <a:schemeClr val="bg1"/>
                </a:solidFill>
              </a:rPr>
              <a:t>Pengaruh</a:t>
            </a:r>
            <a:r>
              <a:rPr lang="en-US" sz="2800" dirty="0">
                <a:solidFill>
                  <a:schemeClr val="bg1"/>
                </a:solidFill>
              </a:rPr>
              <a:t> Islam Di </a:t>
            </a:r>
            <a:r>
              <a:rPr lang="en-US" sz="2800" dirty="0" err="1">
                <a:solidFill>
                  <a:schemeClr val="bg1"/>
                </a:solidFill>
              </a:rPr>
              <a:t>Eropa</a:t>
            </a:r>
            <a:r>
              <a:rPr lang="en-US" sz="2800" dirty="0">
                <a:solidFill>
                  <a:schemeClr val="bg1"/>
                </a:solidFill>
              </a:rPr>
              <a:t> </a:t>
            </a:r>
            <a:r>
              <a:rPr lang="en-US" sz="2800" dirty="0" err="1">
                <a:solidFill>
                  <a:schemeClr val="bg1"/>
                </a:solidFill>
              </a:rPr>
              <a:t>Dalam</a:t>
            </a:r>
            <a:r>
              <a:rPr lang="en-US" sz="2800" dirty="0">
                <a:solidFill>
                  <a:schemeClr val="bg1"/>
                </a:solidFill>
              </a:rPr>
              <a:t> </a:t>
            </a:r>
            <a:r>
              <a:rPr lang="en-US" sz="2800" dirty="0" err="1">
                <a:solidFill>
                  <a:schemeClr val="bg1"/>
                </a:solidFill>
              </a:rPr>
              <a:t>Bidang</a:t>
            </a:r>
            <a:r>
              <a:rPr lang="en-US" sz="2800" dirty="0">
                <a:solidFill>
                  <a:schemeClr val="bg1"/>
                </a:solidFill>
              </a:rPr>
              <a:t> </a:t>
            </a:r>
            <a:r>
              <a:rPr lang="en-US" sz="2800" dirty="0" err="1">
                <a:solidFill>
                  <a:schemeClr val="bg1"/>
                </a:solidFill>
              </a:rPr>
              <a:t>Politik</a:t>
            </a:r>
            <a:r>
              <a:rPr lang="en-US" sz="2800" dirty="0">
                <a:solidFill>
                  <a:schemeClr val="bg1"/>
                </a:solidFill>
              </a:rPr>
              <a:t> Dan </a:t>
            </a:r>
            <a:r>
              <a:rPr lang="en-US" sz="2800" dirty="0" err="1">
                <a:solidFill>
                  <a:schemeClr val="bg1"/>
                </a:solidFill>
              </a:rPr>
              <a:t>Sosial</a:t>
            </a:r>
            <a:r>
              <a:rPr lang="en-US" sz="2800" dirty="0">
                <a:solidFill>
                  <a:schemeClr val="bg1"/>
                </a:solidFill>
              </a:rPr>
              <a:t> </a:t>
            </a:r>
            <a:r>
              <a:rPr lang="en-US" sz="2800" dirty="0" err="1">
                <a:solidFill>
                  <a:schemeClr val="bg1"/>
                </a:solidFill>
              </a:rPr>
              <a:t>Ekonomi</a:t>
            </a:r>
            <a:endParaRPr lang="en-US" sz="2800" dirty="0">
              <a:solidFill>
                <a:schemeClr val="bg1"/>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81600" y="1352550"/>
            <a:ext cx="3901440" cy="2770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3181350"/>
            <a:ext cx="1495880" cy="83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6" name="Google Shape;1576;p14"/>
          <p:cNvSpPr txBox="1">
            <a:spLocks noGrp="1"/>
          </p:cNvSpPr>
          <p:nvPr>
            <p:ph type="title"/>
          </p:nvPr>
        </p:nvSpPr>
        <p:spPr>
          <a:xfrm>
            <a:off x="304800" y="133350"/>
            <a:ext cx="5660100" cy="471300"/>
          </a:xfrm>
          <a:prstGeom prst="rect">
            <a:avLst/>
          </a:prstGeom>
        </p:spPr>
        <p:txBody>
          <a:bodyPr spcFirstLastPara="1" wrap="square" lIns="0" tIns="0" rIns="0" bIns="0" anchor="b" anchorCtr="0">
            <a:noAutofit/>
          </a:bodyPr>
          <a:lstStyle/>
          <a:p>
            <a:pPr lvl="0"/>
            <a:r>
              <a:rPr lang="en-US" sz="3200" dirty="0" err="1"/>
              <a:t>Kemajuan</a:t>
            </a:r>
            <a:r>
              <a:rPr lang="en-US" sz="3200" dirty="0"/>
              <a:t> </a:t>
            </a:r>
            <a:r>
              <a:rPr lang="en-US" sz="3200" dirty="0" err="1"/>
              <a:t>Pemerintahan</a:t>
            </a:r>
            <a:r>
              <a:rPr lang="en-US" sz="3200" dirty="0"/>
              <a:t> Islam di </a:t>
            </a:r>
            <a:r>
              <a:rPr lang="en-US" sz="3200" dirty="0" err="1"/>
              <a:t>Eropa</a:t>
            </a:r>
            <a:endParaRPr sz="3200" dirty="0"/>
          </a:p>
        </p:txBody>
      </p:sp>
      <p:sp>
        <p:nvSpPr>
          <p:cNvPr id="1578" name="Google Shape;1578;p14"/>
          <p:cNvSpPr txBox="1">
            <a:spLocks noGrp="1"/>
          </p:cNvSpPr>
          <p:nvPr>
            <p:ph type="body" idx="1"/>
          </p:nvPr>
        </p:nvSpPr>
        <p:spPr>
          <a:xfrm>
            <a:off x="2895600" y="2038350"/>
            <a:ext cx="3124200" cy="1143000"/>
          </a:xfrm>
          <a:prstGeom prst="rect">
            <a:avLst/>
          </a:prstGeom>
        </p:spPr>
        <p:txBody>
          <a:bodyPr spcFirstLastPara="1" wrap="square" lIns="0" tIns="0" rIns="0" bIns="0" anchor="t" anchorCtr="0">
            <a:noAutofit/>
          </a:bodyPr>
          <a:lstStyle/>
          <a:p>
            <a:pPr marL="101600" indent="0">
              <a:buNone/>
            </a:pPr>
            <a:r>
              <a:rPr lang="en-US" sz="1600" b="1" dirty="0" smtClean="0"/>
              <a:t>2.Kemegahan </a:t>
            </a:r>
            <a:r>
              <a:rPr lang="en-US" sz="1600" b="1" dirty="0"/>
              <a:t>Pembangunan </a:t>
            </a:r>
            <a:r>
              <a:rPr lang="en-US" sz="1600" b="1" dirty="0" err="1"/>
              <a:t>Fisik</a:t>
            </a:r>
            <a:r>
              <a:rPr lang="en-US" sz="1600" b="1" dirty="0"/>
              <a:t> </a:t>
            </a:r>
            <a:endParaRPr lang="en-US" sz="1600" b="1" dirty="0"/>
          </a:p>
          <a:p>
            <a:pPr lvl="0">
              <a:lnSpc>
                <a:spcPct val="150000"/>
              </a:lnSpc>
            </a:pPr>
            <a:r>
              <a:rPr lang="en-US" sz="1200" b="1" dirty="0"/>
              <a:t>Cordova </a:t>
            </a:r>
            <a:endParaRPr lang="en-US" sz="1200" b="1" dirty="0"/>
          </a:p>
          <a:p>
            <a:pPr>
              <a:lnSpc>
                <a:spcPct val="150000"/>
              </a:lnSpc>
            </a:pPr>
            <a:r>
              <a:rPr lang="en-US" sz="1200" b="1" dirty="0"/>
              <a:t>Granada </a:t>
            </a:r>
            <a:endParaRPr lang="en-US" sz="1200" b="1"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9" name="Google Shape;1578;p14"/>
          <p:cNvSpPr txBox="1">
            <a:spLocks noGrp="1"/>
          </p:cNvSpPr>
          <p:nvPr>
            <p:ph type="body" idx="1"/>
          </p:nvPr>
        </p:nvSpPr>
        <p:spPr>
          <a:xfrm>
            <a:off x="778607" y="1200150"/>
            <a:ext cx="2514600" cy="1600200"/>
          </a:xfrm>
          <a:prstGeom prst="rect">
            <a:avLst/>
          </a:prstGeom>
        </p:spPr>
        <p:txBody>
          <a:bodyPr spcFirstLastPara="1" wrap="square" lIns="0" tIns="0" rIns="0" bIns="0" anchor="t" anchorCtr="0">
            <a:noAutofit/>
          </a:bodyPr>
          <a:lstStyle/>
          <a:p>
            <a:pPr marL="101600" lvl="0" indent="0">
              <a:buNone/>
            </a:pPr>
            <a:r>
              <a:rPr lang="en-US" sz="1600" b="1" dirty="0" smtClean="0">
                <a:solidFill>
                  <a:schemeClr val="tx1"/>
                </a:solidFill>
              </a:rPr>
              <a:t>1. </a:t>
            </a:r>
            <a:r>
              <a:rPr lang="en-US" sz="1600" b="1" dirty="0" err="1" smtClean="0">
                <a:solidFill>
                  <a:schemeClr val="tx1"/>
                </a:solidFill>
              </a:rPr>
              <a:t>Kemajuan</a:t>
            </a:r>
            <a:r>
              <a:rPr lang="en-US" sz="1600" b="1" dirty="0" smtClean="0">
                <a:solidFill>
                  <a:schemeClr val="tx1"/>
                </a:solidFill>
              </a:rPr>
              <a:t> </a:t>
            </a:r>
            <a:r>
              <a:rPr lang="en-US" sz="1600" b="1" dirty="0" err="1">
                <a:solidFill>
                  <a:schemeClr val="tx1"/>
                </a:solidFill>
              </a:rPr>
              <a:t>Intelektual</a:t>
            </a:r>
            <a:r>
              <a:rPr lang="en-US" sz="1600" b="1" dirty="0">
                <a:solidFill>
                  <a:schemeClr val="tx1"/>
                </a:solidFill>
              </a:rPr>
              <a:t> </a:t>
            </a:r>
            <a:endParaRPr lang="en-US" sz="1600" b="1" dirty="0" smtClean="0">
              <a:solidFill>
                <a:schemeClr val="tx1"/>
              </a:solidFill>
            </a:endParaRPr>
          </a:p>
          <a:p>
            <a:pPr>
              <a:lnSpc>
                <a:spcPct val="150000"/>
              </a:lnSpc>
            </a:pPr>
            <a:r>
              <a:rPr lang="en-US" sz="1200" b="1" dirty="0" err="1" smtClean="0"/>
              <a:t>Sains</a:t>
            </a:r>
            <a:endParaRPr lang="en-US" sz="1200" b="1" dirty="0" smtClean="0"/>
          </a:p>
          <a:p>
            <a:pPr>
              <a:lnSpc>
                <a:spcPct val="150000"/>
              </a:lnSpc>
            </a:pPr>
            <a:r>
              <a:rPr lang="en-US" sz="1200" b="1" dirty="0" err="1" smtClean="0"/>
              <a:t>Filsafat</a:t>
            </a:r>
            <a:endParaRPr lang="en-US" sz="1200" b="1" dirty="0" smtClean="0"/>
          </a:p>
          <a:p>
            <a:pPr>
              <a:lnSpc>
                <a:spcPct val="150000"/>
              </a:lnSpc>
            </a:pPr>
            <a:r>
              <a:rPr lang="en-US" sz="1200" b="1" dirty="0" err="1" smtClean="0"/>
              <a:t>Fiqih</a:t>
            </a:r>
            <a:endParaRPr lang="en-US" sz="1200" b="1" dirty="0" smtClean="0"/>
          </a:p>
          <a:p>
            <a:pPr>
              <a:lnSpc>
                <a:spcPct val="150000"/>
              </a:lnSpc>
            </a:pPr>
            <a:r>
              <a:rPr lang="en-US" sz="1200" b="1" dirty="0" err="1" smtClean="0"/>
              <a:t>Musik</a:t>
            </a:r>
            <a:r>
              <a:rPr lang="en-US" sz="1200" b="1" dirty="0" smtClean="0"/>
              <a:t> </a:t>
            </a:r>
            <a:r>
              <a:rPr lang="en-US" sz="1200" b="1" dirty="0" err="1"/>
              <a:t>dan</a:t>
            </a:r>
            <a:r>
              <a:rPr lang="en-US" sz="1200" b="1" dirty="0"/>
              <a:t> </a:t>
            </a:r>
            <a:r>
              <a:rPr lang="en-US" sz="1200" b="1" dirty="0" err="1" smtClean="0"/>
              <a:t>Kesenian</a:t>
            </a:r>
            <a:endParaRPr lang="en-US" sz="1200" b="1" dirty="0" smtClean="0"/>
          </a:p>
          <a:p>
            <a:pPr>
              <a:lnSpc>
                <a:spcPct val="150000"/>
              </a:lnSpc>
            </a:pPr>
            <a:r>
              <a:rPr lang="en-US" sz="1200" b="1" dirty="0" err="1" smtClean="0"/>
              <a:t>Bahasa</a:t>
            </a:r>
            <a:r>
              <a:rPr lang="en-US" sz="1200" b="1" dirty="0" smtClean="0"/>
              <a:t> </a:t>
            </a:r>
            <a:r>
              <a:rPr lang="en-US" sz="1200" b="1" dirty="0" err="1"/>
              <a:t>dan</a:t>
            </a:r>
            <a:r>
              <a:rPr lang="en-US" sz="1200" b="1" dirty="0"/>
              <a:t> </a:t>
            </a:r>
            <a:r>
              <a:rPr lang="en-US" sz="1200" b="1" dirty="0" err="1" smtClean="0"/>
              <a:t>Sastra</a:t>
            </a:r>
            <a:endParaRPr lang="en-US" sz="12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43350"/>
            <a:ext cx="1828800" cy="1128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2" y="4117580"/>
            <a:ext cx="1446185" cy="892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600450"/>
            <a:ext cx="2209800" cy="1104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577" y="2952750"/>
            <a:ext cx="1789423" cy="929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838200" y="1200150"/>
            <a:ext cx="5134800" cy="2743200"/>
          </a:xfrm>
          <a:prstGeom prst="rect">
            <a:avLst/>
          </a:prstGeom>
        </p:spPr>
        <p:txBody>
          <a:bodyPr spcFirstLastPara="1" wrap="square" lIns="0" tIns="0" rIns="0" bIns="0" anchor="t" anchorCtr="0">
            <a:noAutofit/>
          </a:bodyPr>
          <a:lstStyle/>
          <a:p>
            <a:pPr marL="0" indent="0">
              <a:buNone/>
            </a:pPr>
            <a:r>
              <a:rPr lang="en-US" sz="2000" b="1" dirty="0" err="1" smtClean="0">
                <a:solidFill>
                  <a:schemeClr val="tx1"/>
                </a:solidFill>
              </a:rPr>
              <a:t>Penyebab</a:t>
            </a:r>
            <a:r>
              <a:rPr lang="en-US" sz="2000" b="1" dirty="0" smtClean="0">
                <a:solidFill>
                  <a:schemeClr val="tx1"/>
                </a:solidFill>
              </a:rPr>
              <a:t> </a:t>
            </a:r>
            <a:r>
              <a:rPr lang="en-US" sz="2000" b="1" dirty="0" err="1" smtClean="0">
                <a:solidFill>
                  <a:schemeClr val="tx1"/>
                </a:solidFill>
              </a:rPr>
              <a:t>Kemunduran</a:t>
            </a:r>
            <a:r>
              <a:rPr lang="en-US" sz="2000" b="1" dirty="0" smtClean="0">
                <a:solidFill>
                  <a:schemeClr val="tx1"/>
                </a:solidFill>
              </a:rPr>
              <a:t> </a:t>
            </a:r>
            <a:r>
              <a:rPr lang="en-US" sz="2000" b="1" dirty="0" err="1" smtClean="0">
                <a:solidFill>
                  <a:schemeClr val="tx1"/>
                </a:solidFill>
              </a:rPr>
              <a:t>dan</a:t>
            </a:r>
            <a:r>
              <a:rPr lang="en-US" sz="2000" b="1" dirty="0" smtClean="0">
                <a:solidFill>
                  <a:schemeClr val="tx1"/>
                </a:solidFill>
              </a:rPr>
              <a:t> </a:t>
            </a:r>
            <a:r>
              <a:rPr lang="en-US" sz="2000" b="1" dirty="0" err="1" smtClean="0">
                <a:solidFill>
                  <a:schemeClr val="tx1"/>
                </a:solidFill>
              </a:rPr>
              <a:t>Kehancuran</a:t>
            </a:r>
            <a:r>
              <a:rPr lang="en-US" sz="2000" b="1" dirty="0" smtClean="0">
                <a:solidFill>
                  <a:schemeClr val="tx1"/>
                </a:solidFill>
              </a:rPr>
              <a:t> </a:t>
            </a:r>
            <a:endParaRPr lang="en-US" sz="2000" b="1" dirty="0" smtClean="0">
              <a:solidFill>
                <a:schemeClr val="tx1"/>
              </a:solidFill>
            </a:endParaRPr>
          </a:p>
          <a:p>
            <a:pPr marL="0" indent="0">
              <a:buNone/>
            </a:pPr>
            <a:endParaRPr lang="en-US" sz="2000" dirty="0" smtClean="0"/>
          </a:p>
          <a:p>
            <a:r>
              <a:rPr lang="en-US" sz="2000" dirty="0" err="1" smtClean="0"/>
              <a:t>Konflik</a:t>
            </a:r>
            <a:r>
              <a:rPr lang="en-US" sz="2000" dirty="0" smtClean="0"/>
              <a:t> Islam </a:t>
            </a:r>
            <a:r>
              <a:rPr lang="en-US" sz="2000" dirty="0" err="1" smtClean="0"/>
              <a:t>dengan</a:t>
            </a:r>
            <a:r>
              <a:rPr lang="en-US" sz="2000" dirty="0" smtClean="0"/>
              <a:t> Kristen </a:t>
            </a:r>
            <a:endParaRPr lang="en-US" sz="2000" dirty="0" smtClean="0"/>
          </a:p>
          <a:p>
            <a:r>
              <a:rPr lang="en-US" sz="2000" dirty="0" err="1" smtClean="0"/>
              <a:t>Tidak</a:t>
            </a:r>
            <a:r>
              <a:rPr lang="en-US" sz="2000" dirty="0" smtClean="0"/>
              <a:t> </a:t>
            </a:r>
            <a:r>
              <a:rPr lang="en-US" sz="2000" dirty="0" err="1" smtClean="0"/>
              <a:t>Adanya</a:t>
            </a:r>
            <a:r>
              <a:rPr lang="en-US" sz="2000" dirty="0" smtClean="0"/>
              <a:t> </a:t>
            </a:r>
            <a:r>
              <a:rPr lang="en-US" sz="2000" dirty="0" err="1" smtClean="0"/>
              <a:t>Ideologi</a:t>
            </a:r>
            <a:r>
              <a:rPr lang="en-US" sz="2000" dirty="0" smtClean="0"/>
              <a:t> </a:t>
            </a:r>
            <a:r>
              <a:rPr lang="en-US" sz="2000" dirty="0" err="1" smtClean="0"/>
              <a:t>Pemersatu</a:t>
            </a:r>
            <a:r>
              <a:rPr lang="en-US" sz="2000" dirty="0" smtClean="0"/>
              <a:t> </a:t>
            </a:r>
            <a:endParaRPr lang="en-US" sz="2000" dirty="0" smtClean="0"/>
          </a:p>
          <a:p>
            <a:r>
              <a:rPr lang="en-US" sz="2000" dirty="0" err="1" smtClean="0"/>
              <a:t>Kesulitan</a:t>
            </a:r>
            <a:r>
              <a:rPr lang="en-US" sz="2000" dirty="0" smtClean="0"/>
              <a:t> </a:t>
            </a:r>
            <a:r>
              <a:rPr lang="en-US" sz="2000" dirty="0" err="1" smtClean="0"/>
              <a:t>Ekonomi</a:t>
            </a:r>
            <a:r>
              <a:rPr lang="en-US" sz="2000" dirty="0" smtClean="0"/>
              <a:t> </a:t>
            </a:r>
            <a:endParaRPr lang="en-US" sz="2000" dirty="0" smtClean="0"/>
          </a:p>
          <a:p>
            <a:r>
              <a:rPr lang="en-US" sz="2000" dirty="0" err="1"/>
              <a:t>Tidak</a:t>
            </a:r>
            <a:r>
              <a:rPr lang="en-US" sz="2000" dirty="0"/>
              <a:t> </a:t>
            </a:r>
            <a:r>
              <a:rPr lang="en-US" sz="2000" dirty="0" err="1"/>
              <a:t>Jelasnya</a:t>
            </a:r>
            <a:r>
              <a:rPr lang="en-US" sz="2000" dirty="0"/>
              <a:t> </a:t>
            </a:r>
            <a:r>
              <a:rPr lang="en-US" sz="2000" dirty="0" err="1"/>
              <a:t>Sistem</a:t>
            </a:r>
            <a:r>
              <a:rPr lang="en-US" sz="2000" dirty="0"/>
              <a:t> </a:t>
            </a:r>
            <a:r>
              <a:rPr lang="en-US" sz="2000" dirty="0" err="1"/>
              <a:t>Peralihan</a:t>
            </a:r>
            <a:r>
              <a:rPr lang="en-US" sz="2000" dirty="0"/>
              <a:t> </a:t>
            </a:r>
            <a:r>
              <a:rPr lang="en-US" sz="2000" dirty="0" err="1"/>
              <a:t>Kekuasaan</a:t>
            </a:r>
            <a:r>
              <a:rPr lang="en-US" sz="2000" dirty="0"/>
              <a:t> </a:t>
            </a:r>
            <a:endParaRPr lang="en-US" sz="2000" dirty="0"/>
          </a:p>
          <a:p>
            <a:r>
              <a:rPr lang="en-US" sz="2000" dirty="0" err="1"/>
              <a:t>Keterpencilan</a:t>
            </a:r>
            <a:endParaRPr lang="en-US" sz="2000" dirty="0" smtClean="0"/>
          </a:p>
          <a:p>
            <a:pPr marL="0" indent="0">
              <a:buNone/>
            </a:pPr>
            <a:endParaRPr lang="en-US" sz="2000" b="1" dirty="0" smtClean="0"/>
          </a:p>
          <a:p>
            <a:pPr marL="0" indent="0">
              <a:buNone/>
            </a:pPr>
            <a:endParaRPr lang="en-US" sz="2000" b="1" dirty="0"/>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6" name="Google Shape;1606;p18"/>
          <p:cNvSpPr txBox="1"/>
          <p:nvPr/>
        </p:nvSpPr>
        <p:spPr>
          <a:xfrm>
            <a:off x="238539" y="209550"/>
            <a:ext cx="6134400" cy="758987"/>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a:lstStyle>
          <a:p>
            <a:r>
              <a:rPr lang="en-US" sz="2800" b="1" dirty="0" err="1"/>
              <a:t>Masa</a:t>
            </a:r>
            <a:r>
              <a:rPr lang="en-US" sz="2800" b="1" dirty="0"/>
              <a:t> </a:t>
            </a:r>
            <a:r>
              <a:rPr lang="en-US" sz="2800" b="1" dirty="0" err="1"/>
              <a:t>Kemunduran</a:t>
            </a:r>
            <a:r>
              <a:rPr lang="en-US" sz="2800" b="1" dirty="0"/>
              <a:t> </a:t>
            </a:r>
            <a:r>
              <a:rPr lang="en-US" sz="2800" b="1" dirty="0" err="1"/>
              <a:t>Pemerintah</a:t>
            </a:r>
            <a:r>
              <a:rPr lang="en-US" sz="2800" b="1" dirty="0"/>
              <a:t> Islam di </a:t>
            </a:r>
            <a:r>
              <a:rPr lang="en-US" sz="2800" b="1" dirty="0" err="1"/>
              <a:t>Eropa</a:t>
            </a:r>
            <a:endParaRPr lang="en-US" sz="28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694"/>
        <p:cNvGrpSpPr/>
        <p:nvPr/>
      </p:nvGrpSpPr>
      <p:grpSpPr>
        <a:xfrm>
          <a:off x="0" y="0"/>
          <a:ext cx="0" cy="0"/>
          <a:chOff x="0" y="0"/>
          <a:chExt cx="0" cy="0"/>
        </a:xfrm>
      </p:grpSpPr>
      <p:sp>
        <p:nvSpPr>
          <p:cNvPr id="2696" name="Google Shape;2696;p51"/>
          <p:cNvSpPr txBox="1"/>
          <p:nvPr/>
        </p:nvSpPr>
        <p:spPr>
          <a:xfrm>
            <a:off x="1524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4000" b="1" dirty="0" smtClean="0">
                <a:solidFill>
                  <a:srgbClr val="434343"/>
                </a:solidFill>
                <a:latin typeface="Montserrat"/>
                <a:ea typeface="Montserrat"/>
                <a:cs typeface="Montserrat"/>
                <a:sym typeface="Montserrat"/>
              </a:rPr>
              <a:t>TERIMA</a:t>
            </a:r>
            <a:r>
              <a:rPr lang="en-GB" sz="1800" b="1" dirty="0" smtClean="0">
                <a:solidFill>
                  <a:srgbClr val="434343"/>
                </a:solidFill>
                <a:latin typeface="Montserrat"/>
                <a:ea typeface="Montserrat"/>
                <a:cs typeface="Montserrat"/>
                <a:sym typeface="Montserrat"/>
              </a:rPr>
              <a:t> </a:t>
            </a:r>
            <a:r>
              <a:rPr lang="en-GB" sz="4000" b="1" dirty="0" smtClean="0">
                <a:solidFill>
                  <a:srgbClr val="434343"/>
                </a:solidFill>
                <a:latin typeface="Montserrat"/>
                <a:ea typeface="Montserrat"/>
                <a:cs typeface="Montserrat"/>
                <a:sym typeface="Montserrat"/>
              </a:rPr>
              <a:t>KASIH</a:t>
            </a:r>
            <a:endParaRPr sz="4000" b="1" dirty="0">
              <a:solidFill>
                <a:srgbClr val="434343"/>
              </a:solidFill>
              <a:latin typeface="Montserrat"/>
              <a:ea typeface="Montserrat"/>
              <a:cs typeface="Montserrat"/>
              <a:sym typeface="Montserrat"/>
            </a:endParaRPr>
          </a:p>
        </p:txBody>
      </p:sp>
      <p:sp>
        <p:nvSpPr>
          <p:cNvPr id="2710" name="Google Shape;2710;p5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On-screen Show (16:9)</PresentationFormat>
  <Paragraphs>53</Paragraphs>
  <Slides>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Arial</vt:lpstr>
      <vt:lpstr>SimSun</vt:lpstr>
      <vt:lpstr>Wingdings</vt:lpstr>
      <vt:lpstr>Amatic SC</vt:lpstr>
      <vt:lpstr>Encode Sans Semi Condensed Light</vt:lpstr>
      <vt:lpstr>Calibri</vt:lpstr>
      <vt:lpstr>Encode Sans Semi Condensed</vt:lpstr>
      <vt:lpstr>Montserrat</vt:lpstr>
      <vt:lpstr>Ephesus template</vt:lpstr>
      <vt:lpstr>ISLAM DI EROPA PADA ABAD PERTENGAHAN</vt:lpstr>
      <vt:lpstr>Masuknya Islam Ke Eropa</vt:lpstr>
      <vt:lpstr>Pengaruh Islam Abad Pertengahan Terhadap Perkembangan Ilmu Pengetahuan dan Kebudayaan</vt:lpstr>
      <vt:lpstr>Pengaruh Islam Di Eropa Dalam Bidang Politik Dan Sosial Ekonomi</vt:lpstr>
      <vt:lpstr>Kemajuan Pemerintahan Islam di Eropa</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DI EROPA PADA ABAD PERTENGAHAN</dc:title>
  <dc:creator>OWNER</dc:creator>
  <cp:lastModifiedBy>iPhone X</cp:lastModifiedBy>
  <cp:revision>13</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AF6C07CF4C97F9DB538430612583D907</vt:lpwstr>
  </property>
  <property fmtid="{D5CDD505-2E9C-101B-9397-08002B2CF9AE}" pid="3" name="KSOProductBuildVer">
    <vt:lpwstr>2052-11.8.2</vt:lpwstr>
  </property>
</Properties>
</file>