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bhaya Libre Regular" charset="1" panose="02000503000000000000"/>
      <p:regular r:id="rId10"/>
    </p:embeddedFont>
    <p:embeddedFont>
      <p:font typeface="Abhaya Libre Regular Bold" charset="1" panose="02000603000000000000"/>
      <p:regular r:id="rId11"/>
    </p:embeddedFont>
    <p:embeddedFont>
      <p:font typeface="Abhaya Libre Regular Italics" charset="1" panose="02000503000000000000"/>
      <p:regular r:id="rId12"/>
    </p:embeddedFont>
    <p:embeddedFont>
      <p:font typeface="Abhaya Libre Regular Bold Italics" charset="1" panose="02000603000000000000"/>
      <p:regular r:id="rId13"/>
    </p:embeddedFont>
    <p:embeddedFont>
      <p:font typeface="Gatwick" charset="1" panose="00000500000000000000"/>
      <p:regular r:id="rId14"/>
    </p:embeddedFont>
    <p:embeddedFont>
      <p:font typeface="Gatwick Bold" charset="1" panose="00000800000000000000"/>
      <p:regular r:id="rId15"/>
    </p:embeddedFont>
    <p:embeddedFont>
      <p:font typeface="Gatwick Bold" charset="1" panose="00000800000000000000"/>
      <p:regular r:id="rId16"/>
    </p:embeddedFont>
    <p:embeddedFont>
      <p:font typeface="Gatwick Bold Bold" charset="1" panose="00000900000000000000"/>
      <p:regular r:id="rId17"/>
    </p:embeddedFont>
    <p:embeddedFont>
      <p:font typeface="Josefin Sans Regular" charset="1" panose="00000500000000000000"/>
      <p:regular r:id="rId18"/>
    </p:embeddedFont>
    <p:embeddedFont>
      <p:font typeface="Josefin Sans Regular Bold" charset="1" panose="00000700000000000000"/>
      <p:regular r:id="rId19"/>
    </p:embeddedFont>
    <p:embeddedFont>
      <p:font typeface="Josefin Sans Regular Italics" charset="1" panose="00000500000000000000"/>
      <p:regular r:id="rId20"/>
    </p:embeddedFont>
    <p:embeddedFont>
      <p:font typeface="Josefin Sans Regular Bold Italics" charset="1" panose="00000700000000000000"/>
      <p:regular r:id="rId21"/>
    </p:embeddedFont>
    <p:embeddedFont>
      <p:font typeface="Alegreya" charset="1" panose="00000500000000000000"/>
      <p:regular r:id="rId22"/>
    </p:embeddedFont>
    <p:embeddedFont>
      <p:font typeface="Alegreya Bold" charset="1" panose="00000800000000000000"/>
      <p:regular r:id="rId23"/>
    </p:embeddedFont>
    <p:embeddedFont>
      <p:font typeface="Alegreya Italics" charset="1" panose="00000500000000000000"/>
      <p:regular r:id="rId24"/>
    </p:embeddedFont>
    <p:embeddedFont>
      <p:font typeface="Alegreya Bold Italics" charset="1" panose="000008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slides/slide1.xml" Type="http://schemas.openxmlformats.org/officeDocument/2006/relationships/slide"/><Relationship Id="rId27" Target="slides/slide2.xml" Type="http://schemas.openxmlformats.org/officeDocument/2006/relationships/slide"/><Relationship Id="rId28" Target="slides/slide3.xml" Type="http://schemas.openxmlformats.org/officeDocument/2006/relationships/slide"/><Relationship Id="rId29" Target="slides/slide4.xml" Type="http://schemas.openxmlformats.org/officeDocument/2006/relationships/slide"/><Relationship Id="rId3" Target="viewProps.xml" Type="http://schemas.openxmlformats.org/officeDocument/2006/relationships/viewProps"/><Relationship Id="rId30" Target="slides/slide5.xml" Type="http://schemas.openxmlformats.org/officeDocument/2006/relationships/slide"/><Relationship Id="rId31" Target="slides/slide6.xml" Type="http://schemas.openxmlformats.org/officeDocument/2006/relationships/slide"/><Relationship Id="rId32" Target="slides/slide7.xml" Type="http://schemas.openxmlformats.org/officeDocument/2006/relationships/slide"/><Relationship Id="rId33" Target="slides/slide8.xml" Type="http://schemas.openxmlformats.org/officeDocument/2006/relationships/slide"/><Relationship Id="rId34" Target="slides/slide9.xml" Type="http://schemas.openxmlformats.org/officeDocument/2006/relationships/slide"/><Relationship Id="rId35" Target="slides/slide10.xml" Type="http://schemas.openxmlformats.org/officeDocument/2006/relationships/slide"/><Relationship Id="rId36" Target="slides/slide11.xml" Type="http://schemas.openxmlformats.org/officeDocument/2006/relationships/slide"/><Relationship Id="rId37" Target="slides/slide12.xml" Type="http://schemas.openxmlformats.org/officeDocument/2006/relationships/slide"/><Relationship Id="rId38" Target="slides/slide13.xml" Type="http://schemas.openxmlformats.org/officeDocument/2006/relationships/slide"/><Relationship Id="rId39" Target="slides/slide14.xml" Type="http://schemas.openxmlformats.org/officeDocument/2006/relationships/slide"/><Relationship Id="rId4" Target="theme/theme1.xml" Type="http://schemas.openxmlformats.org/officeDocument/2006/relationships/theme"/><Relationship Id="rId40" Target="slides/slide15.xml" Type="http://schemas.openxmlformats.org/officeDocument/2006/relationships/slide"/><Relationship Id="rId41" Target="slides/slide16.xml" Type="http://schemas.openxmlformats.org/officeDocument/2006/relationships/slide"/><Relationship Id="rId42" Target="slides/slide17.xml" Type="http://schemas.openxmlformats.org/officeDocument/2006/relationships/slide"/><Relationship Id="rId43" Target="slides/slide18.xml" Type="http://schemas.openxmlformats.org/officeDocument/2006/relationships/slide"/><Relationship Id="rId44" Target="slides/slide19.xml" Type="http://schemas.openxmlformats.org/officeDocument/2006/relationships/slide"/><Relationship Id="rId45" Target="slides/slide20.xml" Type="http://schemas.openxmlformats.org/officeDocument/2006/relationships/slide"/><Relationship Id="rId46" Target="slides/slide21.xml" Type="http://schemas.openxmlformats.org/officeDocument/2006/relationships/slide"/><Relationship Id="rId47" Target="slides/slide22.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png" Type="http://schemas.openxmlformats.org/officeDocument/2006/relationships/image"/><Relationship Id="rId8" Target="../media/image2.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9.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3.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594757" y="-4474953"/>
            <a:ext cx="8837050" cy="7487392"/>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2193766">
            <a:off x="16192796" y="5214096"/>
            <a:ext cx="2133009" cy="1684188"/>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true" flipV="false" rot="0">
            <a:off x="1583296" y="1904118"/>
            <a:ext cx="15907679" cy="6478764"/>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1028700" y="816990"/>
            <a:ext cx="1876465" cy="1481625"/>
          </a:xfrm>
          <a:prstGeom prst="rect">
            <a:avLst/>
          </a:prstGeom>
        </p:spPr>
      </p:pic>
      <p:grpSp>
        <p:nvGrpSpPr>
          <p:cNvPr name="Group 6" id="6"/>
          <p:cNvGrpSpPr/>
          <p:nvPr/>
        </p:nvGrpSpPr>
        <p:grpSpPr>
          <a:xfrm rot="0">
            <a:off x="10796825" y="9258300"/>
            <a:ext cx="1740020" cy="1740020"/>
            <a:chOff x="0" y="0"/>
            <a:chExt cx="812800" cy="812800"/>
          </a:xfrm>
        </p:grpSpPr>
        <p:sp>
          <p:nvSpPr>
            <p:cNvPr name="Freeform 7" id="7"/>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C9271"/>
            </a:soli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1455125" y="816990"/>
            <a:ext cx="514340" cy="514340"/>
            <a:chOff x="0" y="0"/>
            <a:chExt cx="812800" cy="812800"/>
          </a:xfrm>
        </p:grpSpPr>
        <p:sp>
          <p:nvSpPr>
            <p:cNvPr name="Freeform 10" id="10"/>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8946C"/>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5921919" y="-731257"/>
            <a:ext cx="1462514" cy="1462514"/>
            <a:chOff x="0" y="0"/>
            <a:chExt cx="812800" cy="812800"/>
          </a:xfrm>
        </p:grpSpPr>
        <p:sp>
          <p:nvSpPr>
            <p:cNvPr name="Freeform 13" id="13"/>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228600">
              <a:solidFill>
                <a:srgbClr val="DC9271"/>
              </a:solidFill>
            </a:ln>
          </p:spPr>
        </p:sp>
        <p:sp>
          <p:nvSpPr>
            <p:cNvPr name="TextBox 14" id="14"/>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5617999" y="8650460"/>
            <a:ext cx="607840" cy="607840"/>
            <a:chOff x="0" y="0"/>
            <a:chExt cx="812800" cy="812800"/>
          </a:xfrm>
        </p:grpSpPr>
        <p:sp>
          <p:nvSpPr>
            <p:cNvPr name="Freeform 16" id="16"/>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14300">
              <a:solidFill>
                <a:srgbClr val="68946C"/>
              </a:solidFill>
            </a:ln>
          </p:spPr>
        </p:sp>
        <p:sp>
          <p:nvSpPr>
            <p:cNvPr name="TextBox 17" id="17"/>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pic>
        <p:nvPicPr>
          <p:cNvPr name="Picture 18" id="1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362838">
            <a:off x="-4748730" y="6899671"/>
            <a:ext cx="8837050" cy="7487392"/>
          </a:xfrm>
          <a:prstGeom prst="rect">
            <a:avLst/>
          </a:prstGeom>
        </p:spPr>
      </p:pic>
      <p:pic>
        <p:nvPicPr>
          <p:cNvPr name="Picture 19" id="19"/>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4243044" y="5027490"/>
            <a:ext cx="2216883" cy="5166464"/>
          </a:xfrm>
          <a:prstGeom prst="rect">
            <a:avLst/>
          </a:prstGeom>
        </p:spPr>
      </p:pic>
      <p:sp>
        <p:nvSpPr>
          <p:cNvPr name="TextBox 20" id="20"/>
          <p:cNvSpPr txBox="true"/>
          <p:nvPr/>
        </p:nvSpPr>
        <p:spPr>
          <a:xfrm rot="0">
            <a:off x="3879379" y="4339409"/>
            <a:ext cx="10529242" cy="1433145"/>
          </a:xfrm>
          <a:prstGeom prst="rect">
            <a:avLst/>
          </a:prstGeom>
        </p:spPr>
        <p:txBody>
          <a:bodyPr anchor="t" rtlCol="false" tIns="0" lIns="0" bIns="0" rIns="0">
            <a:spAutoFit/>
          </a:bodyPr>
          <a:lstStyle/>
          <a:p>
            <a:pPr algn="ctr">
              <a:lnSpc>
                <a:spcPts val="9923"/>
              </a:lnSpc>
              <a:spcBef>
                <a:spcPct val="0"/>
              </a:spcBef>
            </a:pPr>
            <a:r>
              <a:rPr lang="en-US" sz="9923">
                <a:solidFill>
                  <a:srgbClr val="CF8254"/>
                </a:solidFill>
                <a:latin typeface="Gatwick Bold"/>
              </a:rPr>
              <a:t>Humanistik </a:t>
            </a:r>
          </a:p>
        </p:txBody>
      </p:sp>
      <p:sp>
        <p:nvSpPr>
          <p:cNvPr name="TextBox 21" id="21"/>
          <p:cNvSpPr txBox="true"/>
          <p:nvPr/>
        </p:nvSpPr>
        <p:spPr>
          <a:xfrm rot="0">
            <a:off x="4473581" y="7329784"/>
            <a:ext cx="9340838" cy="523875"/>
          </a:xfrm>
          <a:prstGeom prst="rect">
            <a:avLst/>
          </a:prstGeom>
        </p:spPr>
        <p:txBody>
          <a:bodyPr anchor="t" rtlCol="false" tIns="0" lIns="0" bIns="0" rIns="0">
            <a:spAutoFit/>
          </a:bodyPr>
          <a:lstStyle/>
          <a:p>
            <a:pPr algn="ctr">
              <a:lnSpc>
                <a:spcPts val="3872"/>
              </a:lnSpc>
            </a:pPr>
            <a:r>
              <a:rPr lang="en-US" sz="3226" spc="167">
                <a:solidFill>
                  <a:srgbClr val="D2A278"/>
                </a:solidFill>
                <a:latin typeface="Gatwick"/>
              </a:rPr>
              <a:t>UNIVERSITAS LAMPUNG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11022" y="-142218"/>
            <a:ext cx="15704056" cy="9850726"/>
          </a:xfrm>
          <a:prstGeom prst="rect">
            <a:avLst/>
          </a:prstGeom>
        </p:spPr>
      </p:pic>
      <p:sp>
        <p:nvSpPr>
          <p:cNvPr name="TextBox 3" id="3"/>
          <p:cNvSpPr txBox="true"/>
          <p:nvPr/>
        </p:nvSpPr>
        <p:spPr>
          <a:xfrm rot="0">
            <a:off x="2066195" y="1778764"/>
            <a:ext cx="12401594" cy="6273587"/>
          </a:xfrm>
          <a:prstGeom prst="rect">
            <a:avLst/>
          </a:prstGeom>
        </p:spPr>
        <p:txBody>
          <a:bodyPr anchor="t" rtlCol="false" tIns="0" lIns="0" bIns="0" rIns="0">
            <a:spAutoFit/>
          </a:bodyPr>
          <a:lstStyle/>
          <a:p>
            <a:pPr>
              <a:lnSpc>
                <a:spcPts val="4507"/>
              </a:lnSpc>
            </a:pPr>
          </a:p>
          <a:p>
            <a:pPr>
              <a:lnSpc>
                <a:spcPts val="4507"/>
              </a:lnSpc>
            </a:pPr>
          </a:p>
          <a:p>
            <a:pPr>
              <a:lnSpc>
                <a:spcPts val="4507"/>
              </a:lnSpc>
            </a:pPr>
            <a:r>
              <a:rPr lang="en-US" sz="2546">
                <a:solidFill>
                  <a:srgbClr val="282120"/>
                </a:solidFill>
                <a:latin typeface="Gatwick"/>
              </a:rPr>
              <a:t>Teori humanistik sering dikritik karena sukar diterapkan daam konteks yang lebih praktis.Teori ini diangagap lebih dekat dengan bidang filsafat, teori kepribadian dan psikoterapi dari pada bidang pendidikan, sehingga sukar menterjemahkannya ke dalam langkah-langkah yang lebih kongkret dan praktis.Namun karena sifatnya yang ideal, yaitu memanusiakan manusia, maka teori humanistik mampu memberikan arah terhadap semua komponen pembelajaran untuk mendukung tercapainya tujuan tersebut.</a:t>
            </a:r>
          </a:p>
        </p:txBody>
      </p:sp>
      <p:pic>
        <p:nvPicPr>
          <p:cNvPr name="Picture 4" id="4"/>
          <p:cNvPicPr>
            <a:picLocks noChangeAspect="true"/>
          </p:cNvPicPr>
          <p:nvPr/>
        </p:nvPicPr>
        <p:blipFill>
          <a:blip r:embed="rId4"/>
          <a:srcRect l="0" t="0" r="0" b="0"/>
          <a:stretch>
            <a:fillRect/>
          </a:stretch>
        </p:blipFill>
        <p:spPr>
          <a:xfrm flipH="false" flipV="false" rot="-10800000">
            <a:off x="0" y="6784827"/>
            <a:ext cx="3533088" cy="3502173"/>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404736">
            <a:off x="-1413170" y="7777786"/>
            <a:ext cx="3830505"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594757" y="-4474953"/>
            <a:ext cx="8837050" cy="7487392"/>
          </a:xfrm>
          <a:prstGeom prst="rect">
            <a:avLst/>
          </a:prstGeom>
        </p:spPr>
      </p:pic>
      <p:sp>
        <p:nvSpPr>
          <p:cNvPr name="TextBox 4" id="4"/>
          <p:cNvSpPr txBox="true"/>
          <p:nvPr/>
        </p:nvSpPr>
        <p:spPr>
          <a:xfrm rot="0">
            <a:off x="3655278" y="3626972"/>
            <a:ext cx="15841572" cy="2460486"/>
          </a:xfrm>
          <a:prstGeom prst="rect">
            <a:avLst/>
          </a:prstGeom>
        </p:spPr>
        <p:txBody>
          <a:bodyPr anchor="t" rtlCol="false" tIns="0" lIns="0" bIns="0" rIns="0">
            <a:spAutoFit/>
          </a:bodyPr>
          <a:lstStyle/>
          <a:p>
            <a:pPr algn="l">
              <a:lnSpc>
                <a:spcPts val="6385"/>
              </a:lnSpc>
            </a:pPr>
            <a:r>
              <a:rPr lang="en-US" sz="4695" spc="244">
                <a:solidFill>
                  <a:srgbClr val="DC8C47"/>
                </a:solidFill>
                <a:latin typeface="Gatwick Bold"/>
              </a:rPr>
              <a:t>LANGKAH LANGKAH PEMBELAJARAN DENGAN PENDEKATAN HUMANISTIK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10800000">
            <a:off x="0" y="6784827"/>
            <a:ext cx="3533088" cy="3502173"/>
          </a:xfrm>
          <a:prstGeom prst="rect">
            <a:avLst/>
          </a:prstGeom>
        </p:spPr>
      </p:pic>
      <p:sp>
        <p:nvSpPr>
          <p:cNvPr name="TextBox 3" id="3"/>
          <p:cNvSpPr txBox="true"/>
          <p:nvPr/>
        </p:nvSpPr>
        <p:spPr>
          <a:xfrm rot="0">
            <a:off x="1959235" y="857250"/>
            <a:ext cx="14369530" cy="7658370"/>
          </a:xfrm>
          <a:prstGeom prst="rect">
            <a:avLst/>
          </a:prstGeom>
        </p:spPr>
        <p:txBody>
          <a:bodyPr anchor="t" rtlCol="false" tIns="0" lIns="0" bIns="0" rIns="0">
            <a:spAutoFit/>
          </a:bodyPr>
          <a:lstStyle/>
          <a:p>
            <a:pPr marL="549067" indent="-274533" lvl="1">
              <a:lnSpc>
                <a:spcPts val="4501"/>
              </a:lnSpc>
              <a:buFont typeface="Arial"/>
              <a:buChar char="•"/>
            </a:pPr>
            <a:r>
              <a:rPr lang="en-US" sz="2543">
                <a:solidFill>
                  <a:srgbClr val="282120"/>
                </a:solidFill>
                <a:latin typeface="Gatwick"/>
              </a:rPr>
              <a:t>Menentukan tujuan-tujuan pembelajaran.</a:t>
            </a:r>
          </a:p>
          <a:p>
            <a:pPr marL="549067" indent="-274533" lvl="1">
              <a:lnSpc>
                <a:spcPts val="4501"/>
              </a:lnSpc>
              <a:buFont typeface="Arial"/>
              <a:buChar char="•"/>
            </a:pPr>
            <a:r>
              <a:rPr lang="en-US" sz="2543">
                <a:solidFill>
                  <a:srgbClr val="282120"/>
                </a:solidFill>
                <a:latin typeface="Gatwick"/>
              </a:rPr>
              <a:t> Menentukan materi pembelajaran.</a:t>
            </a:r>
          </a:p>
          <a:p>
            <a:pPr marL="549067" indent="-274533" lvl="1">
              <a:lnSpc>
                <a:spcPts val="4297"/>
              </a:lnSpc>
              <a:buFont typeface="Arial"/>
              <a:buChar char="•"/>
            </a:pPr>
            <a:r>
              <a:rPr lang="en-US" sz="2543">
                <a:solidFill>
                  <a:srgbClr val="282120"/>
                </a:solidFill>
                <a:latin typeface="Gatwick"/>
              </a:rPr>
              <a:t>Mengidentifikasi kemampuan awal (entri behvior) siswa.</a:t>
            </a:r>
          </a:p>
          <a:p>
            <a:pPr marL="549067" indent="-274533" lvl="1">
              <a:lnSpc>
                <a:spcPts val="4297"/>
              </a:lnSpc>
              <a:buFont typeface="Arial"/>
              <a:buChar char="•"/>
            </a:pPr>
            <a:r>
              <a:rPr lang="en-US" sz="2543">
                <a:solidFill>
                  <a:srgbClr val="282120"/>
                </a:solidFill>
                <a:latin typeface="Gatwick"/>
              </a:rPr>
              <a:t>Mengidentifikasi topik-topik pelajaran yang memungkinkan siswa secara aktif melibatkan diri atau mengalami dalam belajar.</a:t>
            </a:r>
          </a:p>
          <a:p>
            <a:pPr marL="549067" indent="-274533" lvl="1">
              <a:lnSpc>
                <a:spcPts val="4297"/>
              </a:lnSpc>
              <a:buFont typeface="Arial"/>
              <a:buChar char="•"/>
            </a:pPr>
            <a:r>
              <a:rPr lang="en-US" sz="2543">
                <a:solidFill>
                  <a:srgbClr val="282120"/>
                </a:solidFill>
                <a:latin typeface="Gatwick"/>
              </a:rPr>
              <a:t>Merancang fasilitas belajar seperti lingkungan dan media pembelajaran.</a:t>
            </a:r>
          </a:p>
          <a:p>
            <a:pPr marL="549067" indent="-274533" lvl="1">
              <a:lnSpc>
                <a:spcPts val="4297"/>
              </a:lnSpc>
              <a:buFont typeface="Arial"/>
              <a:buChar char="•"/>
            </a:pPr>
            <a:r>
              <a:rPr lang="en-US" sz="2543">
                <a:solidFill>
                  <a:srgbClr val="282120"/>
                </a:solidFill>
                <a:latin typeface="Gatwick"/>
              </a:rPr>
              <a:t>Membimbing siswa belajar secara aktif.</a:t>
            </a:r>
          </a:p>
          <a:p>
            <a:pPr marL="549067" indent="-274533" lvl="1">
              <a:lnSpc>
                <a:spcPts val="4297"/>
              </a:lnSpc>
              <a:buFont typeface="Arial"/>
              <a:buChar char="•"/>
            </a:pPr>
            <a:r>
              <a:rPr lang="en-US" sz="2543">
                <a:solidFill>
                  <a:srgbClr val="282120"/>
                </a:solidFill>
                <a:latin typeface="Gatwick"/>
              </a:rPr>
              <a:t>Membimbing siswa untuk memahami hakikat makna dari pengalaman belajarnya.</a:t>
            </a:r>
          </a:p>
          <a:p>
            <a:pPr marL="549067" indent="-274533" lvl="1">
              <a:lnSpc>
                <a:spcPts val="4297"/>
              </a:lnSpc>
              <a:buFont typeface="Arial"/>
              <a:buChar char="•"/>
            </a:pPr>
            <a:r>
              <a:rPr lang="en-US" sz="2543">
                <a:solidFill>
                  <a:srgbClr val="282120"/>
                </a:solidFill>
                <a:latin typeface="Gatwick"/>
              </a:rPr>
              <a:t>Membimbing siswa membuat konseptualisasi pengalaman belajarnya.</a:t>
            </a:r>
          </a:p>
          <a:p>
            <a:pPr marL="549067" indent="-274533" lvl="1">
              <a:lnSpc>
                <a:spcPts val="4297"/>
              </a:lnSpc>
              <a:buFont typeface="Arial"/>
              <a:buChar char="•"/>
            </a:pPr>
            <a:r>
              <a:rPr lang="en-US" sz="2543">
                <a:solidFill>
                  <a:srgbClr val="282120"/>
                </a:solidFill>
                <a:latin typeface="Gatwick"/>
              </a:rPr>
              <a:t>Membimbing siswa dalam mengaplikasikan konsep-konsep baru ke situasi nyata.</a:t>
            </a:r>
          </a:p>
          <a:p>
            <a:pPr marL="549067" indent="-274533" lvl="1">
              <a:lnSpc>
                <a:spcPts val="4297"/>
              </a:lnSpc>
              <a:buFont typeface="Arial"/>
              <a:buChar char="•"/>
            </a:pPr>
            <a:r>
              <a:rPr lang="en-US" sz="2543">
                <a:solidFill>
                  <a:srgbClr val="282120"/>
                </a:solidFill>
                <a:latin typeface="Gatwick"/>
              </a:rPr>
              <a:t>Mengevaluasi proses dan hasil belajar.</a:t>
            </a:r>
          </a:p>
        </p:txBody>
      </p:sp>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4230793" y="-4620742"/>
            <a:ext cx="8837050" cy="7487392"/>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16376246" y="7444082"/>
            <a:ext cx="3182565" cy="2512900"/>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6223846" y="7291682"/>
            <a:ext cx="3182565" cy="2512900"/>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1766435" y="5143500"/>
            <a:ext cx="4457411" cy="1220216"/>
          </a:xfrm>
          <a:prstGeom prst="rect">
            <a:avLst/>
          </a:prstGeom>
        </p:spPr>
      </p:pic>
      <p:sp>
        <p:nvSpPr>
          <p:cNvPr name="TextBox 4" id="4"/>
          <p:cNvSpPr txBox="true"/>
          <p:nvPr/>
        </p:nvSpPr>
        <p:spPr>
          <a:xfrm rot="0">
            <a:off x="2644686" y="7128769"/>
            <a:ext cx="2632789" cy="437374"/>
          </a:xfrm>
          <a:prstGeom prst="rect">
            <a:avLst/>
          </a:prstGeom>
        </p:spPr>
        <p:txBody>
          <a:bodyPr anchor="t" rtlCol="false" tIns="0" lIns="0" bIns="0" rIns="0">
            <a:spAutoFit/>
          </a:bodyPr>
          <a:lstStyle/>
          <a:p>
            <a:pPr algn="ctr" marL="0" indent="0" lvl="0">
              <a:lnSpc>
                <a:spcPts val="3236"/>
              </a:lnSpc>
              <a:spcBef>
                <a:spcPct val="0"/>
              </a:spcBef>
            </a:pPr>
            <a:r>
              <a:rPr lang="en-US" sz="2379" u="none">
                <a:solidFill>
                  <a:srgbClr val="FFE8D0"/>
                </a:solidFill>
                <a:latin typeface="Gatwick"/>
              </a:rPr>
              <a:t>Hipotesis</a:t>
            </a:r>
          </a:p>
        </p:txBody>
      </p:sp>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4394144">
            <a:off x="-648633" y="7845473"/>
            <a:ext cx="2874501" cy="3087843"/>
          </a:xfrm>
          <a:prstGeom prst="rect">
            <a:avLst/>
          </a:prstGeom>
        </p:spPr>
      </p:pic>
      <p:pic>
        <p:nvPicPr>
          <p:cNvPr name="Picture 6" id="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3594757" y="-4474953"/>
            <a:ext cx="8837050" cy="7487392"/>
          </a:xfrm>
          <a:prstGeom prst="rect">
            <a:avLst/>
          </a:prstGeom>
        </p:spPr>
      </p:pic>
      <p:sp>
        <p:nvSpPr>
          <p:cNvPr name="TextBox 7" id="7"/>
          <p:cNvSpPr txBox="true"/>
          <p:nvPr/>
        </p:nvSpPr>
        <p:spPr>
          <a:xfrm rot="0">
            <a:off x="1028700" y="4179166"/>
            <a:ext cx="10173883" cy="2401660"/>
          </a:xfrm>
          <a:prstGeom prst="rect">
            <a:avLst/>
          </a:prstGeom>
        </p:spPr>
        <p:txBody>
          <a:bodyPr anchor="t" rtlCol="false" tIns="0" lIns="0" bIns="0" rIns="0">
            <a:spAutoFit/>
          </a:bodyPr>
          <a:lstStyle/>
          <a:p>
            <a:pPr algn="ctr">
              <a:lnSpc>
                <a:spcPts val="6242"/>
              </a:lnSpc>
            </a:pPr>
            <a:r>
              <a:rPr lang="en-US" sz="4523" spc="235">
                <a:solidFill>
                  <a:srgbClr val="DC8C47"/>
                </a:solidFill>
                <a:latin typeface="Gatwick Bold"/>
              </a:rPr>
              <a:t>TUJUAN PEMBELAJARAN YANG UMUMNYA DILALUI</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10800000">
            <a:off x="0" y="6784827"/>
            <a:ext cx="3533088" cy="3502173"/>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0925" y="0"/>
            <a:ext cx="2319251" cy="4114800"/>
          </a:xfrm>
          <a:prstGeom prst="rect">
            <a:avLst/>
          </a:prstGeom>
        </p:spPr>
      </p:pic>
      <p:sp>
        <p:nvSpPr>
          <p:cNvPr name="TextBox 4" id="4"/>
          <p:cNvSpPr txBox="true"/>
          <p:nvPr/>
        </p:nvSpPr>
        <p:spPr>
          <a:xfrm rot="0">
            <a:off x="2188325" y="705434"/>
            <a:ext cx="15761085" cy="8045915"/>
          </a:xfrm>
          <a:prstGeom prst="rect">
            <a:avLst/>
          </a:prstGeom>
        </p:spPr>
        <p:txBody>
          <a:bodyPr anchor="t" rtlCol="false" tIns="0" lIns="0" bIns="0" rIns="0">
            <a:spAutoFit/>
          </a:bodyPr>
          <a:lstStyle/>
          <a:p>
            <a:pPr>
              <a:lnSpc>
                <a:spcPts val="3559"/>
              </a:lnSpc>
            </a:pPr>
          </a:p>
          <a:p>
            <a:pPr>
              <a:lnSpc>
                <a:spcPts val="3559"/>
              </a:lnSpc>
            </a:pPr>
            <a:r>
              <a:rPr lang="en-US" sz="2011">
                <a:solidFill>
                  <a:srgbClr val="282120"/>
                </a:solidFill>
                <a:latin typeface="Gatwick"/>
              </a:rPr>
              <a:t> 1. </a:t>
            </a:r>
            <a:r>
              <a:rPr lang="en-US" sz="2011">
                <a:solidFill>
                  <a:srgbClr val="282120"/>
                </a:solidFill>
                <a:latin typeface="Gatwick"/>
              </a:rPr>
              <a:t>Merumuskan tujuan belajar yang jelas. Mengusahakan partisipasi aktif siswa melalui   </a:t>
            </a:r>
          </a:p>
          <a:p>
            <a:pPr>
              <a:lnSpc>
                <a:spcPts val="3559"/>
              </a:lnSpc>
            </a:pPr>
            <a:r>
              <a:rPr lang="en-US" sz="2011">
                <a:solidFill>
                  <a:srgbClr val="282120"/>
                </a:solidFill>
                <a:latin typeface="Gatwick"/>
              </a:rPr>
              <a:t>     </a:t>
            </a:r>
            <a:r>
              <a:rPr lang="en-US" sz="2011">
                <a:solidFill>
                  <a:srgbClr val="282120"/>
                </a:solidFill>
                <a:latin typeface="Gatwick"/>
              </a:rPr>
              <a:t>kontrak belajar yang bersifat jelas, jujur dan positif.         </a:t>
            </a:r>
          </a:p>
          <a:p>
            <a:pPr>
              <a:lnSpc>
                <a:spcPts val="3559"/>
              </a:lnSpc>
            </a:pPr>
          </a:p>
          <a:p>
            <a:pPr>
              <a:lnSpc>
                <a:spcPts val="3559"/>
              </a:lnSpc>
            </a:pPr>
            <a:r>
              <a:rPr lang="en-US" sz="2011">
                <a:solidFill>
                  <a:srgbClr val="282120"/>
                </a:solidFill>
                <a:latin typeface="Gatwick"/>
              </a:rPr>
              <a:t>2. </a:t>
            </a:r>
            <a:r>
              <a:rPr lang="en-US" sz="2011">
                <a:solidFill>
                  <a:srgbClr val="282120"/>
                </a:solidFill>
                <a:latin typeface="Gatwick"/>
              </a:rPr>
              <a:t> Mendorong siswa untuk mengembangkan kesanggupan siswa untuk belajar atas  inisiatif  sendiri</a:t>
            </a:r>
          </a:p>
          <a:p>
            <a:pPr>
              <a:lnSpc>
                <a:spcPts val="3559"/>
              </a:lnSpc>
            </a:pPr>
          </a:p>
          <a:p>
            <a:pPr>
              <a:lnSpc>
                <a:spcPts val="3559"/>
              </a:lnSpc>
            </a:pPr>
            <a:r>
              <a:rPr lang="en-US" sz="2011">
                <a:solidFill>
                  <a:srgbClr val="282120"/>
                </a:solidFill>
                <a:latin typeface="Gatwick"/>
              </a:rPr>
              <a:t>3.  Mendorong siswa untuk peka berpikir kritis, memaknai proses pembelajaran secara mandiri.</a:t>
            </a:r>
          </a:p>
          <a:p>
            <a:pPr>
              <a:lnSpc>
                <a:spcPts val="3559"/>
              </a:lnSpc>
            </a:pPr>
          </a:p>
          <a:p>
            <a:pPr>
              <a:lnSpc>
                <a:spcPts val="3559"/>
              </a:lnSpc>
            </a:pPr>
            <a:r>
              <a:rPr lang="en-US" sz="2011">
                <a:solidFill>
                  <a:srgbClr val="282120"/>
                </a:solidFill>
                <a:latin typeface="Gatwick"/>
              </a:rPr>
              <a:t>4.  Siswa didorong untuk bebas mengemukakan pendapat, memilih pilihannya sendiri, melakukkan     apa yang diinginkan dan menanggung resiko dariperilaku yang ditunjukkan.</a:t>
            </a:r>
          </a:p>
          <a:p>
            <a:pPr>
              <a:lnSpc>
                <a:spcPts val="3559"/>
              </a:lnSpc>
            </a:pPr>
          </a:p>
          <a:p>
            <a:pPr>
              <a:lnSpc>
                <a:spcPts val="3559"/>
              </a:lnSpc>
            </a:pPr>
            <a:r>
              <a:rPr lang="en-US" sz="2011">
                <a:solidFill>
                  <a:srgbClr val="282120"/>
                </a:solidFill>
                <a:latin typeface="Gatwick"/>
              </a:rPr>
              <a:t>5. Guru menerima siswa apa adanya, berusaha memahami jalan pikiran siswa, tidak menilai secara normatif tetapi mendorong siswa untuk bertanggungjawab atas segala resiko perbuatan atau proses belajarnya.</a:t>
            </a:r>
          </a:p>
          <a:p>
            <a:pPr>
              <a:lnSpc>
                <a:spcPts val="3559"/>
              </a:lnSpc>
            </a:pPr>
          </a:p>
          <a:p>
            <a:pPr>
              <a:lnSpc>
                <a:spcPts val="3559"/>
              </a:lnSpc>
            </a:pPr>
            <a:r>
              <a:rPr lang="en-US" sz="2011">
                <a:solidFill>
                  <a:srgbClr val="282120"/>
                </a:solidFill>
                <a:latin typeface="Gatwick"/>
              </a:rPr>
              <a:t>6. Memberikan kesempatan murid untuk maju sesuai dengan kecepatannya.</a:t>
            </a:r>
          </a:p>
          <a:p>
            <a:pPr>
              <a:lnSpc>
                <a:spcPts val="3559"/>
              </a:lnSpc>
            </a:pPr>
          </a:p>
          <a:p>
            <a:pPr>
              <a:lnSpc>
                <a:spcPts val="3559"/>
              </a:lnSpc>
            </a:pPr>
            <a:r>
              <a:rPr lang="en-US" sz="2011">
                <a:solidFill>
                  <a:srgbClr val="282120"/>
                </a:solidFill>
                <a:latin typeface="Gatwick"/>
              </a:rPr>
              <a:t>7.  Evaluasi diberikan secara individual berdasarkan perolehan prestasi siswa.</a:t>
            </a:r>
          </a:p>
        </p:txBody>
      </p:sp>
      <p:pic>
        <p:nvPicPr>
          <p:cNvPr name="Picture 5" id="5"/>
          <p:cNvPicPr>
            <a:picLocks noChangeAspect="true"/>
          </p:cNvPicPr>
          <p:nvPr/>
        </p:nvPicPr>
        <p:blipFill>
          <a:blip r:embed="rId2"/>
          <a:srcRect l="0" t="0" r="0" b="0"/>
          <a:stretch>
            <a:fillRect/>
          </a:stretch>
        </p:blipFill>
        <p:spPr>
          <a:xfrm flipH="false" flipV="false" rot="6479750">
            <a:off x="15197145" y="7000263"/>
            <a:ext cx="3533088" cy="3502173"/>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66544" y="218137"/>
            <a:ext cx="15704056" cy="9850726"/>
          </a:xfrm>
          <a:prstGeom prst="rect">
            <a:avLst/>
          </a:prstGeom>
        </p:spPr>
      </p:pic>
      <p:grpSp>
        <p:nvGrpSpPr>
          <p:cNvPr name="Group 3" id="3"/>
          <p:cNvGrpSpPr/>
          <p:nvPr/>
        </p:nvGrpSpPr>
        <p:grpSpPr>
          <a:xfrm rot="0">
            <a:off x="13105258" y="1779310"/>
            <a:ext cx="9912657" cy="1641968"/>
            <a:chOff x="0" y="0"/>
            <a:chExt cx="13216876" cy="2189291"/>
          </a:xfrm>
        </p:grpSpPr>
        <p:sp>
          <p:nvSpPr>
            <p:cNvPr name="TextBox 4" id="4"/>
            <p:cNvSpPr txBox="true"/>
            <p:nvPr/>
          </p:nvSpPr>
          <p:spPr>
            <a:xfrm rot="0">
              <a:off x="0" y="0"/>
              <a:ext cx="13216876" cy="989841"/>
            </a:xfrm>
            <a:prstGeom prst="rect">
              <a:avLst/>
            </a:prstGeom>
          </p:spPr>
          <p:txBody>
            <a:bodyPr anchor="t" rtlCol="false" tIns="0" lIns="0" bIns="0" rIns="0">
              <a:spAutoFit/>
            </a:bodyPr>
            <a:lstStyle/>
            <a:p>
              <a:pPr algn="l">
                <a:lnSpc>
                  <a:spcPts val="5885"/>
                </a:lnSpc>
              </a:pPr>
            </a:p>
          </p:txBody>
        </p:sp>
        <p:sp>
          <p:nvSpPr>
            <p:cNvPr name="TextBox 5" id="5"/>
            <p:cNvSpPr txBox="true"/>
            <p:nvPr/>
          </p:nvSpPr>
          <p:spPr>
            <a:xfrm rot="0">
              <a:off x="0" y="1472781"/>
              <a:ext cx="13216876" cy="716510"/>
            </a:xfrm>
            <a:prstGeom prst="rect">
              <a:avLst/>
            </a:prstGeom>
          </p:spPr>
          <p:txBody>
            <a:bodyPr anchor="t" rtlCol="false" tIns="0" lIns="0" bIns="0" rIns="0">
              <a:spAutoFit/>
            </a:bodyPr>
            <a:lstStyle/>
            <a:p>
              <a:pPr algn="l">
                <a:lnSpc>
                  <a:spcPts val="4352"/>
                </a:lnSpc>
              </a:pPr>
            </a:p>
          </p:txBody>
        </p:sp>
      </p:grpSp>
      <p:pic>
        <p:nvPicPr>
          <p:cNvPr name="Picture 6" id="6"/>
          <p:cNvPicPr>
            <a:picLocks noChangeAspect="true"/>
          </p:cNvPicPr>
          <p:nvPr/>
        </p:nvPicPr>
        <p:blipFill>
          <a:blip r:embed="rId4"/>
          <a:srcRect l="0" t="0" r="0" b="0"/>
          <a:stretch>
            <a:fillRect/>
          </a:stretch>
        </p:blipFill>
        <p:spPr>
          <a:xfrm flipH="false" flipV="false" rot="-10800000">
            <a:off x="0" y="6784827"/>
            <a:ext cx="3533088" cy="3502173"/>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606918" y="5419725"/>
            <a:ext cx="2319251" cy="4114800"/>
          </a:xfrm>
          <a:prstGeom prst="rect">
            <a:avLst/>
          </a:prstGeom>
        </p:spPr>
      </p:pic>
      <p:sp>
        <p:nvSpPr>
          <p:cNvPr name="TextBox 8" id="8"/>
          <p:cNvSpPr txBox="true"/>
          <p:nvPr/>
        </p:nvSpPr>
        <p:spPr>
          <a:xfrm rot="0">
            <a:off x="5822091" y="2200244"/>
            <a:ext cx="10173883" cy="742950"/>
          </a:xfrm>
          <a:prstGeom prst="rect">
            <a:avLst/>
          </a:prstGeom>
        </p:spPr>
        <p:txBody>
          <a:bodyPr anchor="t" rtlCol="false" tIns="0" lIns="0" bIns="0" rIns="0">
            <a:spAutoFit/>
          </a:bodyPr>
          <a:lstStyle/>
          <a:p>
            <a:pPr algn="l">
              <a:lnSpc>
                <a:spcPts val="5428"/>
              </a:lnSpc>
            </a:pPr>
            <a:r>
              <a:rPr lang="en-US" sz="4523" spc="235">
                <a:solidFill>
                  <a:srgbClr val="DC8C47"/>
                </a:solidFill>
                <a:latin typeface="Gatwick Bold"/>
              </a:rPr>
              <a:t>CIRI CIRI GURU:</a:t>
            </a:r>
          </a:p>
        </p:txBody>
      </p:sp>
      <p:sp>
        <p:nvSpPr>
          <p:cNvPr name="TextBox 9" id="9"/>
          <p:cNvSpPr txBox="true"/>
          <p:nvPr/>
        </p:nvSpPr>
        <p:spPr>
          <a:xfrm rot="0">
            <a:off x="3274862" y="2771744"/>
            <a:ext cx="11344761" cy="5702087"/>
          </a:xfrm>
          <a:prstGeom prst="rect">
            <a:avLst/>
          </a:prstGeom>
        </p:spPr>
        <p:txBody>
          <a:bodyPr anchor="t" rtlCol="false" tIns="0" lIns="0" bIns="0" rIns="0">
            <a:spAutoFit/>
          </a:bodyPr>
          <a:lstStyle/>
          <a:p>
            <a:pPr>
              <a:lnSpc>
                <a:spcPts val="4507"/>
              </a:lnSpc>
            </a:pPr>
          </a:p>
          <a:p>
            <a:pPr>
              <a:lnSpc>
                <a:spcPts val="4507"/>
              </a:lnSpc>
            </a:pPr>
            <a:r>
              <a:rPr lang="en-US" sz="2546">
                <a:solidFill>
                  <a:srgbClr val="282120"/>
                </a:solidFill>
                <a:latin typeface="Gatwick"/>
              </a:rPr>
              <a:t> Guru yang memiliki rasa humor, adil, menarik, lebih demokratis, mampu berhubungan dengan siswa dengan mudah dan wajar. Ruang kelas lebih terbuka dan mampu menyesuaikan pada perubahan. Sedangkan guru  yang tidak efektif  adalah guru yang memiliki rasa humor yang rendah, mudah menjadi tidak sabar, suka melukai perasaan siswa dengan komentar yang menyakitkan, bertindak agak otoriter, dan kurang peka terhadap perubahan yang ada.</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2854970" y="6841863"/>
            <a:ext cx="3799885" cy="3000326"/>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594757" y="-4474953"/>
            <a:ext cx="8837050" cy="7487392"/>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886552" y="6676676"/>
            <a:ext cx="3830505" cy="4114800"/>
          </a:xfrm>
          <a:prstGeom prst="rect">
            <a:avLst/>
          </a:prstGeom>
        </p:spPr>
      </p:pic>
      <p:pic>
        <p:nvPicPr>
          <p:cNvPr name="Picture 5" id="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624701" y="5806348"/>
            <a:ext cx="2319251" cy="4114800"/>
          </a:xfrm>
          <a:prstGeom prst="rect">
            <a:avLst/>
          </a:prstGeom>
        </p:spPr>
      </p:pic>
      <p:pic>
        <p:nvPicPr>
          <p:cNvPr name="Picture 6" id="6"/>
          <p:cNvPicPr>
            <a:picLocks noChangeAspect="true"/>
          </p:cNvPicPr>
          <p:nvPr/>
        </p:nvPicPr>
        <p:blipFill>
          <a:blip r:embed="rId9"/>
          <a:srcRect l="0" t="0" r="0" b="0"/>
          <a:stretch>
            <a:fillRect/>
          </a:stretch>
        </p:blipFill>
        <p:spPr>
          <a:xfrm flipH="false" flipV="false" rot="-2806719">
            <a:off x="13642445" y="518186"/>
            <a:ext cx="4078104" cy="4988506"/>
          </a:xfrm>
          <a:prstGeom prst="rect">
            <a:avLst/>
          </a:prstGeom>
        </p:spPr>
      </p:pic>
      <p:sp>
        <p:nvSpPr>
          <p:cNvPr name="TextBox 7" id="7"/>
          <p:cNvSpPr txBox="true"/>
          <p:nvPr/>
        </p:nvSpPr>
        <p:spPr>
          <a:xfrm rot="0">
            <a:off x="2606503" y="3523452"/>
            <a:ext cx="13074994" cy="4032974"/>
          </a:xfrm>
          <a:prstGeom prst="rect">
            <a:avLst/>
          </a:prstGeom>
        </p:spPr>
        <p:txBody>
          <a:bodyPr anchor="t" rtlCol="false" tIns="0" lIns="0" bIns="0" rIns="0">
            <a:spAutoFit/>
          </a:bodyPr>
          <a:lstStyle/>
          <a:p>
            <a:pPr algn="ctr">
              <a:lnSpc>
                <a:spcPts val="10169"/>
              </a:lnSpc>
              <a:spcBef>
                <a:spcPct val="0"/>
              </a:spcBef>
            </a:pPr>
            <a:r>
              <a:rPr lang="en-US" sz="10169">
                <a:solidFill>
                  <a:srgbClr val="CF8254"/>
                </a:solidFill>
                <a:latin typeface="Gatwick Bold"/>
              </a:rPr>
              <a:t>Konsep dasar kurikulum humanistik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6223846" y="7291682"/>
            <a:ext cx="3182565" cy="2512900"/>
          </a:xfrm>
          <a:prstGeom prst="rect">
            <a:avLst/>
          </a:prstGeom>
        </p:spPr>
      </p:pic>
      <p:sp>
        <p:nvSpPr>
          <p:cNvPr name="TextBox 3" id="3"/>
          <p:cNvSpPr txBox="true"/>
          <p:nvPr/>
        </p:nvSpPr>
        <p:spPr>
          <a:xfrm rot="0">
            <a:off x="2644686" y="7128769"/>
            <a:ext cx="2632789" cy="437374"/>
          </a:xfrm>
          <a:prstGeom prst="rect">
            <a:avLst/>
          </a:prstGeom>
        </p:spPr>
        <p:txBody>
          <a:bodyPr anchor="t" rtlCol="false" tIns="0" lIns="0" bIns="0" rIns="0">
            <a:spAutoFit/>
          </a:bodyPr>
          <a:lstStyle/>
          <a:p>
            <a:pPr algn="ctr" marL="0" indent="0" lvl="0">
              <a:lnSpc>
                <a:spcPts val="3236"/>
              </a:lnSpc>
              <a:spcBef>
                <a:spcPct val="0"/>
              </a:spcBef>
            </a:pPr>
            <a:r>
              <a:rPr lang="en-US" sz="2379" u="none">
                <a:solidFill>
                  <a:srgbClr val="FFE8D0"/>
                </a:solidFill>
                <a:latin typeface="Gatwick"/>
              </a:rPr>
              <a:t>Hipotesis</a:t>
            </a:r>
          </a:p>
        </p:txBody>
      </p:sp>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4394144">
            <a:off x="-648633" y="7845473"/>
            <a:ext cx="2874501" cy="3087843"/>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3594757" y="-4474953"/>
            <a:ext cx="8837050" cy="7487392"/>
          </a:xfrm>
          <a:prstGeom prst="rect">
            <a:avLst/>
          </a:prstGeom>
        </p:spPr>
      </p:pic>
      <p:sp>
        <p:nvSpPr>
          <p:cNvPr name="TextBox 6" id="6"/>
          <p:cNvSpPr txBox="true"/>
          <p:nvPr/>
        </p:nvSpPr>
        <p:spPr>
          <a:xfrm rot="0">
            <a:off x="1660289" y="742442"/>
            <a:ext cx="14563557" cy="7601331"/>
          </a:xfrm>
          <a:prstGeom prst="rect">
            <a:avLst/>
          </a:prstGeom>
        </p:spPr>
        <p:txBody>
          <a:bodyPr anchor="t" rtlCol="false" tIns="0" lIns="0" bIns="0" rIns="0">
            <a:spAutoFit/>
          </a:bodyPr>
          <a:lstStyle/>
          <a:p>
            <a:pPr algn="ctr">
              <a:lnSpc>
                <a:spcPts val="4001"/>
              </a:lnSpc>
            </a:pPr>
            <a:r>
              <a:rPr lang="en-US" sz="2899" spc="150">
                <a:solidFill>
                  <a:srgbClr val="DC8C47"/>
                </a:solidFill>
                <a:latin typeface="Gatwick Bold Bold"/>
              </a:rPr>
              <a:t>KONSEP DASAR</a:t>
            </a:r>
          </a:p>
          <a:p>
            <a:pPr algn="ctr">
              <a:lnSpc>
                <a:spcPts val="4001"/>
              </a:lnSpc>
            </a:pPr>
            <a:r>
              <a:rPr lang="en-US" sz="2899" spc="150">
                <a:solidFill>
                  <a:srgbClr val="DC8C47"/>
                </a:solidFill>
                <a:latin typeface="Gatwick Bold Bold"/>
              </a:rPr>
              <a:t>Kurikulum humanistik</a:t>
            </a:r>
          </a:p>
          <a:p>
            <a:pPr algn="ctr">
              <a:lnSpc>
                <a:spcPts val="4001"/>
              </a:lnSpc>
            </a:pPr>
          </a:p>
          <a:p>
            <a:pPr>
              <a:lnSpc>
                <a:spcPts val="4001"/>
              </a:lnSpc>
            </a:pPr>
            <a:r>
              <a:rPr lang="en-US" sz="2899" spc="150">
                <a:solidFill>
                  <a:srgbClr val="DC8C47"/>
                </a:solidFill>
                <a:latin typeface="Gatwick Bold Bold"/>
              </a:rPr>
              <a:t>Kurikulum humanistik dikembangkan oleh ahli pendidikan humanistik. Kurikulum ini berdasarkan konsep aliran pendidikan pribadi yaitu oleh jhon dewey dan J.J Rousseau. Aliran ini lebih memberikan tempat utama kepada siswa.Mereka bertolak dari asumsi bahwa anak atau siswa adalah yang pertama dan utama dalam pendidikan.Ia adalah subjek yang menjadi pusat kegiatan pendidikan. Para pendidik humanis juga berpegang pada konsep gesalt, bahwa individu atau anak merupakan satu kesatuan yang menyeluruh.Pendidikan diarahkan kepada membina manusia yang utuh bukan saja segi fisik dan intelektual tetapi juga segi sosial dan afektif.</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6223846" y="7291682"/>
            <a:ext cx="3182565" cy="2512900"/>
          </a:xfrm>
          <a:prstGeom prst="rect">
            <a:avLst/>
          </a:prstGeom>
        </p:spPr>
      </p:pic>
      <p:sp>
        <p:nvSpPr>
          <p:cNvPr name="TextBox 3" id="3"/>
          <p:cNvSpPr txBox="true"/>
          <p:nvPr/>
        </p:nvSpPr>
        <p:spPr>
          <a:xfrm rot="0">
            <a:off x="2644686" y="7128769"/>
            <a:ext cx="2632789" cy="437374"/>
          </a:xfrm>
          <a:prstGeom prst="rect">
            <a:avLst/>
          </a:prstGeom>
        </p:spPr>
        <p:txBody>
          <a:bodyPr anchor="t" rtlCol="false" tIns="0" lIns="0" bIns="0" rIns="0">
            <a:spAutoFit/>
          </a:bodyPr>
          <a:lstStyle/>
          <a:p>
            <a:pPr algn="ctr" marL="0" indent="0" lvl="0">
              <a:lnSpc>
                <a:spcPts val="3236"/>
              </a:lnSpc>
              <a:spcBef>
                <a:spcPct val="0"/>
              </a:spcBef>
            </a:pPr>
            <a:r>
              <a:rPr lang="en-US" sz="2379" u="none">
                <a:solidFill>
                  <a:srgbClr val="FFE8D0"/>
                </a:solidFill>
                <a:latin typeface="Gatwick"/>
              </a:rPr>
              <a:t>Hipotesis</a:t>
            </a:r>
          </a:p>
        </p:txBody>
      </p:sp>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4394144">
            <a:off x="-648633" y="7845473"/>
            <a:ext cx="2874501" cy="3087843"/>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3594757" y="-4474953"/>
            <a:ext cx="8837050" cy="7487392"/>
          </a:xfrm>
          <a:prstGeom prst="rect">
            <a:avLst/>
          </a:prstGeom>
        </p:spPr>
      </p:pic>
      <p:sp>
        <p:nvSpPr>
          <p:cNvPr name="TextBox 6" id="6"/>
          <p:cNvSpPr txBox="true"/>
          <p:nvPr/>
        </p:nvSpPr>
        <p:spPr>
          <a:xfrm rot="0">
            <a:off x="1862221" y="3860541"/>
            <a:ext cx="14563557" cy="2305826"/>
          </a:xfrm>
          <a:prstGeom prst="rect">
            <a:avLst/>
          </a:prstGeom>
        </p:spPr>
        <p:txBody>
          <a:bodyPr anchor="t" rtlCol="false" tIns="0" lIns="0" bIns="0" rIns="0">
            <a:spAutoFit/>
          </a:bodyPr>
          <a:lstStyle/>
          <a:p>
            <a:pPr algn="ctr">
              <a:lnSpc>
                <a:spcPts val="8936"/>
              </a:lnSpc>
            </a:pPr>
            <a:r>
              <a:rPr lang="en-US" sz="6475" spc="336">
                <a:solidFill>
                  <a:srgbClr val="DC8C47"/>
                </a:solidFill>
                <a:latin typeface="Gatwick Bold"/>
              </a:rPr>
              <a:t>KARAKTERISTIK HUMANISTIK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359357" y="7791150"/>
            <a:ext cx="3799885" cy="3000326"/>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594757" y="-4474953"/>
            <a:ext cx="8837050" cy="7487392"/>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30925" y="0"/>
            <a:ext cx="2319251" cy="4114800"/>
          </a:xfrm>
          <a:prstGeom prst="rect">
            <a:avLst/>
          </a:prstGeom>
        </p:spPr>
      </p:pic>
      <p:sp>
        <p:nvSpPr>
          <p:cNvPr name="TextBox 5" id="5"/>
          <p:cNvSpPr txBox="true"/>
          <p:nvPr/>
        </p:nvSpPr>
        <p:spPr>
          <a:xfrm rot="0">
            <a:off x="1028700" y="1253964"/>
            <a:ext cx="16548948" cy="6961505"/>
          </a:xfrm>
          <a:prstGeom prst="rect">
            <a:avLst/>
          </a:prstGeom>
        </p:spPr>
        <p:txBody>
          <a:bodyPr anchor="t" rtlCol="false" tIns="0" lIns="0" bIns="0" rIns="0">
            <a:spAutoFit/>
          </a:bodyPr>
          <a:lstStyle/>
          <a:p>
            <a:pPr algn="ctr">
              <a:lnSpc>
                <a:spcPts val="4959"/>
              </a:lnSpc>
            </a:pPr>
          </a:p>
          <a:p>
            <a:pPr algn="ctr">
              <a:lnSpc>
                <a:spcPts val="4959"/>
              </a:lnSpc>
            </a:pPr>
            <a:r>
              <a:rPr lang="en-US" sz="3999">
                <a:solidFill>
                  <a:srgbClr val="CF8254"/>
                </a:solidFill>
                <a:latin typeface="Gatwick Bold"/>
              </a:rPr>
              <a:t>Karekteristik humanistik menuntut hubungan emosional yang baik antara guru dan murid. Guru selain harus menciptakan hubungan yang hangat dengan urid, juga mampu menjadi sumber. Ia harus mampu memberikan materi yang menarik dan mampu menciptakan situasi yang memperlancar proses belajar. Sesuai prinsip yang dianut humanistik menekankan integrasi, yaitu kesatuan prilaku, bukan saja yang bersifat intelektual tetapi juga emosional dan tindakan.</a:t>
            </a:r>
          </a:p>
        </p:txBody>
      </p:sp>
      <p:pic>
        <p:nvPicPr>
          <p:cNvPr name="Picture 6" id="6"/>
          <p:cNvPicPr>
            <a:picLocks noChangeAspect="true"/>
          </p:cNvPicPr>
          <p:nvPr/>
        </p:nvPicPr>
        <p:blipFill>
          <a:blip r:embed="rId2"/>
          <a:srcRect l="0" t="0" r="0" b="0"/>
          <a:stretch>
            <a:fillRect/>
          </a:stretch>
        </p:blipFill>
        <p:spPr>
          <a:xfrm flipH="false" flipV="false" rot="0">
            <a:off x="-1208610" y="7758137"/>
            <a:ext cx="3799885" cy="3000326"/>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594757" y="-4474953"/>
            <a:ext cx="8837050" cy="748739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0">
            <a:off x="1583296" y="1904118"/>
            <a:ext cx="15907679" cy="6478764"/>
          </a:xfrm>
          <a:prstGeom prst="rect">
            <a:avLst/>
          </a:prstGeom>
        </p:spPr>
      </p:pic>
      <p:pic>
        <p:nvPicPr>
          <p:cNvPr name="Picture 4" id="4"/>
          <p:cNvPicPr>
            <a:picLocks noChangeAspect="true"/>
          </p:cNvPicPr>
          <p:nvPr/>
        </p:nvPicPr>
        <p:blipFill>
          <a:blip r:embed="rId6"/>
          <a:srcRect l="0" t="0" r="0" b="0"/>
          <a:stretch>
            <a:fillRect/>
          </a:stretch>
        </p:blipFill>
        <p:spPr>
          <a:xfrm flipH="false" flipV="false" rot="0">
            <a:off x="1028700" y="816990"/>
            <a:ext cx="1876465" cy="1481625"/>
          </a:xfrm>
          <a:prstGeom prst="rect">
            <a:avLst/>
          </a:prstGeom>
        </p:spPr>
      </p:pic>
      <p:grpSp>
        <p:nvGrpSpPr>
          <p:cNvPr name="Group 5" id="5"/>
          <p:cNvGrpSpPr/>
          <p:nvPr/>
        </p:nvGrpSpPr>
        <p:grpSpPr>
          <a:xfrm rot="0">
            <a:off x="10796825" y="9258300"/>
            <a:ext cx="1740020" cy="1740020"/>
            <a:chOff x="0" y="0"/>
            <a:chExt cx="812800" cy="812800"/>
          </a:xfrm>
        </p:grpSpPr>
        <p:sp>
          <p:nvSpPr>
            <p:cNvPr name="Freeform 6" id="6"/>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C9271"/>
            </a:solidFill>
          </p:spPr>
        </p:sp>
        <p:sp>
          <p:nvSpPr>
            <p:cNvPr name="TextBox 7" id="7"/>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1455125" y="816990"/>
            <a:ext cx="514340" cy="514340"/>
            <a:chOff x="0" y="0"/>
            <a:chExt cx="812800" cy="812800"/>
          </a:xfrm>
        </p:grpSpPr>
        <p:sp>
          <p:nvSpPr>
            <p:cNvPr name="Freeform 9" id="9"/>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8946C"/>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5921919" y="-731257"/>
            <a:ext cx="1462514" cy="1462514"/>
            <a:chOff x="0" y="0"/>
            <a:chExt cx="812800" cy="812800"/>
          </a:xfrm>
        </p:grpSpPr>
        <p:sp>
          <p:nvSpPr>
            <p:cNvPr name="Freeform 12" id="12"/>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228600">
              <a:solidFill>
                <a:srgbClr val="DC9271"/>
              </a:solidFill>
            </a:ln>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5617999" y="8650460"/>
            <a:ext cx="607840" cy="607840"/>
            <a:chOff x="0" y="0"/>
            <a:chExt cx="812800" cy="812800"/>
          </a:xfrm>
        </p:grpSpPr>
        <p:sp>
          <p:nvSpPr>
            <p:cNvPr name="Freeform 15" id="15"/>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14300">
              <a:solidFill>
                <a:srgbClr val="68946C"/>
              </a:solidFill>
            </a:ln>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pic>
        <p:nvPicPr>
          <p:cNvPr name="Picture 17" id="1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362838">
            <a:off x="-4748730" y="6899671"/>
            <a:ext cx="8837050" cy="7487392"/>
          </a:xfrm>
          <a:prstGeom prst="rect">
            <a:avLst/>
          </a:prstGeom>
        </p:spPr>
      </p:pic>
      <p:pic>
        <p:nvPicPr>
          <p:cNvPr name="Picture 18" id="1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4290450" y="5483887"/>
            <a:ext cx="2216883" cy="5166464"/>
          </a:xfrm>
          <a:prstGeom prst="rect">
            <a:avLst/>
          </a:prstGeom>
        </p:spPr>
      </p:pic>
      <p:sp>
        <p:nvSpPr>
          <p:cNvPr name="TextBox 19" id="19"/>
          <p:cNvSpPr txBox="true"/>
          <p:nvPr/>
        </p:nvSpPr>
        <p:spPr>
          <a:xfrm rot="0">
            <a:off x="2905165" y="3710355"/>
            <a:ext cx="10529242" cy="1433145"/>
          </a:xfrm>
          <a:prstGeom prst="rect">
            <a:avLst/>
          </a:prstGeom>
        </p:spPr>
        <p:txBody>
          <a:bodyPr anchor="t" rtlCol="false" tIns="0" lIns="0" bIns="0" rIns="0">
            <a:spAutoFit/>
          </a:bodyPr>
          <a:lstStyle/>
          <a:p>
            <a:pPr algn="ctr">
              <a:lnSpc>
                <a:spcPts val="9923"/>
              </a:lnSpc>
              <a:spcBef>
                <a:spcPct val="0"/>
              </a:spcBef>
            </a:pPr>
            <a:r>
              <a:rPr lang="en-US" sz="9923">
                <a:solidFill>
                  <a:srgbClr val="CF8254"/>
                </a:solidFill>
                <a:latin typeface="Gatwick Bold Bold"/>
              </a:rPr>
              <a:t>kelompok 2 </a:t>
            </a:r>
          </a:p>
        </p:txBody>
      </p:sp>
      <p:sp>
        <p:nvSpPr>
          <p:cNvPr name="TextBox 20" id="20"/>
          <p:cNvSpPr txBox="true"/>
          <p:nvPr/>
        </p:nvSpPr>
        <p:spPr>
          <a:xfrm rot="0">
            <a:off x="3403769" y="5326235"/>
            <a:ext cx="13548564" cy="3324225"/>
          </a:xfrm>
          <a:prstGeom prst="rect">
            <a:avLst/>
          </a:prstGeom>
        </p:spPr>
        <p:txBody>
          <a:bodyPr anchor="t" rtlCol="false" tIns="0" lIns="0" bIns="0" rIns="0">
            <a:spAutoFit/>
          </a:bodyPr>
          <a:lstStyle/>
          <a:p>
            <a:pPr>
              <a:lnSpc>
                <a:spcPts val="3646"/>
              </a:lnSpc>
            </a:pPr>
            <a:r>
              <a:rPr lang="en-US" sz="3039" spc="158">
                <a:solidFill>
                  <a:srgbClr val="000000"/>
                </a:solidFill>
                <a:latin typeface="Gatwick"/>
              </a:rPr>
              <a:t>1. RIZKA DIAH NUARIYANTI (2213022078)</a:t>
            </a:r>
          </a:p>
          <a:p>
            <a:pPr>
              <a:lnSpc>
                <a:spcPts val="3646"/>
              </a:lnSpc>
            </a:pPr>
          </a:p>
          <a:p>
            <a:pPr>
              <a:lnSpc>
                <a:spcPts val="3646"/>
              </a:lnSpc>
            </a:pPr>
            <a:r>
              <a:rPr lang="en-US" sz="3039" spc="158">
                <a:solidFill>
                  <a:srgbClr val="000000"/>
                </a:solidFill>
                <a:latin typeface="Gatwick"/>
              </a:rPr>
              <a:t>2. ISMI PRANIKA (2213022084)</a:t>
            </a:r>
          </a:p>
          <a:p>
            <a:pPr>
              <a:lnSpc>
                <a:spcPts val="3646"/>
              </a:lnSpc>
            </a:pPr>
          </a:p>
          <a:p>
            <a:pPr>
              <a:lnSpc>
                <a:spcPts val="3646"/>
              </a:lnSpc>
            </a:pPr>
            <a:r>
              <a:rPr lang="en-US" sz="3039" spc="158">
                <a:solidFill>
                  <a:srgbClr val="000000"/>
                </a:solidFill>
                <a:latin typeface="Gatwick"/>
              </a:rPr>
              <a:t>3. RIRIN ELYSA (2213022095)</a:t>
            </a:r>
          </a:p>
          <a:p>
            <a:pPr algn="ctr">
              <a:lnSpc>
                <a:spcPts val="4006"/>
              </a:lnSpc>
            </a:pPr>
          </a:p>
          <a:p>
            <a:pPr algn="ctr">
              <a:lnSpc>
                <a:spcPts val="4006"/>
              </a:lnSpc>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66544" y="218137"/>
            <a:ext cx="15704056" cy="9850726"/>
          </a:xfrm>
          <a:prstGeom prst="rect">
            <a:avLst/>
          </a:prstGeom>
        </p:spPr>
      </p:pic>
      <p:grpSp>
        <p:nvGrpSpPr>
          <p:cNvPr name="Group 3" id="3"/>
          <p:cNvGrpSpPr/>
          <p:nvPr/>
        </p:nvGrpSpPr>
        <p:grpSpPr>
          <a:xfrm rot="0">
            <a:off x="13105258" y="1779310"/>
            <a:ext cx="9912657" cy="1641968"/>
            <a:chOff x="0" y="0"/>
            <a:chExt cx="13216876" cy="2189291"/>
          </a:xfrm>
        </p:grpSpPr>
        <p:sp>
          <p:nvSpPr>
            <p:cNvPr name="TextBox 4" id="4"/>
            <p:cNvSpPr txBox="true"/>
            <p:nvPr/>
          </p:nvSpPr>
          <p:spPr>
            <a:xfrm rot="0">
              <a:off x="0" y="0"/>
              <a:ext cx="13216876" cy="989841"/>
            </a:xfrm>
            <a:prstGeom prst="rect">
              <a:avLst/>
            </a:prstGeom>
          </p:spPr>
          <p:txBody>
            <a:bodyPr anchor="t" rtlCol="false" tIns="0" lIns="0" bIns="0" rIns="0">
              <a:spAutoFit/>
            </a:bodyPr>
            <a:lstStyle/>
            <a:p>
              <a:pPr algn="l">
                <a:lnSpc>
                  <a:spcPts val="5885"/>
                </a:lnSpc>
              </a:pPr>
            </a:p>
          </p:txBody>
        </p:sp>
        <p:sp>
          <p:nvSpPr>
            <p:cNvPr name="TextBox 5" id="5"/>
            <p:cNvSpPr txBox="true"/>
            <p:nvPr/>
          </p:nvSpPr>
          <p:spPr>
            <a:xfrm rot="0">
              <a:off x="0" y="1472781"/>
              <a:ext cx="13216876" cy="716510"/>
            </a:xfrm>
            <a:prstGeom prst="rect">
              <a:avLst/>
            </a:prstGeom>
          </p:spPr>
          <p:txBody>
            <a:bodyPr anchor="t" rtlCol="false" tIns="0" lIns="0" bIns="0" rIns="0">
              <a:spAutoFit/>
            </a:bodyPr>
            <a:lstStyle/>
            <a:p>
              <a:pPr algn="l">
                <a:lnSpc>
                  <a:spcPts val="4352"/>
                </a:lnSpc>
              </a:pPr>
            </a:p>
          </p:txBody>
        </p:sp>
      </p:grpSp>
      <p:pic>
        <p:nvPicPr>
          <p:cNvPr name="Picture 6" id="6"/>
          <p:cNvPicPr>
            <a:picLocks noChangeAspect="true"/>
          </p:cNvPicPr>
          <p:nvPr/>
        </p:nvPicPr>
        <p:blipFill>
          <a:blip r:embed="rId4"/>
          <a:srcRect l="0" t="0" r="0" b="0"/>
          <a:stretch>
            <a:fillRect/>
          </a:stretch>
        </p:blipFill>
        <p:spPr>
          <a:xfrm flipH="false" flipV="false" rot="-10800000">
            <a:off x="0" y="6784827"/>
            <a:ext cx="3533088" cy="3502173"/>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606918" y="5419725"/>
            <a:ext cx="2319251" cy="4114800"/>
          </a:xfrm>
          <a:prstGeom prst="rect">
            <a:avLst/>
          </a:prstGeom>
        </p:spPr>
      </p:pic>
      <p:sp>
        <p:nvSpPr>
          <p:cNvPr name="TextBox 8" id="8"/>
          <p:cNvSpPr txBox="true"/>
          <p:nvPr/>
        </p:nvSpPr>
        <p:spPr>
          <a:xfrm rot="0">
            <a:off x="4374411" y="3565995"/>
            <a:ext cx="11882223" cy="4329301"/>
          </a:xfrm>
          <a:prstGeom prst="rect">
            <a:avLst/>
          </a:prstGeom>
        </p:spPr>
        <p:txBody>
          <a:bodyPr anchor="t" rtlCol="false" tIns="0" lIns="0" bIns="0" rIns="0">
            <a:spAutoFit/>
          </a:bodyPr>
          <a:lstStyle/>
          <a:p>
            <a:pPr>
              <a:lnSpc>
                <a:spcPts val="17346"/>
              </a:lnSpc>
            </a:pPr>
            <a:r>
              <a:rPr lang="en-US" sz="9800">
                <a:solidFill>
                  <a:srgbClr val="282120"/>
                </a:solidFill>
                <a:latin typeface="Gatwick"/>
              </a:rPr>
              <a:t>Kesimpulan</a:t>
            </a:r>
          </a:p>
          <a:p>
            <a:pPr>
              <a:lnSpc>
                <a:spcPts val="17346"/>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6388057" y="7758137"/>
            <a:ext cx="3799885" cy="3000326"/>
          </a:xfrm>
          <a:prstGeom prst="rect">
            <a:avLst/>
          </a:prstGeom>
        </p:spPr>
      </p:pic>
      <p:sp>
        <p:nvSpPr>
          <p:cNvPr name="TextBox 3" id="3"/>
          <p:cNvSpPr txBox="true"/>
          <p:nvPr/>
        </p:nvSpPr>
        <p:spPr>
          <a:xfrm rot="0">
            <a:off x="1251542" y="192550"/>
            <a:ext cx="16548948" cy="8847455"/>
          </a:xfrm>
          <a:prstGeom prst="rect">
            <a:avLst/>
          </a:prstGeom>
        </p:spPr>
        <p:txBody>
          <a:bodyPr anchor="t" rtlCol="false" tIns="0" lIns="0" bIns="0" rIns="0">
            <a:spAutoFit/>
          </a:bodyPr>
          <a:lstStyle/>
          <a:p>
            <a:pPr>
              <a:lnSpc>
                <a:spcPts val="4959"/>
              </a:lnSpc>
            </a:pPr>
            <a:r>
              <a:rPr lang="en-US" sz="3999">
                <a:solidFill>
                  <a:srgbClr val="CF8254"/>
                </a:solidFill>
                <a:latin typeface="Gatwick Bold"/>
              </a:rPr>
              <a:t>Menurut teori humanistik tujuan belajar adalah untuk memanusiakan manusia. Proses belajar dianggap berhasil jika siswa telah memahami lingkungannya dan dirinya sendiri. Dengan kata lain, siswa telah mampu mencapai aktualisasi diri secara optimal. Teori humanistik cenderung bersifat elektik, maksudnya teori ini dapat memanfaatkan teori apa saja asal tujuannya tercapai.</a:t>
            </a:r>
          </a:p>
          <a:p>
            <a:pPr>
              <a:lnSpc>
                <a:spcPts val="4959"/>
              </a:lnSpc>
            </a:pPr>
            <a:r>
              <a:rPr lang="en-US" sz="3999">
                <a:solidFill>
                  <a:srgbClr val="CF8254"/>
                </a:solidFill>
                <a:latin typeface="Gatwick Bold"/>
              </a:rPr>
              <a:t>Aplikasi teori humanistik dalam kegiatan pembelajaran cenderung mendorong siswa untuk berfikir induktif.Teori ini juga amat mementingkan faktor pengalaman dan keterlibatan siswa secara aktif dalam belajar.</a:t>
            </a:r>
          </a:p>
          <a:p>
            <a:pPr>
              <a:lnSpc>
                <a:spcPts val="4959"/>
              </a:lnSpc>
            </a:pPr>
          </a:p>
        </p:txBody>
      </p:sp>
      <p:pic>
        <p:nvPicPr>
          <p:cNvPr name="Picture 4" id="4"/>
          <p:cNvPicPr>
            <a:picLocks noChangeAspect="true"/>
          </p:cNvPicPr>
          <p:nvPr/>
        </p:nvPicPr>
        <p:blipFill>
          <a:blip r:embed="rId2"/>
          <a:srcRect l="0" t="0" r="0" b="0"/>
          <a:stretch>
            <a:fillRect/>
          </a:stretch>
        </p:blipFill>
        <p:spPr>
          <a:xfrm flipH="false" flipV="false" rot="0">
            <a:off x="-1672487" y="8303874"/>
            <a:ext cx="3799885" cy="3000326"/>
          </a:xfrm>
          <a:prstGeom prst="rect">
            <a:avLst/>
          </a:prstGeom>
        </p:spPr>
      </p:pic>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7244057" y="1028700"/>
            <a:ext cx="3799885" cy="3000326"/>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594757" y="-4474953"/>
            <a:ext cx="8837050" cy="7487392"/>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886552" y="6676676"/>
            <a:ext cx="3830505" cy="4114800"/>
          </a:xfrm>
          <a:prstGeom prst="rect">
            <a:avLst/>
          </a:prstGeom>
        </p:spPr>
      </p:pic>
      <p:pic>
        <p:nvPicPr>
          <p:cNvPr name="Picture 5" id="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0" y="61129"/>
            <a:ext cx="2319251" cy="4114800"/>
          </a:xfrm>
          <a:prstGeom prst="rect">
            <a:avLst/>
          </a:prstGeom>
        </p:spPr>
      </p:pic>
      <p:sp>
        <p:nvSpPr>
          <p:cNvPr name="TextBox 6" id="6"/>
          <p:cNvSpPr txBox="true"/>
          <p:nvPr/>
        </p:nvSpPr>
        <p:spPr>
          <a:xfrm rot="0">
            <a:off x="4889880" y="4798956"/>
            <a:ext cx="9029705" cy="3156063"/>
          </a:xfrm>
          <a:prstGeom prst="rect">
            <a:avLst/>
          </a:prstGeom>
        </p:spPr>
        <p:txBody>
          <a:bodyPr anchor="t" rtlCol="false" tIns="0" lIns="0" bIns="0" rIns="0">
            <a:spAutoFit/>
          </a:bodyPr>
          <a:lstStyle/>
          <a:p>
            <a:pPr algn="ctr">
              <a:lnSpc>
                <a:spcPts val="11684"/>
              </a:lnSpc>
              <a:spcBef>
                <a:spcPct val="0"/>
              </a:spcBef>
            </a:pPr>
            <a:r>
              <a:rPr lang="en-US" sz="11684">
                <a:solidFill>
                  <a:srgbClr val="CF8254"/>
                </a:solidFill>
                <a:latin typeface="Gatwick Bold Bold"/>
              </a:rPr>
              <a:t>Terima Kasih </a:t>
            </a:r>
          </a:p>
        </p:txBody>
      </p:sp>
      <p:pic>
        <p:nvPicPr>
          <p:cNvPr name="Picture 7" id="7"/>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52400" y="213529"/>
            <a:ext cx="2319251" cy="4114800"/>
          </a:xfrm>
          <a:prstGeom prst="rect">
            <a:avLst/>
          </a:prstGeom>
        </p:spPr>
      </p:pic>
      <p:pic>
        <p:nvPicPr>
          <p:cNvPr name="Picture 8" id="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6375391" y="6172200"/>
            <a:ext cx="2319251" cy="4114800"/>
          </a:xfrm>
          <a:prstGeom prst="rect">
            <a:avLst/>
          </a:prstGeom>
        </p:spPr>
      </p:pic>
      <p:pic>
        <p:nvPicPr>
          <p:cNvPr name="Picture 9" id="9"/>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6527791" y="6324600"/>
            <a:ext cx="2319251" cy="4114800"/>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09708" y="623419"/>
            <a:ext cx="14411854" cy="9040163"/>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10800000">
            <a:off x="0" y="6784827"/>
            <a:ext cx="3533088" cy="3502173"/>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3594757" y="-4474953"/>
            <a:ext cx="8837050" cy="7487392"/>
          </a:xfrm>
          <a:prstGeom prst="rect">
            <a:avLst/>
          </a:prstGeom>
        </p:spPr>
      </p:pic>
      <p:sp>
        <p:nvSpPr>
          <p:cNvPr name="TextBox 5" id="5"/>
          <p:cNvSpPr txBox="true"/>
          <p:nvPr/>
        </p:nvSpPr>
        <p:spPr>
          <a:xfrm rot="0">
            <a:off x="3533088" y="3657592"/>
            <a:ext cx="9758245" cy="2015532"/>
          </a:xfrm>
          <a:prstGeom prst="rect">
            <a:avLst/>
          </a:prstGeom>
        </p:spPr>
        <p:txBody>
          <a:bodyPr anchor="t" rtlCol="false" tIns="0" lIns="0" bIns="0" rIns="0">
            <a:spAutoFit/>
          </a:bodyPr>
          <a:lstStyle/>
          <a:p>
            <a:pPr>
              <a:lnSpc>
                <a:spcPts val="4507"/>
              </a:lnSpc>
            </a:pPr>
          </a:p>
          <a:p>
            <a:pPr algn="ctr">
              <a:lnSpc>
                <a:spcPts val="5923"/>
              </a:lnSpc>
            </a:pPr>
            <a:r>
              <a:rPr lang="en-US" sz="3346">
                <a:solidFill>
                  <a:srgbClr val="282120"/>
                </a:solidFill>
                <a:latin typeface="Gatwick Bold"/>
              </a:rPr>
              <a:t>PENGERTIAN</a:t>
            </a:r>
          </a:p>
          <a:p>
            <a:pPr algn="ctr">
              <a:lnSpc>
                <a:spcPts val="5923"/>
              </a:lnSpc>
            </a:pPr>
            <a:r>
              <a:rPr lang="en-US" sz="3346">
                <a:solidFill>
                  <a:srgbClr val="282120"/>
                </a:solidFill>
                <a:latin typeface="Gatwick Bold"/>
              </a:rPr>
              <a:t> TEORI HUMANISTIK</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09708" y="623419"/>
            <a:ext cx="14411854" cy="9040163"/>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10800000">
            <a:off x="0" y="6784827"/>
            <a:ext cx="3533088" cy="3502173"/>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3594757" y="-4474953"/>
            <a:ext cx="8837050" cy="7487392"/>
          </a:xfrm>
          <a:prstGeom prst="rect">
            <a:avLst/>
          </a:prstGeom>
        </p:spPr>
      </p:pic>
      <p:sp>
        <p:nvSpPr>
          <p:cNvPr name="TextBox 5" id="5"/>
          <p:cNvSpPr txBox="true"/>
          <p:nvPr/>
        </p:nvSpPr>
        <p:spPr>
          <a:xfrm rot="0">
            <a:off x="3533088" y="3470876"/>
            <a:ext cx="9758245" cy="4244382"/>
          </a:xfrm>
          <a:prstGeom prst="rect">
            <a:avLst/>
          </a:prstGeom>
        </p:spPr>
        <p:txBody>
          <a:bodyPr anchor="t" rtlCol="false" tIns="0" lIns="0" bIns="0" rIns="0">
            <a:spAutoFit/>
          </a:bodyPr>
          <a:lstStyle/>
          <a:p>
            <a:pPr>
              <a:lnSpc>
                <a:spcPts val="4507"/>
              </a:lnSpc>
            </a:pPr>
          </a:p>
          <a:p>
            <a:pPr>
              <a:lnSpc>
                <a:spcPts val="5923"/>
              </a:lnSpc>
            </a:pPr>
            <a:r>
              <a:rPr lang="en-US" sz="3346">
                <a:solidFill>
                  <a:srgbClr val="282120"/>
                </a:solidFill>
                <a:latin typeface="Gatwick"/>
              </a:rPr>
              <a:t>Teori pendidikan adalah suatu pandangan pendidikan yang diidealkan yang disajikan dalam bentuk sebuah sistem konsep dan dalil.</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938073" y="218137"/>
            <a:ext cx="14411854" cy="9040163"/>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10800000">
            <a:off x="0" y="6784827"/>
            <a:ext cx="3533088" cy="3502173"/>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3594757" y="-4474953"/>
            <a:ext cx="8837050" cy="7487392"/>
          </a:xfrm>
          <a:prstGeom prst="rect">
            <a:avLst/>
          </a:prstGeom>
        </p:spPr>
      </p:pic>
      <p:sp>
        <p:nvSpPr>
          <p:cNvPr name="TextBox 5" id="5"/>
          <p:cNvSpPr txBox="true"/>
          <p:nvPr/>
        </p:nvSpPr>
        <p:spPr>
          <a:xfrm rot="0">
            <a:off x="3117458" y="3395201"/>
            <a:ext cx="11017650" cy="3811394"/>
          </a:xfrm>
          <a:prstGeom prst="rect">
            <a:avLst/>
          </a:prstGeom>
        </p:spPr>
        <p:txBody>
          <a:bodyPr anchor="t" rtlCol="false" tIns="0" lIns="0" bIns="0" rIns="0">
            <a:spAutoFit/>
          </a:bodyPr>
          <a:lstStyle/>
          <a:p>
            <a:pPr>
              <a:lnSpc>
                <a:spcPts val="5089"/>
              </a:lnSpc>
            </a:pPr>
            <a:r>
              <a:rPr lang="en-US" sz="2875">
                <a:solidFill>
                  <a:srgbClr val="282120"/>
                </a:solidFill>
                <a:latin typeface="Gatwick"/>
              </a:rPr>
              <a:t>Tokoh-tokoh Teori Humanistik</a:t>
            </a:r>
          </a:p>
          <a:p>
            <a:pPr marL="620817" indent="-310409" lvl="1">
              <a:lnSpc>
                <a:spcPts val="5089"/>
              </a:lnSpc>
              <a:buFont typeface="Arial"/>
              <a:buChar char="•"/>
            </a:pPr>
            <a:r>
              <a:rPr lang="en-US" sz="2875">
                <a:solidFill>
                  <a:srgbClr val="282120"/>
                </a:solidFill>
                <a:latin typeface="Gatwick"/>
              </a:rPr>
              <a:t>Abraham Maslow</a:t>
            </a:r>
          </a:p>
          <a:p>
            <a:pPr marL="620817" indent="-310409" lvl="1">
              <a:lnSpc>
                <a:spcPts val="5089"/>
              </a:lnSpc>
              <a:buFont typeface="Arial"/>
              <a:buChar char="•"/>
            </a:pPr>
            <a:r>
              <a:rPr lang="en-US" sz="2875">
                <a:solidFill>
                  <a:srgbClr val="282120"/>
                </a:solidFill>
                <a:latin typeface="Gatwick"/>
              </a:rPr>
              <a:t>Carl Rogers,</a:t>
            </a:r>
          </a:p>
          <a:p>
            <a:pPr marL="620817" indent="-310409" lvl="1">
              <a:lnSpc>
                <a:spcPts val="5089"/>
              </a:lnSpc>
              <a:buFont typeface="Arial"/>
              <a:buChar char="•"/>
            </a:pPr>
            <a:r>
              <a:rPr lang="en-US" sz="2875">
                <a:solidFill>
                  <a:srgbClr val="282120"/>
                </a:solidFill>
                <a:latin typeface="Gatwick"/>
              </a:rPr>
              <a:t>Bloom dan Krathwohl</a:t>
            </a:r>
          </a:p>
          <a:p>
            <a:pPr marL="620817" indent="-310409" lvl="1">
              <a:lnSpc>
                <a:spcPts val="5089"/>
              </a:lnSpc>
              <a:buFont typeface="Arial"/>
              <a:buChar char="•"/>
            </a:pPr>
            <a:r>
              <a:rPr lang="en-US" sz="2875">
                <a:solidFill>
                  <a:srgbClr val="282120"/>
                </a:solidFill>
                <a:latin typeface="Gatwick"/>
              </a:rPr>
              <a:t>Pandangan Honey Dan Mumford Terhadap Belajar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938073" y="457498"/>
            <a:ext cx="14411854" cy="9040163"/>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10800000">
            <a:off x="0" y="6784827"/>
            <a:ext cx="3533088" cy="3502173"/>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3594757" y="-4474953"/>
            <a:ext cx="8837050" cy="7487392"/>
          </a:xfrm>
          <a:prstGeom prst="rect">
            <a:avLst/>
          </a:prstGeom>
        </p:spPr>
      </p:pic>
      <p:sp>
        <p:nvSpPr>
          <p:cNvPr name="TextBox 5" id="5"/>
          <p:cNvSpPr txBox="true"/>
          <p:nvPr/>
        </p:nvSpPr>
        <p:spPr>
          <a:xfrm rot="0">
            <a:off x="3533088" y="3525135"/>
            <a:ext cx="9758245" cy="3639735"/>
          </a:xfrm>
          <a:prstGeom prst="rect">
            <a:avLst/>
          </a:prstGeom>
        </p:spPr>
        <p:txBody>
          <a:bodyPr anchor="t" rtlCol="false" tIns="0" lIns="0" bIns="0" rIns="0">
            <a:spAutoFit/>
          </a:bodyPr>
          <a:lstStyle/>
          <a:p>
            <a:pPr>
              <a:lnSpc>
                <a:spcPts val="4861"/>
              </a:lnSpc>
            </a:pPr>
            <a:r>
              <a:rPr lang="en-US" sz="2746">
                <a:solidFill>
                  <a:srgbClr val="282120"/>
                </a:solidFill>
                <a:latin typeface="Gatwick"/>
              </a:rPr>
              <a:t>Bloom dan Krathwohl menunjukkan apa yang mungkin dikuasai (dipelajari) oleh siswa, yang tercakup dalam tiga kawasan yaitu</a:t>
            </a:r>
          </a:p>
          <a:p>
            <a:pPr>
              <a:lnSpc>
                <a:spcPts val="4861"/>
              </a:lnSpc>
            </a:pPr>
            <a:r>
              <a:rPr lang="en-US" sz="2746">
                <a:solidFill>
                  <a:srgbClr val="282120"/>
                </a:solidFill>
                <a:latin typeface="Gatwick"/>
              </a:rPr>
              <a:t>1. Kognitif</a:t>
            </a:r>
          </a:p>
          <a:p>
            <a:pPr>
              <a:lnSpc>
                <a:spcPts val="4861"/>
              </a:lnSpc>
            </a:pPr>
            <a:r>
              <a:rPr lang="en-US" sz="2746">
                <a:solidFill>
                  <a:srgbClr val="282120"/>
                </a:solidFill>
                <a:latin typeface="Gatwick"/>
              </a:rPr>
              <a:t>2. Psikomotor</a:t>
            </a:r>
          </a:p>
          <a:p>
            <a:pPr>
              <a:lnSpc>
                <a:spcPts val="4861"/>
              </a:lnSpc>
            </a:pPr>
            <a:r>
              <a:rPr lang="en-US" sz="2746">
                <a:solidFill>
                  <a:srgbClr val="282120"/>
                </a:solidFill>
                <a:latin typeface="Gatwick"/>
              </a:rPr>
              <a:t>3. Afektif</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644597" y="7286674"/>
            <a:ext cx="3799885" cy="3000326"/>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10800000">
            <a:off x="0" y="6784827"/>
            <a:ext cx="3533088" cy="3502173"/>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552707" y="-180187"/>
            <a:ext cx="2319251" cy="411480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594757" y="-4474953"/>
            <a:ext cx="8837050" cy="7487392"/>
          </a:xfrm>
          <a:prstGeom prst="rect">
            <a:avLst/>
          </a:prstGeom>
        </p:spPr>
      </p:pic>
      <p:sp>
        <p:nvSpPr>
          <p:cNvPr name="TextBox 6" id="6"/>
          <p:cNvSpPr txBox="true"/>
          <p:nvPr/>
        </p:nvSpPr>
        <p:spPr>
          <a:xfrm rot="0">
            <a:off x="2188325" y="1283394"/>
            <a:ext cx="15630106" cy="7245842"/>
          </a:xfrm>
          <a:prstGeom prst="rect">
            <a:avLst/>
          </a:prstGeom>
        </p:spPr>
        <p:txBody>
          <a:bodyPr anchor="t" rtlCol="false" tIns="0" lIns="0" bIns="0" rIns="0">
            <a:spAutoFit/>
          </a:bodyPr>
          <a:lstStyle/>
          <a:p>
            <a:pPr>
              <a:lnSpc>
                <a:spcPts val="8216"/>
              </a:lnSpc>
            </a:pPr>
            <a:r>
              <a:rPr lang="en-US" sz="4642">
                <a:solidFill>
                  <a:srgbClr val="282120"/>
                </a:solidFill>
                <a:latin typeface="Gatwick"/>
              </a:rPr>
              <a:t>Honey dan Mumford menggolong-golongkan orang yang belajar ke dalam empat macam atau golongan, yaitu </a:t>
            </a:r>
          </a:p>
          <a:p>
            <a:pPr>
              <a:lnSpc>
                <a:spcPts val="8216"/>
              </a:lnSpc>
            </a:pPr>
            <a:r>
              <a:rPr lang="en-US" sz="4642">
                <a:solidFill>
                  <a:srgbClr val="282120"/>
                </a:solidFill>
                <a:latin typeface="Gatwick"/>
              </a:rPr>
              <a:t>1.kelompok aktivis, </a:t>
            </a:r>
          </a:p>
          <a:p>
            <a:pPr>
              <a:lnSpc>
                <a:spcPts val="8216"/>
              </a:lnSpc>
            </a:pPr>
            <a:r>
              <a:rPr lang="en-US" sz="4642">
                <a:solidFill>
                  <a:srgbClr val="282120"/>
                </a:solidFill>
                <a:latin typeface="Gatwick"/>
              </a:rPr>
              <a:t>2. golongan reflektor, </a:t>
            </a:r>
          </a:p>
          <a:p>
            <a:pPr>
              <a:lnSpc>
                <a:spcPts val="8216"/>
              </a:lnSpc>
            </a:pPr>
            <a:r>
              <a:rPr lang="en-US" sz="4642">
                <a:solidFill>
                  <a:srgbClr val="282120"/>
                </a:solidFill>
                <a:latin typeface="Gatwick"/>
              </a:rPr>
              <a:t>3. kelompok teoritis dan </a:t>
            </a:r>
          </a:p>
          <a:p>
            <a:pPr>
              <a:lnSpc>
                <a:spcPts val="8216"/>
              </a:lnSpc>
            </a:pPr>
            <a:r>
              <a:rPr lang="en-US" sz="4642">
                <a:solidFill>
                  <a:srgbClr val="282120"/>
                </a:solidFill>
                <a:latin typeface="Gatwick"/>
              </a:rPr>
              <a:t>4. golongan pragmatis.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grpSp>
        <p:nvGrpSpPr>
          <p:cNvPr name="Group 2" id="2"/>
          <p:cNvGrpSpPr/>
          <p:nvPr/>
        </p:nvGrpSpPr>
        <p:grpSpPr>
          <a:xfrm rot="0">
            <a:off x="2108134" y="3808270"/>
            <a:ext cx="3705894" cy="1683408"/>
            <a:chOff x="0" y="0"/>
            <a:chExt cx="976038" cy="443367"/>
          </a:xfrm>
        </p:grpSpPr>
        <p:sp>
          <p:nvSpPr>
            <p:cNvPr name="Freeform 3" id="3"/>
            <p:cNvSpPr/>
            <p:nvPr/>
          </p:nvSpPr>
          <p:spPr>
            <a:xfrm>
              <a:off x="0" y="0"/>
              <a:ext cx="976038" cy="443367"/>
            </a:xfrm>
            <a:custGeom>
              <a:avLst/>
              <a:gdLst/>
              <a:ahLst/>
              <a:cxnLst/>
              <a:rect r="r" b="b" t="t" l="l"/>
              <a:pathLst>
                <a:path h="443367" w="976038">
                  <a:moveTo>
                    <a:pt x="106543" y="0"/>
                  </a:moveTo>
                  <a:lnTo>
                    <a:pt x="869495" y="0"/>
                  </a:lnTo>
                  <a:cubicBezTo>
                    <a:pt x="897752" y="0"/>
                    <a:pt x="924851" y="11225"/>
                    <a:pt x="944832" y="31206"/>
                  </a:cubicBezTo>
                  <a:cubicBezTo>
                    <a:pt x="964813" y="51187"/>
                    <a:pt x="976038" y="78286"/>
                    <a:pt x="976038" y="106543"/>
                  </a:cubicBezTo>
                  <a:lnTo>
                    <a:pt x="976038" y="336824"/>
                  </a:lnTo>
                  <a:cubicBezTo>
                    <a:pt x="976038" y="365081"/>
                    <a:pt x="964813" y="392180"/>
                    <a:pt x="944832" y="412161"/>
                  </a:cubicBezTo>
                  <a:cubicBezTo>
                    <a:pt x="924851" y="432142"/>
                    <a:pt x="897752" y="443367"/>
                    <a:pt x="869495" y="443367"/>
                  </a:cubicBezTo>
                  <a:lnTo>
                    <a:pt x="106543" y="443367"/>
                  </a:lnTo>
                  <a:cubicBezTo>
                    <a:pt x="78286" y="443367"/>
                    <a:pt x="51187" y="432142"/>
                    <a:pt x="31206" y="412161"/>
                  </a:cubicBezTo>
                  <a:cubicBezTo>
                    <a:pt x="11225" y="392180"/>
                    <a:pt x="0" y="365081"/>
                    <a:pt x="0" y="336824"/>
                  </a:cubicBezTo>
                  <a:lnTo>
                    <a:pt x="0" y="106543"/>
                  </a:lnTo>
                  <a:cubicBezTo>
                    <a:pt x="0" y="78286"/>
                    <a:pt x="11225" y="51187"/>
                    <a:pt x="31206" y="31206"/>
                  </a:cubicBezTo>
                  <a:cubicBezTo>
                    <a:pt x="51187" y="11225"/>
                    <a:pt x="78286" y="0"/>
                    <a:pt x="106543" y="0"/>
                  </a:cubicBezTo>
                  <a:close/>
                </a:path>
              </a:pathLst>
            </a:custGeom>
            <a:solidFill>
              <a:srgbClr val="DC8C47"/>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291703" y="3797797"/>
            <a:ext cx="3705894" cy="1683408"/>
            <a:chOff x="0" y="0"/>
            <a:chExt cx="976038" cy="443367"/>
          </a:xfrm>
        </p:grpSpPr>
        <p:sp>
          <p:nvSpPr>
            <p:cNvPr name="Freeform 6" id="6"/>
            <p:cNvSpPr/>
            <p:nvPr/>
          </p:nvSpPr>
          <p:spPr>
            <a:xfrm>
              <a:off x="0" y="0"/>
              <a:ext cx="976038" cy="443367"/>
            </a:xfrm>
            <a:custGeom>
              <a:avLst/>
              <a:gdLst/>
              <a:ahLst/>
              <a:cxnLst/>
              <a:rect r="r" b="b" t="t" l="l"/>
              <a:pathLst>
                <a:path h="443367" w="976038">
                  <a:moveTo>
                    <a:pt x="106543" y="0"/>
                  </a:moveTo>
                  <a:lnTo>
                    <a:pt x="869495" y="0"/>
                  </a:lnTo>
                  <a:cubicBezTo>
                    <a:pt x="897752" y="0"/>
                    <a:pt x="924851" y="11225"/>
                    <a:pt x="944832" y="31206"/>
                  </a:cubicBezTo>
                  <a:cubicBezTo>
                    <a:pt x="964813" y="51187"/>
                    <a:pt x="976038" y="78286"/>
                    <a:pt x="976038" y="106543"/>
                  </a:cubicBezTo>
                  <a:lnTo>
                    <a:pt x="976038" y="336824"/>
                  </a:lnTo>
                  <a:cubicBezTo>
                    <a:pt x="976038" y="365081"/>
                    <a:pt x="964813" y="392180"/>
                    <a:pt x="944832" y="412161"/>
                  </a:cubicBezTo>
                  <a:cubicBezTo>
                    <a:pt x="924851" y="432142"/>
                    <a:pt x="897752" y="443367"/>
                    <a:pt x="869495" y="443367"/>
                  </a:cubicBezTo>
                  <a:lnTo>
                    <a:pt x="106543" y="443367"/>
                  </a:lnTo>
                  <a:cubicBezTo>
                    <a:pt x="78286" y="443367"/>
                    <a:pt x="51187" y="432142"/>
                    <a:pt x="31206" y="412161"/>
                  </a:cubicBezTo>
                  <a:cubicBezTo>
                    <a:pt x="11225" y="392180"/>
                    <a:pt x="0" y="365081"/>
                    <a:pt x="0" y="336824"/>
                  </a:cubicBezTo>
                  <a:lnTo>
                    <a:pt x="0" y="106543"/>
                  </a:lnTo>
                  <a:cubicBezTo>
                    <a:pt x="0" y="78286"/>
                    <a:pt x="11225" y="51187"/>
                    <a:pt x="31206" y="31206"/>
                  </a:cubicBezTo>
                  <a:cubicBezTo>
                    <a:pt x="51187" y="11225"/>
                    <a:pt x="78286" y="0"/>
                    <a:pt x="106543" y="0"/>
                  </a:cubicBezTo>
                  <a:close/>
                </a:path>
              </a:pathLst>
            </a:custGeom>
            <a:solidFill>
              <a:srgbClr val="DC8C47"/>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2473972" y="3797797"/>
            <a:ext cx="3705894" cy="1683408"/>
            <a:chOff x="0" y="0"/>
            <a:chExt cx="976038" cy="443367"/>
          </a:xfrm>
        </p:grpSpPr>
        <p:sp>
          <p:nvSpPr>
            <p:cNvPr name="Freeform 9" id="9"/>
            <p:cNvSpPr/>
            <p:nvPr/>
          </p:nvSpPr>
          <p:spPr>
            <a:xfrm>
              <a:off x="0" y="0"/>
              <a:ext cx="976038" cy="443367"/>
            </a:xfrm>
            <a:custGeom>
              <a:avLst/>
              <a:gdLst/>
              <a:ahLst/>
              <a:cxnLst/>
              <a:rect r="r" b="b" t="t" l="l"/>
              <a:pathLst>
                <a:path h="443367" w="976038">
                  <a:moveTo>
                    <a:pt x="106543" y="0"/>
                  </a:moveTo>
                  <a:lnTo>
                    <a:pt x="869495" y="0"/>
                  </a:lnTo>
                  <a:cubicBezTo>
                    <a:pt x="897752" y="0"/>
                    <a:pt x="924851" y="11225"/>
                    <a:pt x="944832" y="31206"/>
                  </a:cubicBezTo>
                  <a:cubicBezTo>
                    <a:pt x="964813" y="51187"/>
                    <a:pt x="976038" y="78286"/>
                    <a:pt x="976038" y="106543"/>
                  </a:cubicBezTo>
                  <a:lnTo>
                    <a:pt x="976038" y="336824"/>
                  </a:lnTo>
                  <a:cubicBezTo>
                    <a:pt x="976038" y="365081"/>
                    <a:pt x="964813" y="392180"/>
                    <a:pt x="944832" y="412161"/>
                  </a:cubicBezTo>
                  <a:cubicBezTo>
                    <a:pt x="924851" y="432142"/>
                    <a:pt x="897752" y="443367"/>
                    <a:pt x="869495" y="443367"/>
                  </a:cubicBezTo>
                  <a:lnTo>
                    <a:pt x="106543" y="443367"/>
                  </a:lnTo>
                  <a:cubicBezTo>
                    <a:pt x="78286" y="443367"/>
                    <a:pt x="51187" y="432142"/>
                    <a:pt x="31206" y="412161"/>
                  </a:cubicBezTo>
                  <a:cubicBezTo>
                    <a:pt x="11225" y="392180"/>
                    <a:pt x="0" y="365081"/>
                    <a:pt x="0" y="336824"/>
                  </a:cubicBezTo>
                  <a:lnTo>
                    <a:pt x="0" y="106543"/>
                  </a:lnTo>
                  <a:cubicBezTo>
                    <a:pt x="0" y="78286"/>
                    <a:pt x="11225" y="51187"/>
                    <a:pt x="31206" y="31206"/>
                  </a:cubicBezTo>
                  <a:cubicBezTo>
                    <a:pt x="51187" y="11225"/>
                    <a:pt x="78286" y="0"/>
                    <a:pt x="106543" y="0"/>
                  </a:cubicBezTo>
                  <a:close/>
                </a:path>
              </a:pathLst>
            </a:custGeom>
            <a:solidFill>
              <a:srgbClr val="DC8C47"/>
            </a:solidFill>
          </p:spPr>
        </p:sp>
        <p:sp>
          <p:nvSpPr>
            <p:cNvPr name="TextBox 10" id="10"/>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7291703" y="6509906"/>
            <a:ext cx="3705894" cy="1683408"/>
            <a:chOff x="0" y="0"/>
            <a:chExt cx="976038" cy="443367"/>
          </a:xfrm>
        </p:grpSpPr>
        <p:sp>
          <p:nvSpPr>
            <p:cNvPr name="Freeform 12" id="12"/>
            <p:cNvSpPr/>
            <p:nvPr/>
          </p:nvSpPr>
          <p:spPr>
            <a:xfrm>
              <a:off x="0" y="0"/>
              <a:ext cx="976038" cy="443367"/>
            </a:xfrm>
            <a:custGeom>
              <a:avLst/>
              <a:gdLst/>
              <a:ahLst/>
              <a:cxnLst/>
              <a:rect r="r" b="b" t="t" l="l"/>
              <a:pathLst>
                <a:path h="443367" w="976038">
                  <a:moveTo>
                    <a:pt x="106543" y="0"/>
                  </a:moveTo>
                  <a:lnTo>
                    <a:pt x="869495" y="0"/>
                  </a:lnTo>
                  <a:cubicBezTo>
                    <a:pt x="897752" y="0"/>
                    <a:pt x="924851" y="11225"/>
                    <a:pt x="944832" y="31206"/>
                  </a:cubicBezTo>
                  <a:cubicBezTo>
                    <a:pt x="964813" y="51187"/>
                    <a:pt x="976038" y="78286"/>
                    <a:pt x="976038" y="106543"/>
                  </a:cubicBezTo>
                  <a:lnTo>
                    <a:pt x="976038" y="336824"/>
                  </a:lnTo>
                  <a:cubicBezTo>
                    <a:pt x="976038" y="365081"/>
                    <a:pt x="964813" y="392180"/>
                    <a:pt x="944832" y="412161"/>
                  </a:cubicBezTo>
                  <a:cubicBezTo>
                    <a:pt x="924851" y="432142"/>
                    <a:pt x="897752" y="443367"/>
                    <a:pt x="869495" y="443367"/>
                  </a:cubicBezTo>
                  <a:lnTo>
                    <a:pt x="106543" y="443367"/>
                  </a:lnTo>
                  <a:cubicBezTo>
                    <a:pt x="78286" y="443367"/>
                    <a:pt x="51187" y="432142"/>
                    <a:pt x="31206" y="412161"/>
                  </a:cubicBezTo>
                  <a:cubicBezTo>
                    <a:pt x="11225" y="392180"/>
                    <a:pt x="0" y="365081"/>
                    <a:pt x="0" y="336824"/>
                  </a:cubicBezTo>
                  <a:lnTo>
                    <a:pt x="0" y="106543"/>
                  </a:lnTo>
                  <a:cubicBezTo>
                    <a:pt x="0" y="78286"/>
                    <a:pt x="11225" y="51187"/>
                    <a:pt x="31206" y="31206"/>
                  </a:cubicBezTo>
                  <a:cubicBezTo>
                    <a:pt x="51187" y="11225"/>
                    <a:pt x="78286" y="0"/>
                    <a:pt x="106543" y="0"/>
                  </a:cubicBezTo>
                  <a:close/>
                </a:path>
              </a:pathLst>
            </a:custGeom>
            <a:solidFill>
              <a:srgbClr val="DC8C47"/>
            </a:solidFill>
          </p:spPr>
        </p:sp>
        <p:sp>
          <p:nvSpPr>
            <p:cNvPr name="TextBox 13" id="13"/>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pic>
        <p:nvPicPr>
          <p:cNvPr name="Picture 14" id="1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966846" y="4440326"/>
            <a:ext cx="1172040" cy="320846"/>
          </a:xfrm>
          <a:prstGeom prst="rect">
            <a:avLst/>
          </a:prstGeom>
        </p:spPr>
      </p:pic>
      <p:sp>
        <p:nvSpPr>
          <p:cNvPr name="TextBox 15" id="15"/>
          <p:cNvSpPr txBox="true"/>
          <p:nvPr/>
        </p:nvSpPr>
        <p:spPr>
          <a:xfrm rot="0">
            <a:off x="2644686" y="4197660"/>
            <a:ext cx="2635941" cy="437423"/>
          </a:xfrm>
          <a:prstGeom prst="rect">
            <a:avLst/>
          </a:prstGeom>
        </p:spPr>
        <p:txBody>
          <a:bodyPr anchor="t" rtlCol="false" tIns="0" lIns="0" bIns="0" rIns="0">
            <a:spAutoFit/>
          </a:bodyPr>
          <a:lstStyle/>
          <a:p>
            <a:pPr algn="ctr">
              <a:lnSpc>
                <a:spcPts val="3236"/>
              </a:lnSpc>
            </a:pPr>
            <a:r>
              <a:rPr lang="en-US" sz="2379">
                <a:solidFill>
                  <a:srgbClr val="FFE8D0"/>
                </a:solidFill>
                <a:latin typeface="Gatwick"/>
              </a:rPr>
              <a:t>Aktivitas </a:t>
            </a:r>
          </a:p>
        </p:txBody>
      </p:sp>
      <p:sp>
        <p:nvSpPr>
          <p:cNvPr name="TextBox 16" id="16"/>
          <p:cNvSpPr txBox="true"/>
          <p:nvPr/>
        </p:nvSpPr>
        <p:spPr>
          <a:xfrm rot="0">
            <a:off x="7828256" y="4053836"/>
            <a:ext cx="2632789" cy="437423"/>
          </a:xfrm>
          <a:prstGeom prst="rect">
            <a:avLst/>
          </a:prstGeom>
        </p:spPr>
        <p:txBody>
          <a:bodyPr anchor="t" rtlCol="false" tIns="0" lIns="0" bIns="0" rIns="0">
            <a:spAutoFit/>
          </a:bodyPr>
          <a:lstStyle/>
          <a:p>
            <a:pPr algn="ctr" marL="0" indent="0" lvl="0">
              <a:lnSpc>
                <a:spcPts val="3236"/>
              </a:lnSpc>
              <a:spcBef>
                <a:spcPct val="0"/>
              </a:spcBef>
            </a:pPr>
            <a:r>
              <a:rPr lang="en-US" sz="2379">
                <a:solidFill>
                  <a:srgbClr val="FFE8D0"/>
                </a:solidFill>
                <a:latin typeface="Gatwick"/>
              </a:rPr>
              <a:t>Reflektor</a:t>
            </a:r>
          </a:p>
        </p:txBody>
      </p:sp>
      <p:sp>
        <p:nvSpPr>
          <p:cNvPr name="TextBox 17" id="17"/>
          <p:cNvSpPr txBox="true"/>
          <p:nvPr/>
        </p:nvSpPr>
        <p:spPr>
          <a:xfrm rot="0">
            <a:off x="13011825" y="4064309"/>
            <a:ext cx="2632789" cy="437423"/>
          </a:xfrm>
          <a:prstGeom prst="rect">
            <a:avLst/>
          </a:prstGeom>
        </p:spPr>
        <p:txBody>
          <a:bodyPr anchor="t" rtlCol="false" tIns="0" lIns="0" bIns="0" rIns="0">
            <a:spAutoFit/>
          </a:bodyPr>
          <a:lstStyle/>
          <a:p>
            <a:pPr algn="ctr" marL="0" indent="0" lvl="0">
              <a:lnSpc>
                <a:spcPts val="3236"/>
              </a:lnSpc>
              <a:spcBef>
                <a:spcPct val="0"/>
              </a:spcBef>
            </a:pPr>
            <a:r>
              <a:rPr lang="en-US" sz="2379">
                <a:solidFill>
                  <a:srgbClr val="FFE8D0"/>
                </a:solidFill>
                <a:latin typeface="Gatwick"/>
              </a:rPr>
              <a:t>Teoris</a:t>
            </a:r>
          </a:p>
        </p:txBody>
      </p:sp>
      <p:sp>
        <p:nvSpPr>
          <p:cNvPr name="TextBox 18" id="18"/>
          <p:cNvSpPr txBox="true"/>
          <p:nvPr/>
        </p:nvSpPr>
        <p:spPr>
          <a:xfrm rot="0">
            <a:off x="7879101" y="6924006"/>
            <a:ext cx="2632789" cy="437423"/>
          </a:xfrm>
          <a:prstGeom prst="rect">
            <a:avLst/>
          </a:prstGeom>
        </p:spPr>
        <p:txBody>
          <a:bodyPr anchor="t" rtlCol="false" tIns="0" lIns="0" bIns="0" rIns="0">
            <a:spAutoFit/>
          </a:bodyPr>
          <a:lstStyle/>
          <a:p>
            <a:pPr algn="ctr" marL="0" indent="0" lvl="0">
              <a:lnSpc>
                <a:spcPts val="3236"/>
              </a:lnSpc>
              <a:spcBef>
                <a:spcPct val="0"/>
              </a:spcBef>
            </a:pPr>
            <a:r>
              <a:rPr lang="en-US" sz="2379">
                <a:solidFill>
                  <a:srgbClr val="FFE8D0"/>
                </a:solidFill>
                <a:latin typeface="Gatwick"/>
              </a:rPr>
              <a:t>Pragmatis </a:t>
            </a:r>
          </a:p>
        </p:txBody>
      </p:sp>
      <p:sp>
        <p:nvSpPr>
          <p:cNvPr name="TextBox 19" id="19"/>
          <p:cNvSpPr txBox="true"/>
          <p:nvPr/>
        </p:nvSpPr>
        <p:spPr>
          <a:xfrm rot="0">
            <a:off x="13062670" y="6924006"/>
            <a:ext cx="2632789" cy="846899"/>
          </a:xfrm>
          <a:prstGeom prst="rect">
            <a:avLst/>
          </a:prstGeom>
        </p:spPr>
        <p:txBody>
          <a:bodyPr anchor="t" rtlCol="false" tIns="0" lIns="0" bIns="0" rIns="0">
            <a:spAutoFit/>
          </a:bodyPr>
          <a:lstStyle/>
          <a:p>
            <a:pPr algn="ctr" marL="0" indent="0" lvl="0">
              <a:lnSpc>
                <a:spcPts val="3236"/>
              </a:lnSpc>
              <a:spcBef>
                <a:spcPct val="0"/>
              </a:spcBef>
            </a:pPr>
            <a:r>
              <a:rPr lang="en-US" sz="2379" u="none">
                <a:solidFill>
                  <a:srgbClr val="FFE8D0"/>
                </a:solidFill>
                <a:latin typeface="Gatwick"/>
              </a:rPr>
              <a:t>Percobaan Metode  </a:t>
            </a:r>
          </a:p>
        </p:txBody>
      </p:sp>
      <p:pic>
        <p:nvPicPr>
          <p:cNvPr name="Picture 20" id="2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4394144">
            <a:off x="-648633" y="7845473"/>
            <a:ext cx="2874501" cy="3087843"/>
          </a:xfrm>
          <a:prstGeom prst="rect">
            <a:avLst/>
          </a:prstGeom>
        </p:spPr>
      </p:pic>
      <p:pic>
        <p:nvPicPr>
          <p:cNvPr name="Picture 21" id="2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594757" y="-4474953"/>
            <a:ext cx="8837050" cy="7487392"/>
          </a:xfrm>
          <a:prstGeom prst="rect">
            <a:avLst/>
          </a:prstGeom>
        </p:spPr>
      </p:pic>
      <p:sp>
        <p:nvSpPr>
          <p:cNvPr name="TextBox 22" id="22"/>
          <p:cNvSpPr txBox="true"/>
          <p:nvPr/>
        </p:nvSpPr>
        <p:spPr>
          <a:xfrm rot="0">
            <a:off x="4057059" y="1401453"/>
            <a:ext cx="10173883" cy="1611085"/>
          </a:xfrm>
          <a:prstGeom prst="rect">
            <a:avLst/>
          </a:prstGeom>
        </p:spPr>
        <p:txBody>
          <a:bodyPr anchor="t" rtlCol="false" tIns="0" lIns="0" bIns="0" rIns="0">
            <a:spAutoFit/>
          </a:bodyPr>
          <a:lstStyle/>
          <a:p>
            <a:pPr algn="ctr">
              <a:lnSpc>
                <a:spcPts val="6242"/>
              </a:lnSpc>
            </a:pPr>
            <a:r>
              <a:rPr lang="en-US" sz="4523" spc="235">
                <a:solidFill>
                  <a:srgbClr val="DC8C47"/>
                </a:solidFill>
                <a:latin typeface="Gatwick Bold"/>
              </a:rPr>
              <a:t>CIRI CIRI &amp; PRINSIP TEORI HUMANISTIK </a:t>
            </a:r>
          </a:p>
        </p:txBody>
      </p:sp>
      <p:pic>
        <p:nvPicPr>
          <p:cNvPr name="Picture 23" id="2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149997" y="4440326"/>
            <a:ext cx="1172040" cy="320846"/>
          </a:xfrm>
          <a:prstGeom prst="rect">
            <a:avLst/>
          </a:prstGeom>
        </p:spPr>
      </p:pic>
      <p:pic>
        <p:nvPicPr>
          <p:cNvPr name="Picture 24" id="24"/>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779554" y="-317003"/>
            <a:ext cx="2319251" cy="4114800"/>
          </a:xfrm>
          <a:prstGeom prst="rect">
            <a:avLst/>
          </a:prstGeom>
        </p:spPr>
      </p:pic>
      <p:pic>
        <p:nvPicPr>
          <p:cNvPr name="Picture 25" id="2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626869" y="-317003"/>
            <a:ext cx="2319251" cy="4114800"/>
          </a:xfrm>
          <a:prstGeom prst="rect">
            <a:avLst/>
          </a:prstGeom>
        </p:spPr>
      </p:pic>
      <p:pic>
        <p:nvPicPr>
          <p:cNvPr name="Picture 26" id="2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6853657" y="6321262"/>
            <a:ext cx="2319251" cy="4114800"/>
          </a:xfrm>
          <a:prstGeom prst="rect">
            <a:avLst/>
          </a:prstGeom>
        </p:spPr>
      </p:pic>
      <p:pic>
        <p:nvPicPr>
          <p:cNvPr name="Picture 27" id="2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7006057" y="6473662"/>
            <a:ext cx="2319251" cy="4114800"/>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E8D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834220" y="7286674"/>
            <a:ext cx="3799885" cy="3000326"/>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10800000">
            <a:off x="0" y="6784827"/>
            <a:ext cx="3533088" cy="3502173"/>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0" y="0"/>
            <a:ext cx="2319251" cy="411480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594757" y="-4474953"/>
            <a:ext cx="8837050" cy="7487392"/>
          </a:xfrm>
          <a:prstGeom prst="rect">
            <a:avLst/>
          </a:prstGeom>
        </p:spPr>
      </p:pic>
      <p:sp>
        <p:nvSpPr>
          <p:cNvPr name="TextBox 6" id="6"/>
          <p:cNvSpPr txBox="true"/>
          <p:nvPr/>
        </p:nvSpPr>
        <p:spPr>
          <a:xfrm rot="0">
            <a:off x="3347951" y="3506469"/>
            <a:ext cx="13202241" cy="2114550"/>
          </a:xfrm>
          <a:prstGeom prst="rect">
            <a:avLst/>
          </a:prstGeom>
        </p:spPr>
        <p:txBody>
          <a:bodyPr anchor="t" rtlCol="false" tIns="0" lIns="0" bIns="0" rIns="0">
            <a:spAutoFit/>
          </a:bodyPr>
          <a:lstStyle/>
          <a:p>
            <a:pPr algn="l">
              <a:lnSpc>
                <a:spcPts val="5428"/>
              </a:lnSpc>
            </a:pPr>
            <a:r>
              <a:rPr lang="en-US" sz="4523" spc="235">
                <a:solidFill>
                  <a:srgbClr val="DC8C47"/>
                </a:solidFill>
                <a:latin typeface="Gatwick Bold"/>
              </a:rPr>
              <a:t>APLIKASI TERORI HUMANISTIK TERHADAP PEMBELAJARAN SISWA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DAFcgU0zlC0</dc:identifier>
  <dcterms:modified xsi:type="dcterms:W3CDTF">2011-08-01T06:04:30Z</dcterms:modified>
  <cp:revision>1</cp:revision>
  <dc:title>PPT KELOMPOK 2 Belajar &amp; Pembelajaran</dc:title>
</cp:coreProperties>
</file>