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5" r:id="rId2"/>
    <p:sldId id="257" r:id="rId3"/>
    <p:sldId id="258" r:id="rId4"/>
    <p:sldId id="259" r:id="rId5"/>
    <p:sldId id="260" r:id="rId6"/>
    <p:sldId id="267" r:id="rId7"/>
    <p:sldId id="268" r:id="rId8"/>
    <p:sldId id="269" r:id="rId9"/>
    <p:sldId id="270" r:id="rId10"/>
    <p:sldId id="261" r:id="rId11"/>
    <p:sldId id="262" r:id="rId12"/>
    <p:sldId id="263" r:id="rId13"/>
    <p:sldId id="264" r:id="rId14"/>
    <p:sldId id="265" r:id="rId15"/>
    <p:sldId id="266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 autoAdjust="0"/>
  </p:normalViewPr>
  <p:slideViewPr>
    <p:cSldViewPr snapToGrid="0">
      <p:cViewPr varScale="1">
        <p:scale>
          <a:sx n="69" d="100"/>
          <a:sy n="69" d="100"/>
        </p:scale>
        <p:origin x="-696" y="-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30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BA963-A336-4F42-91E2-3B6744A3F636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B8118E0-5656-4D41-BFF7-9105CED1E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37099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BA963-A336-4F42-91E2-3B6744A3F636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B8118E0-5656-4D41-BFF7-9105CED1E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08811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BA963-A336-4F42-91E2-3B6744A3F636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B8118E0-5656-4D41-BFF7-9105CED1E8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7225550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BA963-A336-4F42-91E2-3B6744A3F636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B8118E0-5656-4D41-BFF7-9105CED1E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736689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BA963-A336-4F42-91E2-3B6744A3F636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B8118E0-5656-4D41-BFF7-9105CED1E8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4877605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BA963-A336-4F42-91E2-3B6744A3F636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B8118E0-5656-4D41-BFF7-9105CED1E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841096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BA963-A336-4F42-91E2-3B6744A3F636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118E0-5656-4D41-BFF7-9105CED1E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266552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BA963-A336-4F42-91E2-3B6744A3F636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118E0-5656-4D41-BFF7-9105CED1E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51207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BA963-A336-4F42-91E2-3B6744A3F636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118E0-5656-4D41-BFF7-9105CED1E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95824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BA963-A336-4F42-91E2-3B6744A3F636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B8118E0-5656-4D41-BFF7-9105CED1E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62597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BA963-A336-4F42-91E2-3B6744A3F636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B8118E0-5656-4D41-BFF7-9105CED1E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00051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BA963-A336-4F42-91E2-3B6744A3F636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B8118E0-5656-4D41-BFF7-9105CED1E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58655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BA963-A336-4F42-91E2-3B6744A3F636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118E0-5656-4D41-BFF7-9105CED1E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01542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BA963-A336-4F42-91E2-3B6744A3F636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118E0-5656-4D41-BFF7-9105CED1E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40343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BA963-A336-4F42-91E2-3B6744A3F636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118E0-5656-4D41-BFF7-9105CED1E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557531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BA963-A336-4F42-91E2-3B6744A3F636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B8118E0-5656-4D41-BFF7-9105CED1E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8732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BA963-A336-4F42-91E2-3B6744A3F636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B8118E0-5656-4D41-BFF7-9105CED1E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44980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15141" y="699654"/>
            <a:ext cx="8915399" cy="2262781"/>
          </a:xfrm>
        </p:spPr>
        <p:txBody>
          <a:bodyPr/>
          <a:lstStyle/>
          <a:p>
            <a:r>
              <a:rPr lang="en-US" dirty="0" err="1" smtClean="0"/>
              <a:t>Peserta</a:t>
            </a:r>
            <a:r>
              <a:rPr lang="en-US" dirty="0" smtClean="0"/>
              <a:t> </a:t>
            </a:r>
            <a:r>
              <a:rPr lang="en-US" dirty="0" err="1" smtClean="0"/>
              <a:t>Didik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Psikologi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95250" y="4320179"/>
            <a:ext cx="8915399" cy="1126283"/>
          </a:xfrm>
        </p:spPr>
        <p:txBody>
          <a:bodyPr/>
          <a:lstStyle/>
          <a:p>
            <a:r>
              <a:rPr lang="en-US" dirty="0" smtClean="0"/>
              <a:t>Drs. </a:t>
            </a:r>
            <a:r>
              <a:rPr lang="en-US" dirty="0" err="1" smtClean="0"/>
              <a:t>Yusmansyah</a:t>
            </a:r>
            <a:r>
              <a:rPr lang="en-US" dirty="0" smtClean="0"/>
              <a:t>, </a:t>
            </a:r>
            <a:r>
              <a:rPr lang="en-US" dirty="0" err="1" smtClean="0"/>
              <a:t>M.Si</a:t>
            </a:r>
            <a:endParaRPr lang="en-US" dirty="0" smtClean="0"/>
          </a:p>
          <a:p>
            <a:r>
              <a:rPr lang="en-US" dirty="0" err="1" smtClean="0"/>
              <a:t>Yohana</a:t>
            </a:r>
            <a:r>
              <a:rPr lang="en-US" dirty="0" smtClean="0"/>
              <a:t> </a:t>
            </a:r>
            <a:r>
              <a:rPr lang="en-US" dirty="0" err="1" smtClean="0"/>
              <a:t>Oktariana</a:t>
            </a:r>
            <a:r>
              <a:rPr lang="en-US" dirty="0" smtClean="0"/>
              <a:t>, </a:t>
            </a:r>
            <a:r>
              <a:rPr lang="en-US" dirty="0" err="1" smtClean="0"/>
              <a:t>M.Pd</a:t>
            </a:r>
            <a:endParaRPr lang="en-US" dirty="0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86604"/>
            <a:ext cx="9144000" cy="1719617"/>
          </a:xfrm>
        </p:spPr>
        <p:txBody>
          <a:bodyPr>
            <a:normAutofit/>
          </a:bodyPr>
          <a:lstStyle/>
          <a:p>
            <a:r>
              <a:rPr lang="en-US" sz="4400" dirty="0" err="1"/>
              <a:t>Faktor</a:t>
            </a:r>
            <a:r>
              <a:rPr lang="en-US" sz="4400" dirty="0"/>
              <a:t> yang </a:t>
            </a:r>
            <a:r>
              <a:rPr lang="en-US" sz="4400" dirty="0" err="1"/>
              <a:t>Mempengaruhi</a:t>
            </a:r>
            <a:r>
              <a:rPr lang="en-US" sz="4400" dirty="0"/>
              <a:t> </a:t>
            </a:r>
            <a:r>
              <a:rPr lang="en-US" sz="4400" dirty="0" err="1"/>
              <a:t>Tahapan</a:t>
            </a:r>
            <a:r>
              <a:rPr lang="en-US" sz="4400" dirty="0"/>
              <a:t> </a:t>
            </a:r>
            <a:r>
              <a:rPr lang="en-US" sz="4400" dirty="0" err="1"/>
              <a:t>Perkembangan</a:t>
            </a:r>
            <a:r>
              <a:rPr lang="en-US" sz="4400" dirty="0"/>
              <a:t> </a:t>
            </a:r>
            <a:r>
              <a:rPr lang="en-US" sz="4400" dirty="0" err="1"/>
              <a:t>Anak</a:t>
            </a: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33266" y="2115403"/>
            <a:ext cx="8934734" cy="4039737"/>
          </a:xfrm>
        </p:spPr>
        <p:txBody>
          <a:bodyPr/>
          <a:lstStyle/>
          <a:p>
            <a:pPr algn="l"/>
            <a:endParaRPr lang="en-US" dirty="0"/>
          </a:p>
          <a:p>
            <a:pPr algn="l"/>
            <a:r>
              <a:rPr lang="en-US" sz="2400" dirty="0" err="1"/>
              <a:t>Pertama</a:t>
            </a:r>
            <a:r>
              <a:rPr lang="en-US" sz="2400" dirty="0"/>
              <a:t>, </a:t>
            </a:r>
            <a:r>
              <a:rPr lang="en-US" sz="2400" dirty="0" err="1"/>
              <a:t>faktor</a:t>
            </a:r>
            <a:r>
              <a:rPr lang="en-US" sz="2400" dirty="0"/>
              <a:t> </a:t>
            </a:r>
            <a:r>
              <a:rPr lang="en-US" sz="2400" dirty="0" err="1"/>
              <a:t>genetik</a:t>
            </a:r>
            <a:r>
              <a:rPr lang="en-US" sz="2400" dirty="0"/>
              <a:t>/</a:t>
            </a:r>
            <a:r>
              <a:rPr lang="en-US" sz="2400" dirty="0" err="1"/>
              <a:t>hereditas</a:t>
            </a:r>
            <a:r>
              <a:rPr lang="en-US" sz="2400" dirty="0"/>
              <a:t> </a:t>
            </a:r>
          </a:p>
          <a:p>
            <a:pPr algn="l"/>
            <a:r>
              <a:rPr lang="en-US" sz="2400" dirty="0" err="1"/>
              <a:t>Merupakan</a:t>
            </a:r>
            <a:r>
              <a:rPr lang="en-US" sz="2400" dirty="0"/>
              <a:t> </a:t>
            </a:r>
            <a:r>
              <a:rPr lang="en-US" sz="2400" dirty="0" err="1"/>
              <a:t>faktor</a:t>
            </a:r>
            <a:r>
              <a:rPr lang="en-US" sz="2400" dirty="0"/>
              <a:t> internal yang </a:t>
            </a:r>
            <a:r>
              <a:rPr lang="en-US" sz="2400" dirty="0" err="1"/>
              <a:t>berpengaruh</a:t>
            </a:r>
            <a:r>
              <a:rPr lang="en-US" sz="2400" dirty="0"/>
              <a:t> </a:t>
            </a:r>
            <a:r>
              <a:rPr lang="en-US" sz="2400" dirty="0" err="1"/>
              <a:t>terhadap</a:t>
            </a:r>
            <a:r>
              <a:rPr lang="en-US" sz="2400" dirty="0"/>
              <a:t> </a:t>
            </a:r>
            <a:r>
              <a:rPr lang="en-US" sz="2400" dirty="0" err="1"/>
              <a:t>pertumbuhan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perkembangan</a:t>
            </a:r>
            <a:r>
              <a:rPr lang="en-US" sz="2400" dirty="0"/>
              <a:t> </a:t>
            </a:r>
            <a:r>
              <a:rPr lang="en-US" sz="2400" dirty="0" err="1"/>
              <a:t>individu</a:t>
            </a:r>
            <a:r>
              <a:rPr lang="en-US" sz="2400" dirty="0"/>
              <a:t>. </a:t>
            </a:r>
            <a:r>
              <a:rPr lang="en-US" sz="2400" dirty="0" err="1"/>
              <a:t>Faktor</a:t>
            </a:r>
            <a:r>
              <a:rPr lang="en-US" sz="2400" dirty="0"/>
              <a:t> </a:t>
            </a:r>
            <a:r>
              <a:rPr lang="en-US" sz="2400" dirty="0" err="1"/>
              <a:t>genetik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diartikan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segala</a:t>
            </a:r>
            <a:r>
              <a:rPr lang="en-US" sz="2400" dirty="0"/>
              <a:t> </a:t>
            </a:r>
            <a:r>
              <a:rPr lang="en-US" sz="2400" dirty="0" err="1"/>
              <a:t>potensi</a:t>
            </a:r>
            <a:r>
              <a:rPr lang="en-US" sz="2400" dirty="0"/>
              <a:t> (</a:t>
            </a:r>
            <a:r>
              <a:rPr lang="en-US" sz="2400" dirty="0" err="1"/>
              <a:t>baik</a:t>
            </a:r>
            <a:r>
              <a:rPr lang="en-US" sz="2400" dirty="0"/>
              <a:t> </a:t>
            </a:r>
            <a:r>
              <a:rPr lang="en-US" sz="2400" dirty="0" err="1"/>
              <a:t>fisik</a:t>
            </a:r>
            <a:r>
              <a:rPr lang="en-US" sz="2400" dirty="0"/>
              <a:t> </a:t>
            </a:r>
            <a:r>
              <a:rPr lang="en-US" sz="2400" dirty="0" err="1"/>
              <a:t>maupun</a:t>
            </a:r>
            <a:r>
              <a:rPr lang="en-US" sz="2400" dirty="0"/>
              <a:t> </a:t>
            </a:r>
            <a:r>
              <a:rPr lang="en-US" sz="2400" dirty="0" err="1"/>
              <a:t>psikis</a:t>
            </a:r>
            <a:r>
              <a:rPr lang="en-US" sz="2400" dirty="0"/>
              <a:t>) yang </a:t>
            </a:r>
            <a:r>
              <a:rPr lang="en-US" sz="2400" dirty="0" err="1"/>
              <a:t>dimiliki</a:t>
            </a:r>
            <a:r>
              <a:rPr lang="en-US" sz="2400" dirty="0"/>
              <a:t> </a:t>
            </a:r>
            <a:r>
              <a:rPr lang="en-US" sz="2400" dirty="0" err="1"/>
              <a:t>individu</a:t>
            </a:r>
            <a:r>
              <a:rPr lang="en-US" sz="2400" dirty="0"/>
              <a:t> </a:t>
            </a:r>
            <a:r>
              <a:rPr lang="en-US" sz="2400" dirty="0" err="1"/>
              <a:t>sejak</a:t>
            </a:r>
            <a:r>
              <a:rPr lang="en-US" sz="2400" dirty="0"/>
              <a:t> masa </a:t>
            </a:r>
            <a:r>
              <a:rPr lang="en-US" sz="2400" dirty="0" err="1"/>
              <a:t>prakelahiran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 </a:t>
            </a:r>
            <a:r>
              <a:rPr lang="en-US" sz="2400" dirty="0" err="1"/>
              <a:t>pewarisan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pihak</a:t>
            </a:r>
            <a:r>
              <a:rPr lang="en-US" sz="2400" dirty="0"/>
              <a:t> orang </a:t>
            </a:r>
            <a:r>
              <a:rPr lang="en-US" sz="2400" dirty="0" err="1"/>
              <a:t>tua</a:t>
            </a:r>
            <a:r>
              <a:rPr lang="en-US" sz="2400" dirty="0"/>
              <a:t> </a:t>
            </a:r>
            <a:r>
              <a:rPr lang="en-US" sz="2400" dirty="0" err="1"/>
              <a:t>melalui</a:t>
            </a:r>
            <a:r>
              <a:rPr lang="en-US" sz="2400" dirty="0"/>
              <a:t> gen-gen (Yusuf, 2011). </a:t>
            </a:r>
          </a:p>
        </p:txBody>
      </p:sp>
    </p:spTree>
    <p:extLst>
      <p:ext uri="{BB962C8B-B14F-4D97-AF65-F5344CB8AC3E}">
        <p14:creationId xmlns:p14="http://schemas.microsoft.com/office/powerpoint/2010/main" xmlns="" val="8549676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77673"/>
            <a:ext cx="9144000" cy="4780128"/>
          </a:xfrm>
        </p:spPr>
        <p:txBody>
          <a:bodyPr>
            <a:noAutofit/>
          </a:bodyPr>
          <a:lstStyle/>
          <a:p>
            <a:pPr algn="l"/>
            <a:r>
              <a:rPr lang="en-US" dirty="0" err="1"/>
              <a:t>Kedua</a:t>
            </a:r>
            <a:r>
              <a:rPr lang="en-US" dirty="0"/>
              <a:t>, </a:t>
            </a:r>
            <a:r>
              <a:rPr lang="en-US" dirty="0" err="1"/>
              <a:t>faktor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(</a:t>
            </a:r>
            <a:r>
              <a:rPr lang="en-US" i="1" dirty="0"/>
              <a:t>nurture</a:t>
            </a:r>
            <a:r>
              <a:rPr lang="en-US" dirty="0"/>
              <a:t>).</a:t>
            </a:r>
          </a:p>
          <a:p>
            <a:pPr algn="l"/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faktor</a:t>
            </a:r>
            <a:r>
              <a:rPr lang="en-US" dirty="0"/>
              <a:t> </a:t>
            </a:r>
            <a:r>
              <a:rPr lang="en-US" dirty="0" err="1"/>
              <a:t>eksternal</a:t>
            </a:r>
            <a:r>
              <a:rPr lang="en-US" dirty="0"/>
              <a:t> yang </a:t>
            </a:r>
            <a:r>
              <a:rPr lang="en-US" dirty="0" err="1"/>
              <a:t>turut</a:t>
            </a:r>
            <a:r>
              <a:rPr lang="en-US" dirty="0"/>
              <a:t> </a:t>
            </a:r>
            <a:r>
              <a:rPr lang="en-US" dirty="0" err="1"/>
              <a:t>membentuk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dirty="0" err="1"/>
              <a:t>perkembangan</a:t>
            </a:r>
            <a:r>
              <a:rPr lang="en-US" dirty="0"/>
              <a:t> </a:t>
            </a:r>
            <a:r>
              <a:rPr lang="en-US" dirty="0" err="1"/>
              <a:t>individu</a:t>
            </a:r>
            <a:r>
              <a:rPr lang="en-US" dirty="0"/>
              <a:t> (</a:t>
            </a:r>
            <a:r>
              <a:rPr lang="en-US" dirty="0" err="1"/>
              <a:t>Retno</a:t>
            </a:r>
            <a:r>
              <a:rPr lang="en-US" dirty="0"/>
              <a:t>,  2013). </a:t>
            </a:r>
            <a:r>
              <a:rPr lang="en-US" dirty="0" err="1"/>
              <a:t>Seperti</a:t>
            </a:r>
            <a:r>
              <a:rPr lang="en-US" dirty="0"/>
              <a:t> yang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dijelaskan</a:t>
            </a:r>
            <a:r>
              <a:rPr lang="en-US" dirty="0"/>
              <a:t> </a:t>
            </a:r>
            <a:r>
              <a:rPr lang="en-US" dirty="0" err="1"/>
              <a:t>sebelumnya</a:t>
            </a:r>
            <a:r>
              <a:rPr lang="en-US" dirty="0"/>
              <a:t>,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faktor</a:t>
            </a:r>
            <a:r>
              <a:rPr lang="en-US" dirty="0"/>
              <a:t> </a:t>
            </a:r>
            <a:r>
              <a:rPr lang="en-US" dirty="0" err="1"/>
              <a:t>genetik</a:t>
            </a:r>
            <a:r>
              <a:rPr lang="en-US" dirty="0"/>
              <a:t>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potensial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menjadikannya</a:t>
            </a:r>
            <a:r>
              <a:rPr lang="en-US" dirty="0"/>
              <a:t> </a:t>
            </a:r>
            <a:r>
              <a:rPr lang="en-US" dirty="0" err="1"/>
              <a:t>aktual</a:t>
            </a:r>
            <a:r>
              <a:rPr lang="en-US" dirty="0"/>
              <a:t>. </a:t>
            </a:r>
          </a:p>
          <a:p>
            <a:pPr algn="l"/>
            <a:r>
              <a:rPr lang="en-US" dirty="0"/>
              <a:t>Ada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faktor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yang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menonjol</a:t>
            </a:r>
            <a:r>
              <a:rPr lang="en-US" dirty="0"/>
              <a:t> </a:t>
            </a:r>
            <a:r>
              <a:rPr lang="en-US" dirty="0" err="1"/>
              <a:t>yakni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keluarga</a:t>
            </a:r>
            <a:r>
              <a:rPr lang="en-US" dirty="0"/>
              <a:t>, </a:t>
            </a:r>
            <a:r>
              <a:rPr lang="en-US" dirty="0" err="1"/>
              <a:t>antara</a:t>
            </a:r>
            <a:r>
              <a:rPr lang="en-US" dirty="0"/>
              <a:t> lain:</a:t>
            </a:r>
          </a:p>
          <a:p>
            <a:pPr marL="457200" indent="-457200" algn="l">
              <a:buAutoNum type="alphaLcParenBoth"/>
            </a:pPr>
            <a:r>
              <a:rPr lang="en-US" dirty="0" err="1"/>
              <a:t>keluarga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 err="1"/>
              <a:t>pertama</a:t>
            </a:r>
            <a:r>
              <a:rPr lang="en-US" dirty="0"/>
              <a:t> yang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pusat</a:t>
            </a:r>
            <a:r>
              <a:rPr lang="en-US" dirty="0"/>
              <a:t> </a:t>
            </a:r>
            <a:r>
              <a:rPr lang="en-US" dirty="0" err="1"/>
              <a:t>identifikasi</a:t>
            </a:r>
            <a:r>
              <a:rPr lang="en-US" dirty="0"/>
              <a:t> </a:t>
            </a:r>
            <a:r>
              <a:rPr lang="en-US" dirty="0" err="1"/>
              <a:t>anak</a:t>
            </a:r>
            <a:r>
              <a:rPr lang="en-US" dirty="0"/>
              <a:t>; </a:t>
            </a:r>
          </a:p>
          <a:p>
            <a:pPr marL="457200" indent="-457200" algn="l">
              <a:buAutoNum type="alphaLcParenBoth"/>
            </a:pPr>
            <a:r>
              <a:rPr lang="en-US" dirty="0" err="1"/>
              <a:t>keluarga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pertama</a:t>
            </a:r>
            <a:r>
              <a:rPr lang="en-US" dirty="0"/>
              <a:t> yang </a:t>
            </a:r>
            <a:r>
              <a:rPr lang="en-US" dirty="0" err="1"/>
              <a:t>mengenalkan</a:t>
            </a:r>
            <a:r>
              <a:rPr lang="en-US" dirty="0"/>
              <a:t> </a:t>
            </a:r>
            <a:r>
              <a:rPr lang="en-US" dirty="0" err="1"/>
              <a:t>nilai-nilai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anak</a:t>
            </a:r>
            <a:r>
              <a:rPr lang="en-US" dirty="0"/>
              <a:t>;</a:t>
            </a:r>
          </a:p>
          <a:p>
            <a:pPr marL="457200" indent="-457200" algn="l">
              <a:buAutoNum type="alphaLcParenBoth"/>
            </a:pPr>
            <a:r>
              <a:rPr lang="en-US" dirty="0"/>
              <a:t>orang </a:t>
            </a:r>
            <a:r>
              <a:rPr lang="en-US" dirty="0" err="1"/>
              <a:t>tua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anggota</a:t>
            </a:r>
            <a:r>
              <a:rPr lang="en-US" dirty="0"/>
              <a:t> </a:t>
            </a:r>
            <a:r>
              <a:rPr lang="en-US" dirty="0" err="1"/>
              <a:t>keluarga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“</a:t>
            </a:r>
            <a:r>
              <a:rPr lang="en-US" i="1" dirty="0"/>
              <a:t>significant people</a:t>
            </a:r>
            <a:r>
              <a:rPr lang="en-US" dirty="0"/>
              <a:t>”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perkembangan</a:t>
            </a:r>
            <a:r>
              <a:rPr lang="en-US" dirty="0"/>
              <a:t> </a:t>
            </a:r>
            <a:r>
              <a:rPr lang="en-US" dirty="0" err="1"/>
              <a:t>kepribadian</a:t>
            </a:r>
            <a:r>
              <a:rPr lang="en-US" dirty="0"/>
              <a:t> </a:t>
            </a:r>
            <a:r>
              <a:rPr lang="en-US" dirty="0" err="1"/>
              <a:t>anak</a:t>
            </a:r>
            <a:r>
              <a:rPr lang="en-US" dirty="0"/>
              <a:t>;</a:t>
            </a:r>
          </a:p>
          <a:p>
            <a:pPr marL="457200" indent="-457200" algn="l">
              <a:buAutoNum type="alphaLcParenBoth"/>
            </a:pPr>
            <a:r>
              <a:rPr lang="en-US" dirty="0" err="1"/>
              <a:t>keluarga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institusi</a:t>
            </a:r>
            <a:r>
              <a:rPr lang="en-US" dirty="0"/>
              <a:t> yang </a:t>
            </a:r>
            <a:r>
              <a:rPr lang="en-US" dirty="0" err="1"/>
              <a:t>memfasilitasi</a:t>
            </a:r>
            <a:r>
              <a:rPr lang="en-US" dirty="0"/>
              <a:t> </a:t>
            </a:r>
            <a:r>
              <a:rPr lang="en-US" dirty="0" err="1"/>
              <a:t>kebutuhan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insane (</a:t>
            </a:r>
            <a:r>
              <a:rPr lang="en-US" dirty="0" err="1"/>
              <a:t>manusiawi</a:t>
            </a:r>
            <a:r>
              <a:rPr lang="en-US" dirty="0"/>
              <a:t>), </a:t>
            </a:r>
            <a:r>
              <a:rPr lang="en-US" dirty="0" err="1"/>
              <a:t>baik</a:t>
            </a:r>
            <a:r>
              <a:rPr lang="en-US" dirty="0"/>
              <a:t> yang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fiktif</a:t>
            </a:r>
            <a:r>
              <a:rPr lang="en-US" dirty="0"/>
              <a:t> </a:t>
            </a:r>
            <a:r>
              <a:rPr lang="en-US" dirty="0" err="1"/>
              <a:t>biologis</a:t>
            </a:r>
            <a:r>
              <a:rPr lang="en-US" dirty="0"/>
              <a:t>,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sosio-psikologis</a:t>
            </a:r>
            <a:r>
              <a:rPr lang="en-US" dirty="0"/>
              <a:t>; </a:t>
            </a:r>
            <a:r>
              <a:rPr lang="en-US" dirty="0" err="1"/>
              <a:t>dan</a:t>
            </a:r>
            <a:r>
              <a:rPr lang="en-US" dirty="0"/>
              <a:t> </a:t>
            </a:r>
          </a:p>
          <a:p>
            <a:pPr marL="457200" indent="-457200" algn="l">
              <a:buAutoNum type="alphaLcParenBoth"/>
            </a:pPr>
            <a:r>
              <a:rPr lang="en-US" dirty="0" err="1"/>
              <a:t>anak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menghabiskan</a:t>
            </a:r>
            <a:r>
              <a:rPr lang="en-US" dirty="0"/>
              <a:t> </a:t>
            </a:r>
            <a:r>
              <a:rPr lang="en-US" dirty="0" err="1"/>
              <a:t>waktunya</a:t>
            </a:r>
            <a:r>
              <a:rPr lang="en-US" dirty="0"/>
              <a:t> di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keluarga</a:t>
            </a:r>
            <a:r>
              <a:rPr lang="en-US" dirty="0"/>
              <a:t>.    </a:t>
            </a:r>
          </a:p>
          <a:p>
            <a:r>
              <a:rPr lang="en-US" dirty="0"/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720868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23583"/>
            <a:ext cx="9144000" cy="805218"/>
          </a:xfrm>
        </p:spPr>
        <p:txBody>
          <a:bodyPr>
            <a:normAutofit fontScale="90000"/>
          </a:bodyPr>
          <a:lstStyle/>
          <a:p>
            <a:r>
              <a:rPr lang="en-US" sz="4000" dirty="0" err="1"/>
              <a:t>Masalah</a:t>
            </a:r>
            <a:r>
              <a:rPr lang="en-US" sz="4000" dirty="0"/>
              <a:t> </a:t>
            </a:r>
            <a:r>
              <a:rPr lang="en-US" sz="4000" dirty="0" err="1"/>
              <a:t>Tahap</a:t>
            </a:r>
            <a:r>
              <a:rPr lang="en-US" sz="4000" dirty="0"/>
              <a:t> </a:t>
            </a:r>
            <a:r>
              <a:rPr lang="en-US" sz="4000" dirty="0" err="1"/>
              <a:t>Perkembangan</a:t>
            </a:r>
            <a:r>
              <a:rPr lang="en-US" sz="4000" dirty="0"/>
              <a:t> </a:t>
            </a:r>
            <a:r>
              <a:rPr lang="en-US" sz="4000" dirty="0" err="1"/>
              <a:t>Anak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65028" y="1501253"/>
            <a:ext cx="9785444" cy="4858603"/>
          </a:xfrm>
        </p:spPr>
        <p:txBody>
          <a:bodyPr>
            <a:normAutofit/>
          </a:bodyPr>
          <a:lstStyle/>
          <a:p>
            <a:pPr marL="457200" indent="-457200" algn="l">
              <a:buAutoNum type="arabicPeriod"/>
            </a:pPr>
            <a:r>
              <a:rPr lang="en-US" sz="2000" dirty="0"/>
              <a:t>Problem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Perkembangan</a:t>
            </a:r>
            <a:r>
              <a:rPr lang="en-US" sz="2000" dirty="0"/>
              <a:t> </a:t>
            </a:r>
            <a:r>
              <a:rPr lang="en-US" sz="2000" dirty="0" err="1"/>
              <a:t>Kognitif</a:t>
            </a:r>
            <a:r>
              <a:rPr lang="en-US" sz="2000" dirty="0"/>
              <a:t> </a:t>
            </a:r>
            <a:r>
              <a:rPr lang="en-US" sz="2000" dirty="0" err="1"/>
              <a:t>Anak</a:t>
            </a:r>
            <a:endParaRPr lang="en-US" sz="2000" dirty="0"/>
          </a:p>
          <a:p>
            <a:pPr algn="l"/>
            <a:r>
              <a:rPr lang="en-US" sz="2000" dirty="0" err="1"/>
              <a:t>Bila</a:t>
            </a:r>
            <a:r>
              <a:rPr lang="en-US" sz="2000" dirty="0"/>
              <a:t> </a:t>
            </a:r>
            <a:r>
              <a:rPr lang="en-US" sz="2000" dirty="0" err="1"/>
              <a:t>anak</a:t>
            </a:r>
            <a:r>
              <a:rPr lang="en-US" sz="2000" dirty="0"/>
              <a:t>/</a:t>
            </a:r>
            <a:r>
              <a:rPr lang="en-US" sz="2000" dirty="0" err="1"/>
              <a:t>remaja</a:t>
            </a:r>
            <a:r>
              <a:rPr lang="en-US" sz="2000" dirty="0"/>
              <a:t> </a:t>
            </a:r>
            <a:r>
              <a:rPr lang="en-US" sz="2000" dirty="0" err="1"/>
              <a:t>kurang</a:t>
            </a:r>
            <a:r>
              <a:rPr lang="en-US" sz="2000" dirty="0"/>
              <a:t> </a:t>
            </a:r>
            <a:r>
              <a:rPr lang="en-US" sz="2000" dirty="0" err="1"/>
              <a:t>mendapatkan</a:t>
            </a:r>
            <a:r>
              <a:rPr lang="en-US" sz="2000" dirty="0"/>
              <a:t> </a:t>
            </a:r>
            <a:r>
              <a:rPr lang="en-US" sz="2000" dirty="0" err="1"/>
              <a:t>pengalaman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pengambilan</a:t>
            </a:r>
            <a:r>
              <a:rPr lang="en-US" sz="2000" dirty="0"/>
              <a:t> </a:t>
            </a:r>
            <a:r>
              <a:rPr lang="en-US" sz="2000" dirty="0" err="1"/>
              <a:t>keputusan</a:t>
            </a:r>
            <a:r>
              <a:rPr lang="en-US" sz="2000" dirty="0"/>
              <a:t>, </a:t>
            </a:r>
            <a:r>
              <a:rPr lang="en-US" sz="2000" dirty="0" err="1"/>
              <a:t>maka</a:t>
            </a:r>
            <a:r>
              <a:rPr lang="en-US" sz="2000" dirty="0"/>
              <a:t> </a:t>
            </a:r>
            <a:r>
              <a:rPr lang="en-US" sz="2000" dirty="0" err="1"/>
              <a:t>kemampuannya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mengambil</a:t>
            </a:r>
            <a:r>
              <a:rPr lang="en-US" sz="2000" dirty="0"/>
              <a:t> </a:t>
            </a:r>
            <a:r>
              <a:rPr lang="en-US" sz="2000" dirty="0" err="1"/>
              <a:t>keputusan</a:t>
            </a:r>
            <a:r>
              <a:rPr lang="en-US" sz="2000" dirty="0"/>
              <a:t>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akan</a:t>
            </a:r>
            <a:r>
              <a:rPr lang="en-US" sz="2000" dirty="0"/>
              <a:t> </a:t>
            </a:r>
            <a:r>
              <a:rPr lang="en-US" sz="2000" dirty="0" err="1"/>
              <a:t>berkembang</a:t>
            </a:r>
            <a:r>
              <a:rPr lang="en-US" sz="2000" dirty="0"/>
              <a:t>. </a:t>
            </a:r>
          </a:p>
          <a:p>
            <a:pPr algn="l"/>
            <a:r>
              <a:rPr lang="en-US" sz="2000" dirty="0" err="1"/>
              <a:t>Masalah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perkembangan</a:t>
            </a:r>
            <a:r>
              <a:rPr lang="en-US" sz="2000" dirty="0"/>
              <a:t> </a:t>
            </a:r>
            <a:r>
              <a:rPr lang="en-US" sz="2000" dirty="0" err="1"/>
              <a:t>kognitif</a:t>
            </a:r>
            <a:r>
              <a:rPr lang="en-US" sz="2000" dirty="0"/>
              <a:t> </a:t>
            </a:r>
            <a:r>
              <a:rPr lang="en-US" sz="2000" dirty="0" err="1"/>
              <a:t>anak</a:t>
            </a:r>
            <a:r>
              <a:rPr lang="en-US" sz="2000" dirty="0"/>
              <a:t>/</a:t>
            </a:r>
            <a:r>
              <a:rPr lang="en-US" sz="2000" dirty="0" err="1"/>
              <a:t>remaja</a:t>
            </a:r>
            <a:r>
              <a:rPr lang="en-US" sz="2000" dirty="0"/>
              <a:t> </a:t>
            </a:r>
            <a:r>
              <a:rPr lang="en-US" sz="2000" dirty="0" err="1"/>
              <a:t>lainnya</a:t>
            </a:r>
            <a:r>
              <a:rPr lang="en-US" sz="2000" dirty="0"/>
              <a:t>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munculnya</a:t>
            </a:r>
            <a:r>
              <a:rPr lang="en-US" sz="2000" dirty="0"/>
              <a:t> </a:t>
            </a:r>
            <a:r>
              <a:rPr lang="en-US" sz="2000" dirty="0" err="1"/>
              <a:t>egosentrisme</a:t>
            </a:r>
            <a:r>
              <a:rPr lang="en-US" sz="2000" dirty="0"/>
              <a:t> </a:t>
            </a:r>
            <a:r>
              <a:rPr lang="en-US" sz="2000" dirty="0" err="1"/>
              <a:t>remaja</a:t>
            </a:r>
            <a:r>
              <a:rPr lang="en-US" sz="2000" dirty="0"/>
              <a:t>, yang </a:t>
            </a:r>
            <a:r>
              <a:rPr lang="en-US" sz="2000" dirty="0" err="1"/>
              <a:t>menggambarkan</a:t>
            </a:r>
            <a:r>
              <a:rPr lang="en-US" sz="2000" dirty="0"/>
              <a:t> </a:t>
            </a:r>
            <a:r>
              <a:rPr lang="en-US" sz="2000" dirty="0" err="1"/>
              <a:t>meningkatnya</a:t>
            </a:r>
            <a:r>
              <a:rPr lang="en-US" sz="2000" dirty="0"/>
              <a:t> </a:t>
            </a:r>
            <a:r>
              <a:rPr lang="en-US" sz="2000" dirty="0" err="1"/>
              <a:t>kesadaran</a:t>
            </a:r>
            <a:r>
              <a:rPr lang="en-US" sz="2000" dirty="0"/>
              <a:t> </a:t>
            </a:r>
            <a:r>
              <a:rPr lang="en-US" sz="2000" dirty="0" err="1"/>
              <a:t>diri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keyakinan</a:t>
            </a:r>
            <a:r>
              <a:rPr lang="en-US" sz="2000" dirty="0"/>
              <a:t> </a:t>
            </a:r>
            <a:r>
              <a:rPr lang="en-US" sz="2000" dirty="0" err="1"/>
              <a:t>anak</a:t>
            </a:r>
            <a:r>
              <a:rPr lang="en-US" sz="2000" dirty="0"/>
              <a:t>/</a:t>
            </a:r>
            <a:r>
              <a:rPr lang="en-US" sz="2000" dirty="0" err="1"/>
              <a:t>remaja</a:t>
            </a:r>
            <a:r>
              <a:rPr lang="en-US" sz="2000" dirty="0"/>
              <a:t> </a:t>
            </a:r>
            <a:r>
              <a:rPr lang="en-US" sz="2000" dirty="0" err="1"/>
              <a:t>bahwa</a:t>
            </a:r>
            <a:r>
              <a:rPr lang="en-US" sz="2000" dirty="0"/>
              <a:t> orang lain </a:t>
            </a:r>
            <a:r>
              <a:rPr lang="en-US" sz="2000" dirty="0" err="1"/>
              <a:t>memiliki</a:t>
            </a:r>
            <a:r>
              <a:rPr lang="en-US" sz="2000" dirty="0"/>
              <a:t> </a:t>
            </a:r>
            <a:r>
              <a:rPr lang="en-US" sz="2000" dirty="0" err="1"/>
              <a:t>perhatian</a:t>
            </a:r>
            <a:r>
              <a:rPr lang="en-US" sz="2000" dirty="0"/>
              <a:t> </a:t>
            </a:r>
            <a:r>
              <a:rPr lang="en-US" sz="2000" dirty="0" err="1"/>
              <a:t>amat</a:t>
            </a:r>
            <a:r>
              <a:rPr lang="en-US" sz="2000" dirty="0"/>
              <a:t> </a:t>
            </a:r>
            <a:r>
              <a:rPr lang="en-US" sz="2000" dirty="0" err="1"/>
              <a:t>besar</a:t>
            </a:r>
            <a:r>
              <a:rPr lang="en-US" sz="2000" dirty="0"/>
              <a:t> </a:t>
            </a:r>
            <a:r>
              <a:rPr lang="en-US" sz="2000" dirty="0" err="1"/>
              <a:t>sebesar</a:t>
            </a:r>
            <a:r>
              <a:rPr lang="en-US" sz="2000" dirty="0"/>
              <a:t> </a:t>
            </a:r>
            <a:r>
              <a:rPr lang="en-US" sz="2000" dirty="0" err="1"/>
              <a:t>perhatian</a:t>
            </a:r>
            <a:r>
              <a:rPr lang="en-US" sz="2000" dirty="0"/>
              <a:t> </a:t>
            </a:r>
            <a:r>
              <a:rPr lang="en-US" sz="2000" dirty="0" err="1"/>
              <a:t>mereka</a:t>
            </a:r>
            <a:r>
              <a:rPr lang="en-US" sz="2000" dirty="0"/>
              <a:t> </a:t>
            </a:r>
            <a:r>
              <a:rPr lang="en-US" sz="2000" dirty="0" err="1"/>
              <a:t>sendiri</a:t>
            </a:r>
            <a:r>
              <a:rPr lang="en-US" sz="2000" dirty="0"/>
              <a:t> </a:t>
            </a:r>
            <a:r>
              <a:rPr lang="en-US" sz="2000" dirty="0" err="1"/>
              <a:t>terhadap</a:t>
            </a:r>
            <a:r>
              <a:rPr lang="en-US" sz="2000" dirty="0"/>
              <a:t> </a:t>
            </a:r>
            <a:r>
              <a:rPr lang="en-US" sz="2000" dirty="0" err="1"/>
              <a:t>perasaan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keunikan</a:t>
            </a:r>
            <a:r>
              <a:rPr lang="en-US" sz="2000" dirty="0"/>
              <a:t> </a:t>
            </a:r>
            <a:r>
              <a:rPr lang="en-US" sz="2000" dirty="0" err="1"/>
              <a:t>pribadi</a:t>
            </a:r>
            <a:r>
              <a:rPr lang="en-US" sz="2000" dirty="0"/>
              <a:t> </a:t>
            </a:r>
            <a:r>
              <a:rPr lang="en-US" sz="2000" dirty="0" err="1"/>
              <a:t>mereka</a:t>
            </a:r>
            <a:r>
              <a:rPr lang="en-US" sz="2000" dirty="0"/>
              <a:t> (Tracy, Margaret </a:t>
            </a:r>
            <a:r>
              <a:rPr lang="en-US" sz="2000" dirty="0" err="1"/>
              <a:t>dan</a:t>
            </a:r>
            <a:r>
              <a:rPr lang="en-US" sz="2000" dirty="0"/>
              <a:t> Adam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Sandrock</a:t>
            </a:r>
            <a:r>
              <a:rPr lang="en-US" sz="2000" dirty="0"/>
              <a:t>, 2003).</a:t>
            </a:r>
          </a:p>
        </p:txBody>
      </p:sp>
    </p:spTree>
    <p:extLst>
      <p:ext uri="{BB962C8B-B14F-4D97-AF65-F5344CB8AC3E}">
        <p14:creationId xmlns:p14="http://schemas.microsoft.com/office/powerpoint/2010/main" xmlns="" val="15494145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3391" y="532263"/>
            <a:ext cx="9826388" cy="5868537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2. </a:t>
            </a:r>
            <a:r>
              <a:rPr lang="en-US" sz="2400" dirty="0"/>
              <a:t>Problem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Perkembangan</a:t>
            </a:r>
            <a:r>
              <a:rPr lang="en-US" sz="2400" dirty="0"/>
              <a:t> Moral </a:t>
            </a:r>
            <a:r>
              <a:rPr lang="en-US" sz="2400" dirty="0" err="1"/>
              <a:t>Anak</a:t>
            </a:r>
            <a:endParaRPr lang="en-US" sz="2400" dirty="0"/>
          </a:p>
          <a:p>
            <a:pPr algn="l"/>
            <a:endParaRPr lang="en-US" sz="2800" dirty="0"/>
          </a:p>
          <a:p>
            <a:pPr algn="l"/>
            <a:r>
              <a:rPr lang="en-US" sz="2000" dirty="0" err="1"/>
              <a:t>Perkembangan</a:t>
            </a:r>
            <a:r>
              <a:rPr lang="en-US" sz="2000" dirty="0"/>
              <a:t> moral </a:t>
            </a:r>
            <a:r>
              <a:rPr lang="en-US" sz="2000" dirty="0" err="1"/>
              <a:t>berhubungan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peraturan-peraturan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nilai-nilai</a:t>
            </a:r>
            <a:r>
              <a:rPr lang="en-US" sz="2000" dirty="0"/>
              <a:t> </a:t>
            </a:r>
            <a:r>
              <a:rPr lang="en-US" sz="2000" dirty="0" err="1"/>
              <a:t>mengenai</a:t>
            </a:r>
            <a:r>
              <a:rPr lang="en-US" sz="2000" dirty="0"/>
              <a:t> </a:t>
            </a:r>
            <a:r>
              <a:rPr lang="en-US" sz="2000" dirty="0" err="1"/>
              <a:t>apa</a:t>
            </a:r>
            <a:r>
              <a:rPr lang="en-US" sz="2000" dirty="0"/>
              <a:t> yang </a:t>
            </a:r>
            <a:r>
              <a:rPr lang="en-US" sz="2000" dirty="0" err="1"/>
              <a:t>harus</a:t>
            </a:r>
            <a:r>
              <a:rPr lang="en-US" sz="2000" dirty="0"/>
              <a:t> </a:t>
            </a:r>
            <a:r>
              <a:rPr lang="en-US" sz="2000" dirty="0" err="1"/>
              <a:t>dilakukan</a:t>
            </a:r>
            <a:r>
              <a:rPr lang="en-US" sz="2000" dirty="0"/>
              <a:t> </a:t>
            </a:r>
            <a:r>
              <a:rPr lang="en-US" sz="2000" dirty="0" err="1"/>
              <a:t>seseorang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interaksinya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orang lain (</a:t>
            </a:r>
            <a:r>
              <a:rPr lang="en-US" sz="2000" dirty="0" err="1"/>
              <a:t>Sandrock</a:t>
            </a:r>
            <a:r>
              <a:rPr lang="en-US" sz="2000" dirty="0"/>
              <a:t>, 2003), yang </a:t>
            </a:r>
            <a:r>
              <a:rPr lang="en-US" sz="2000" dirty="0" err="1"/>
              <a:t>meliputi</a:t>
            </a:r>
            <a:r>
              <a:rPr lang="en-US" sz="2000" dirty="0"/>
              <a:t> </a:t>
            </a:r>
            <a:r>
              <a:rPr lang="en-US" sz="2000" dirty="0" err="1"/>
              <a:t>bagaimana</a:t>
            </a:r>
            <a:r>
              <a:rPr lang="en-US" sz="2000" dirty="0"/>
              <a:t> </a:t>
            </a:r>
            <a:r>
              <a:rPr lang="en-US" sz="2000" dirty="0" err="1"/>
              <a:t>anak</a:t>
            </a:r>
            <a:r>
              <a:rPr lang="en-US" sz="2000" dirty="0"/>
              <a:t>/</a:t>
            </a:r>
            <a:r>
              <a:rPr lang="en-US" sz="2000" dirty="0" err="1"/>
              <a:t>remaja</a:t>
            </a:r>
            <a:r>
              <a:rPr lang="en-US" sz="2000" dirty="0"/>
              <a:t> </a:t>
            </a:r>
            <a:r>
              <a:rPr lang="en-US" sz="2000" dirty="0" err="1"/>
              <a:t>mempertimbangkan</a:t>
            </a:r>
            <a:r>
              <a:rPr lang="en-US" sz="2000" dirty="0"/>
              <a:t> </a:t>
            </a:r>
            <a:r>
              <a:rPr lang="en-US" sz="2000" dirty="0" err="1"/>
              <a:t>peraturan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melakukan</a:t>
            </a:r>
            <a:r>
              <a:rPr lang="en-US" sz="2000" dirty="0"/>
              <a:t> </a:t>
            </a:r>
            <a:r>
              <a:rPr lang="en-US" sz="2000" dirty="0" err="1"/>
              <a:t>perilaku</a:t>
            </a:r>
            <a:r>
              <a:rPr lang="en-US" sz="2000" dirty="0"/>
              <a:t> yang </a:t>
            </a:r>
            <a:r>
              <a:rPr lang="en-US" sz="2000" dirty="0" err="1"/>
              <a:t>sesuai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etika</a:t>
            </a:r>
            <a:r>
              <a:rPr lang="en-US" sz="2000" dirty="0"/>
              <a:t>; </a:t>
            </a:r>
            <a:r>
              <a:rPr lang="en-US" sz="2000" dirty="0" err="1"/>
              <a:t>bagaimana</a:t>
            </a:r>
            <a:r>
              <a:rPr lang="en-US" sz="2000" dirty="0"/>
              <a:t> </a:t>
            </a:r>
            <a:r>
              <a:rPr lang="en-US" sz="2000" dirty="0" err="1"/>
              <a:t>anak</a:t>
            </a:r>
            <a:r>
              <a:rPr lang="en-US" sz="2000" dirty="0"/>
              <a:t>/</a:t>
            </a:r>
            <a:r>
              <a:rPr lang="en-US" sz="2000" dirty="0" err="1"/>
              <a:t>remaja</a:t>
            </a:r>
            <a:r>
              <a:rPr lang="en-US" sz="2000" dirty="0"/>
              <a:t> </a:t>
            </a:r>
            <a:r>
              <a:rPr lang="en-US" sz="2000" dirty="0" err="1"/>
              <a:t>bertingkah</a:t>
            </a:r>
            <a:r>
              <a:rPr lang="en-US" sz="2000" dirty="0"/>
              <a:t> </a:t>
            </a:r>
            <a:r>
              <a:rPr lang="en-US" sz="2000" dirty="0" err="1"/>
              <a:t>laku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situasi</a:t>
            </a:r>
            <a:r>
              <a:rPr lang="en-US" sz="2000" dirty="0"/>
              <a:t> </a:t>
            </a:r>
            <a:r>
              <a:rPr lang="en-US" sz="2000" dirty="0" err="1"/>
              <a:t>sebenarnya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bagaimana</a:t>
            </a:r>
            <a:r>
              <a:rPr lang="en-US" sz="2000" dirty="0"/>
              <a:t> </a:t>
            </a:r>
            <a:r>
              <a:rPr lang="en-US" sz="2000" dirty="0" err="1"/>
              <a:t>perasaan</a:t>
            </a:r>
            <a:r>
              <a:rPr lang="en-US" sz="2000" dirty="0"/>
              <a:t> </a:t>
            </a:r>
            <a:r>
              <a:rPr lang="en-US" sz="2000" dirty="0" err="1"/>
              <a:t>anak</a:t>
            </a:r>
            <a:r>
              <a:rPr lang="en-US" sz="2000" dirty="0"/>
              <a:t>/</a:t>
            </a:r>
            <a:r>
              <a:rPr lang="en-US" sz="2000" dirty="0" err="1"/>
              <a:t>remaja</a:t>
            </a:r>
            <a:r>
              <a:rPr lang="en-US" sz="2000" dirty="0"/>
              <a:t> </a:t>
            </a:r>
            <a:r>
              <a:rPr lang="en-US" sz="2000" dirty="0" err="1"/>
              <a:t>tenang</a:t>
            </a:r>
            <a:r>
              <a:rPr lang="en-US" sz="2000" dirty="0"/>
              <a:t> </a:t>
            </a:r>
            <a:r>
              <a:rPr lang="en-US" sz="2000" dirty="0" err="1"/>
              <a:t>masalah</a:t>
            </a:r>
            <a:r>
              <a:rPr lang="en-US" sz="2000" dirty="0"/>
              <a:t> moral. </a:t>
            </a:r>
          </a:p>
          <a:p>
            <a:pPr algn="l"/>
            <a:r>
              <a:rPr lang="en-US" sz="2000" dirty="0" err="1"/>
              <a:t>Masalahnya</a:t>
            </a:r>
            <a:r>
              <a:rPr lang="en-US" sz="2000" dirty="0"/>
              <a:t>,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kehidupan</a:t>
            </a:r>
            <a:r>
              <a:rPr lang="en-US" sz="2000" dirty="0"/>
              <a:t> </a:t>
            </a:r>
            <a:r>
              <a:rPr lang="en-US" sz="2000" dirty="0" err="1"/>
              <a:t>riil</a:t>
            </a:r>
            <a:r>
              <a:rPr lang="en-US" sz="2000" dirty="0"/>
              <a:t> di Indonesia, </a:t>
            </a:r>
            <a:r>
              <a:rPr lang="en-US" sz="2000" dirty="0" err="1"/>
              <a:t>seringkali</a:t>
            </a:r>
            <a:r>
              <a:rPr lang="en-US" sz="2000" dirty="0"/>
              <a:t> </a:t>
            </a:r>
            <a:r>
              <a:rPr lang="en-US" sz="2000" dirty="0" err="1"/>
              <a:t>terjadi</a:t>
            </a:r>
            <a:r>
              <a:rPr lang="en-US" sz="2000" dirty="0"/>
              <a:t> </a:t>
            </a:r>
            <a:r>
              <a:rPr lang="en-US" sz="2000" dirty="0" err="1"/>
              <a:t>pembiaran</a:t>
            </a:r>
            <a:r>
              <a:rPr lang="en-US" sz="2000" dirty="0"/>
              <a:t> </a:t>
            </a:r>
            <a:r>
              <a:rPr lang="en-US" sz="2000" dirty="0" err="1"/>
              <a:t>terhadap</a:t>
            </a:r>
            <a:r>
              <a:rPr lang="en-US" sz="2000" dirty="0"/>
              <a:t> </a:t>
            </a:r>
            <a:r>
              <a:rPr lang="en-US" sz="2000" dirty="0" err="1"/>
              <a:t>perilaku</a:t>
            </a:r>
            <a:r>
              <a:rPr lang="en-US" sz="2000" dirty="0"/>
              <a:t> </a:t>
            </a:r>
            <a:r>
              <a:rPr lang="en-US" sz="2000" dirty="0" err="1"/>
              <a:t>Anak</a:t>
            </a:r>
            <a:r>
              <a:rPr lang="en-US" sz="2000" dirty="0"/>
              <a:t>/</a:t>
            </a:r>
            <a:r>
              <a:rPr lang="en-US" sz="2000" dirty="0" err="1"/>
              <a:t>Remaja</a:t>
            </a:r>
            <a:r>
              <a:rPr lang="en-US" sz="2000" dirty="0"/>
              <a:t> yang </a:t>
            </a:r>
            <a:r>
              <a:rPr lang="en-US" sz="2000" dirty="0" err="1"/>
              <a:t>melanggar</a:t>
            </a:r>
            <a:r>
              <a:rPr lang="en-US" sz="2000" dirty="0"/>
              <a:t> </a:t>
            </a:r>
            <a:r>
              <a:rPr lang="en-US" sz="2000" dirty="0" err="1"/>
              <a:t>hukum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ada</a:t>
            </a:r>
            <a:r>
              <a:rPr lang="en-US" sz="2000" dirty="0"/>
              <a:t> </a:t>
            </a:r>
            <a:r>
              <a:rPr lang="en-US" sz="2000" dirty="0" err="1"/>
              <a:t>penguatan</a:t>
            </a:r>
            <a:r>
              <a:rPr lang="en-US" sz="2000" dirty="0"/>
              <a:t> </a:t>
            </a:r>
            <a:r>
              <a:rPr lang="en-US" sz="2000" dirty="0" err="1"/>
              <a:t>terhadap</a:t>
            </a:r>
            <a:r>
              <a:rPr lang="en-US" sz="2000" dirty="0"/>
              <a:t> </a:t>
            </a:r>
            <a:r>
              <a:rPr lang="en-US" sz="2000" dirty="0" err="1"/>
              <a:t>perilaku</a:t>
            </a:r>
            <a:r>
              <a:rPr lang="en-US" sz="2000" dirty="0"/>
              <a:t> yang </a:t>
            </a:r>
            <a:r>
              <a:rPr lang="en-US" sz="2000" dirty="0" err="1"/>
              <a:t>taat</a:t>
            </a:r>
            <a:r>
              <a:rPr lang="en-US" sz="2000" dirty="0"/>
              <a:t> </a:t>
            </a:r>
            <a:r>
              <a:rPr lang="en-US" sz="2000" dirty="0" err="1"/>
              <a:t>hukum</a:t>
            </a:r>
            <a:r>
              <a:rPr lang="en-US" sz="2000" dirty="0"/>
              <a:t>/</a:t>
            </a:r>
            <a:r>
              <a:rPr lang="en-US" sz="2000" dirty="0" err="1"/>
              <a:t>aturan</a:t>
            </a:r>
            <a:r>
              <a:rPr lang="en-US" sz="2000" dirty="0"/>
              <a:t>, </a:t>
            </a:r>
            <a:r>
              <a:rPr lang="en-US" sz="2000" dirty="0" err="1"/>
              <a:t>nilai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norma</a:t>
            </a:r>
            <a:r>
              <a:rPr lang="en-US" sz="2000" dirty="0"/>
              <a:t> </a:t>
            </a:r>
            <a:r>
              <a:rPr lang="en-US" sz="2000" dirty="0" err="1"/>
              <a:t>masyarakat</a:t>
            </a:r>
            <a:r>
              <a:rPr lang="en-US" sz="2000" dirty="0"/>
              <a:t>. </a:t>
            </a:r>
            <a:r>
              <a:rPr lang="en-US" sz="2000" dirty="0" err="1"/>
              <a:t>Akibatnya</a:t>
            </a:r>
            <a:r>
              <a:rPr lang="en-US" sz="2000" dirty="0"/>
              <a:t> </a:t>
            </a:r>
            <a:r>
              <a:rPr lang="en-US" sz="2000" dirty="0" err="1"/>
              <a:t>anak</a:t>
            </a:r>
            <a:r>
              <a:rPr lang="en-US" sz="2000" dirty="0"/>
              <a:t>/</a:t>
            </a:r>
            <a:r>
              <a:rPr lang="en-US" sz="2000" dirty="0" err="1"/>
              <a:t>remaja</a:t>
            </a:r>
            <a:r>
              <a:rPr lang="en-US" sz="2000" dirty="0"/>
              <a:t>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memiliki</a:t>
            </a:r>
            <a:r>
              <a:rPr lang="en-US" sz="2000" dirty="0"/>
              <a:t> </a:t>
            </a:r>
            <a:r>
              <a:rPr lang="en-US" sz="2000" dirty="0" err="1"/>
              <a:t>pengetahuan</a:t>
            </a:r>
            <a:r>
              <a:rPr lang="en-US" sz="2000" dirty="0"/>
              <a:t> yang </a:t>
            </a:r>
            <a:r>
              <a:rPr lang="en-US" sz="2000" dirty="0" err="1"/>
              <a:t>akurat</a:t>
            </a:r>
            <a:r>
              <a:rPr lang="en-US" sz="2000" dirty="0"/>
              <a:t> </a:t>
            </a:r>
            <a:r>
              <a:rPr lang="en-US" sz="2000" dirty="0" err="1"/>
              <a:t>tentang</a:t>
            </a:r>
            <a:r>
              <a:rPr lang="en-US" sz="2000" dirty="0"/>
              <a:t> </a:t>
            </a:r>
            <a:r>
              <a:rPr lang="en-US" sz="2000" dirty="0" err="1"/>
              <a:t>perilaku</a:t>
            </a:r>
            <a:r>
              <a:rPr lang="en-US" sz="2000" dirty="0"/>
              <a:t> yang </a:t>
            </a:r>
            <a:r>
              <a:rPr lang="en-US" sz="2000" dirty="0" err="1"/>
              <a:t>sesuai</a:t>
            </a:r>
            <a:r>
              <a:rPr lang="en-US" sz="2000" dirty="0"/>
              <a:t>/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sesuai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peraturan</a:t>
            </a:r>
            <a:r>
              <a:rPr lang="en-US" sz="2000" dirty="0"/>
              <a:t>, </a:t>
            </a:r>
            <a:r>
              <a:rPr lang="en-US" sz="2000" dirty="0" err="1"/>
              <a:t>nilai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norma</a:t>
            </a:r>
            <a:r>
              <a:rPr lang="en-US" sz="2000" dirty="0"/>
              <a:t> </a:t>
            </a:r>
            <a:r>
              <a:rPr lang="en-US" sz="2000" dirty="0" err="1"/>
              <a:t>masyarakat</a:t>
            </a:r>
            <a:r>
              <a:rPr lang="en-US" sz="20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9748850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42448" y="545909"/>
            <a:ext cx="9621670" cy="5786651"/>
          </a:xfrm>
        </p:spPr>
        <p:txBody>
          <a:bodyPr>
            <a:noAutofit/>
          </a:bodyPr>
          <a:lstStyle/>
          <a:p>
            <a:pPr algn="l"/>
            <a:r>
              <a:rPr lang="nn-NO" sz="2000" dirty="0"/>
              <a:t>3. Problem dalam Perkembangan Sosial Anak</a:t>
            </a:r>
          </a:p>
          <a:p>
            <a:pPr algn="l"/>
            <a:r>
              <a:rPr lang="en-US" sz="2000" dirty="0" err="1"/>
              <a:t>Strategi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pertemanan</a:t>
            </a:r>
            <a:r>
              <a:rPr lang="en-US" sz="2000" dirty="0"/>
              <a:t> yang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tepat</a:t>
            </a:r>
            <a:r>
              <a:rPr lang="en-US" sz="2000" dirty="0"/>
              <a:t>, </a:t>
            </a:r>
            <a:r>
              <a:rPr lang="en-US" sz="2000" dirty="0" err="1"/>
              <a:t>akan</a:t>
            </a:r>
            <a:r>
              <a:rPr lang="en-US" sz="2000" dirty="0"/>
              <a:t> </a:t>
            </a:r>
            <a:r>
              <a:rPr lang="en-US" sz="2000" dirty="0" err="1"/>
              <a:t>menyebabkan</a:t>
            </a:r>
            <a:r>
              <a:rPr lang="en-US" sz="2000" dirty="0"/>
              <a:t> </a:t>
            </a:r>
            <a:r>
              <a:rPr lang="en-US" sz="2000" dirty="0" err="1"/>
              <a:t>anak</a:t>
            </a:r>
            <a:r>
              <a:rPr lang="en-US" sz="2000" dirty="0"/>
              <a:t>/</a:t>
            </a:r>
            <a:r>
              <a:rPr lang="en-US" sz="2000" dirty="0" err="1"/>
              <a:t>remaja</a:t>
            </a:r>
            <a:r>
              <a:rPr lang="en-US" sz="2000" dirty="0"/>
              <a:t> </a:t>
            </a:r>
            <a:r>
              <a:rPr lang="en-US" sz="2000" dirty="0" err="1"/>
              <a:t>mendapatkan</a:t>
            </a:r>
            <a:r>
              <a:rPr lang="en-US" sz="2000" dirty="0"/>
              <a:t> </a:t>
            </a:r>
            <a:r>
              <a:rPr lang="en-US" sz="2000" dirty="0" err="1"/>
              <a:t>penolakan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teman</a:t>
            </a:r>
            <a:r>
              <a:rPr lang="en-US" sz="2000" dirty="0"/>
              <a:t> </a:t>
            </a:r>
            <a:r>
              <a:rPr lang="en-US" sz="2000" dirty="0" err="1"/>
              <a:t>sebaya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sebaliknya</a:t>
            </a:r>
            <a:r>
              <a:rPr lang="en-US" sz="2000" dirty="0"/>
              <a:t>. </a:t>
            </a:r>
            <a:r>
              <a:rPr lang="en-US" sz="2000" dirty="0" err="1"/>
              <a:t>Penolakan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teman</a:t>
            </a:r>
            <a:r>
              <a:rPr lang="en-US" sz="2000" dirty="0"/>
              <a:t> </a:t>
            </a:r>
            <a:r>
              <a:rPr lang="en-US" sz="2000" dirty="0" err="1"/>
              <a:t>sebaya</a:t>
            </a:r>
            <a:r>
              <a:rPr lang="en-US" sz="2000" dirty="0"/>
              <a:t>,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keadaan</a:t>
            </a:r>
            <a:r>
              <a:rPr lang="en-US" sz="2000" dirty="0"/>
              <a:t> yang </a:t>
            </a:r>
            <a:r>
              <a:rPr lang="en-US" sz="2000" dirty="0" err="1"/>
              <a:t>ekstrim</a:t>
            </a:r>
            <a:r>
              <a:rPr lang="en-US" sz="2000" dirty="0"/>
              <a:t>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menyebabkan</a:t>
            </a:r>
            <a:r>
              <a:rPr lang="en-US" sz="2000" dirty="0"/>
              <a:t> </a:t>
            </a:r>
            <a:r>
              <a:rPr lang="en-US" sz="2000" dirty="0" err="1"/>
              <a:t>remaja</a:t>
            </a:r>
            <a:r>
              <a:rPr lang="en-US" sz="2000" dirty="0"/>
              <a:t> </a:t>
            </a:r>
            <a:r>
              <a:rPr lang="en-US" sz="2000" dirty="0" err="1"/>
              <a:t>itu</a:t>
            </a:r>
            <a:r>
              <a:rPr lang="en-US" sz="2000" dirty="0"/>
              <a:t> </a:t>
            </a:r>
            <a:r>
              <a:rPr lang="en-US" sz="2000" dirty="0" err="1"/>
              <a:t>melakukan</a:t>
            </a:r>
            <a:r>
              <a:rPr lang="en-US" sz="2000" dirty="0"/>
              <a:t> </a:t>
            </a:r>
            <a:r>
              <a:rPr lang="en-US" sz="2000" dirty="0" err="1"/>
              <a:t>bunuh</a:t>
            </a:r>
            <a:r>
              <a:rPr lang="en-US" sz="2000" dirty="0"/>
              <a:t> </a:t>
            </a:r>
            <a:r>
              <a:rPr lang="en-US" sz="2000" dirty="0" err="1"/>
              <a:t>diri</a:t>
            </a:r>
            <a:r>
              <a:rPr lang="en-US" sz="2000" dirty="0"/>
              <a:t>.</a:t>
            </a:r>
          </a:p>
          <a:p>
            <a:pPr algn="l"/>
            <a:endParaRPr lang="en-US" sz="2000" dirty="0"/>
          </a:p>
          <a:p>
            <a:pPr marL="457200" indent="-457200" algn="l">
              <a:buAutoNum type="arabicPeriod" startAt="4"/>
            </a:pPr>
            <a:r>
              <a:rPr lang="en-US" sz="2000" dirty="0"/>
              <a:t>Problem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Perkembangan</a:t>
            </a:r>
            <a:r>
              <a:rPr lang="en-US" sz="2000" dirty="0"/>
              <a:t> </a:t>
            </a:r>
            <a:r>
              <a:rPr lang="en-US" sz="2000" dirty="0" err="1"/>
              <a:t>Kepribadian</a:t>
            </a:r>
            <a:r>
              <a:rPr lang="en-US" sz="2000" dirty="0"/>
              <a:t> </a:t>
            </a:r>
            <a:r>
              <a:rPr lang="en-US" sz="2000" dirty="0" err="1"/>
              <a:t>Anak</a:t>
            </a:r>
            <a:endParaRPr lang="en-US" sz="2000" dirty="0"/>
          </a:p>
          <a:p>
            <a:pPr algn="l"/>
            <a:r>
              <a:rPr lang="en-US" sz="2000" dirty="0" err="1"/>
              <a:t>Tahap</a:t>
            </a:r>
            <a:r>
              <a:rPr lang="en-US" sz="2000" dirty="0"/>
              <a:t> </a:t>
            </a:r>
            <a:r>
              <a:rPr lang="en-US" sz="2000" dirty="0" err="1"/>
              <a:t>perkembangan</a:t>
            </a:r>
            <a:r>
              <a:rPr lang="en-US" sz="2000" dirty="0"/>
              <a:t> </a:t>
            </a:r>
            <a:r>
              <a:rPr lang="en-US" sz="2000" dirty="0" err="1"/>
              <a:t>ini</a:t>
            </a:r>
            <a:r>
              <a:rPr lang="en-US" sz="2000" dirty="0"/>
              <a:t> </a:t>
            </a:r>
            <a:r>
              <a:rPr lang="en-US" sz="2000" dirty="0" err="1"/>
              <a:t>individu</a:t>
            </a:r>
            <a:r>
              <a:rPr lang="en-US" sz="2000" dirty="0"/>
              <a:t> </a:t>
            </a:r>
            <a:r>
              <a:rPr lang="en-US" sz="2000" dirty="0" err="1"/>
              <a:t>dihadapkan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kemampuan</a:t>
            </a:r>
            <a:r>
              <a:rPr lang="en-US" sz="2000" dirty="0"/>
              <a:t> </a:t>
            </a:r>
            <a:r>
              <a:rPr lang="en-US" sz="2000" dirty="0" err="1"/>
              <a:t>mempersiapkan</a:t>
            </a:r>
            <a:r>
              <a:rPr lang="en-US" sz="2000" dirty="0"/>
              <a:t> </a:t>
            </a:r>
            <a:r>
              <a:rPr lang="en-US" sz="2000" dirty="0" err="1"/>
              <a:t>diri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masa </a:t>
            </a:r>
            <a:r>
              <a:rPr lang="en-US" sz="2000" dirty="0" err="1"/>
              <a:t>depan</a:t>
            </a:r>
            <a:r>
              <a:rPr lang="en-US" sz="2000" dirty="0"/>
              <a:t>, </a:t>
            </a:r>
            <a:r>
              <a:rPr lang="en-US" sz="2000" dirty="0" err="1"/>
              <a:t>mampu</a:t>
            </a:r>
            <a:r>
              <a:rPr lang="en-US" sz="2000" dirty="0"/>
              <a:t> </a:t>
            </a:r>
            <a:r>
              <a:rPr lang="en-US" sz="2000" dirty="0" err="1"/>
              <a:t>menjawab</a:t>
            </a:r>
            <a:r>
              <a:rPr lang="en-US" sz="2000" dirty="0"/>
              <a:t> </a:t>
            </a:r>
            <a:r>
              <a:rPr lang="en-US" sz="2000" dirty="0" err="1"/>
              <a:t>pertanyaan</a:t>
            </a:r>
            <a:r>
              <a:rPr lang="en-US" sz="2000" dirty="0"/>
              <a:t> </a:t>
            </a:r>
            <a:r>
              <a:rPr lang="en-US" sz="2000" dirty="0" err="1"/>
              <a:t>siapa</a:t>
            </a:r>
            <a:r>
              <a:rPr lang="en-US" sz="2000" dirty="0"/>
              <a:t> </a:t>
            </a:r>
            <a:r>
              <a:rPr lang="en-US" sz="2000" dirty="0" err="1"/>
              <a:t>mereka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apa</a:t>
            </a:r>
            <a:r>
              <a:rPr lang="en-US" sz="2000" dirty="0"/>
              <a:t> </a:t>
            </a:r>
            <a:r>
              <a:rPr lang="en-US" sz="2000" dirty="0" err="1"/>
              <a:t>tujuan</a:t>
            </a:r>
            <a:r>
              <a:rPr lang="en-US" sz="2000" dirty="0"/>
              <a:t> </a:t>
            </a:r>
            <a:r>
              <a:rPr lang="en-US" sz="2000" dirty="0" err="1"/>
              <a:t>hidupnya</a:t>
            </a:r>
            <a:r>
              <a:rPr lang="en-US" sz="2000" dirty="0"/>
              <a:t>. </a:t>
            </a:r>
          </a:p>
          <a:p>
            <a:pPr algn="l"/>
            <a:r>
              <a:rPr lang="en-US" sz="2000" dirty="0" err="1"/>
              <a:t>Identitas</a:t>
            </a:r>
            <a:r>
              <a:rPr lang="en-US" sz="2000" dirty="0"/>
              <a:t> yang </a:t>
            </a:r>
            <a:r>
              <a:rPr lang="en-US" sz="2000" dirty="0" err="1"/>
              <a:t>dipaksakan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remaja</a:t>
            </a:r>
            <a:r>
              <a:rPr lang="en-US" sz="2000" dirty="0"/>
              <a:t> yang </a:t>
            </a:r>
            <a:r>
              <a:rPr lang="en-US" sz="2000" dirty="0" err="1"/>
              <a:t>kurang</a:t>
            </a:r>
            <a:r>
              <a:rPr lang="en-US" sz="2000" dirty="0"/>
              <a:t> </a:t>
            </a:r>
            <a:r>
              <a:rPr lang="en-US" sz="2000" dirty="0" err="1"/>
              <a:t>mengeksplorasi</a:t>
            </a:r>
            <a:r>
              <a:rPr lang="en-US" sz="2000" dirty="0"/>
              <a:t> </a:t>
            </a:r>
            <a:r>
              <a:rPr lang="en-US" sz="2000" dirty="0" err="1"/>
              <a:t>peran</a:t>
            </a:r>
            <a:r>
              <a:rPr lang="en-US" sz="2000" dirty="0"/>
              <a:t> yang </a:t>
            </a:r>
            <a:r>
              <a:rPr lang="en-US" sz="2000" dirty="0" err="1"/>
              <a:t>berbeda</a:t>
            </a:r>
            <a:r>
              <a:rPr lang="en-US" sz="2000" dirty="0"/>
              <a:t> </a:t>
            </a:r>
            <a:r>
              <a:rPr lang="en-US" sz="2000" dirty="0" err="1"/>
              <a:t>maka</a:t>
            </a:r>
            <a:r>
              <a:rPr lang="en-US" sz="2000" dirty="0"/>
              <a:t> </a:t>
            </a:r>
            <a:r>
              <a:rPr lang="en-US" sz="2000" dirty="0" err="1"/>
              <a:t>akan</a:t>
            </a:r>
            <a:r>
              <a:rPr lang="en-US" sz="2000" dirty="0"/>
              <a:t> </a:t>
            </a:r>
            <a:r>
              <a:rPr lang="en-US" sz="2000" dirty="0" err="1"/>
              <a:t>terjadi</a:t>
            </a:r>
            <a:r>
              <a:rPr lang="en-US" sz="2000" dirty="0"/>
              <a:t> </a:t>
            </a:r>
            <a:r>
              <a:rPr lang="en-US" sz="2000" dirty="0" err="1"/>
              <a:t>kekacauan</a:t>
            </a:r>
            <a:r>
              <a:rPr lang="en-US" sz="2000" dirty="0"/>
              <a:t> </a:t>
            </a:r>
            <a:r>
              <a:rPr lang="en-US" sz="2000" dirty="0" err="1"/>
              <a:t>identitas</a:t>
            </a:r>
            <a:r>
              <a:rPr lang="en-US" sz="2000" dirty="0"/>
              <a:t> yang </a:t>
            </a:r>
            <a:r>
              <a:rPr lang="en-US" sz="2000" dirty="0" err="1"/>
              <a:t>berdampak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pengembangan</a:t>
            </a:r>
            <a:r>
              <a:rPr lang="en-US" sz="2000" dirty="0"/>
              <a:t> </a:t>
            </a:r>
            <a:r>
              <a:rPr lang="en-US" sz="2000" dirty="0" err="1"/>
              <a:t>perilaku</a:t>
            </a:r>
            <a:r>
              <a:rPr lang="en-US" sz="2000" dirty="0"/>
              <a:t> </a:t>
            </a:r>
            <a:r>
              <a:rPr lang="en-US" sz="2000" dirty="0" err="1"/>
              <a:t>menyimpang</a:t>
            </a:r>
            <a:r>
              <a:rPr lang="en-US" sz="2000" dirty="0"/>
              <a:t>, </a:t>
            </a:r>
            <a:r>
              <a:rPr lang="en-US" sz="2000" dirty="0" err="1"/>
              <a:t>tindak</a:t>
            </a:r>
            <a:r>
              <a:rPr lang="en-US" sz="2000" dirty="0"/>
              <a:t> </a:t>
            </a:r>
            <a:r>
              <a:rPr lang="en-US" sz="2000" dirty="0" err="1"/>
              <a:t>kriminal</a:t>
            </a:r>
            <a:r>
              <a:rPr lang="en-US" sz="2000" dirty="0"/>
              <a:t>,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menutup</a:t>
            </a:r>
            <a:r>
              <a:rPr lang="en-US" sz="2000" dirty="0"/>
              <a:t> </a:t>
            </a:r>
            <a:r>
              <a:rPr lang="en-US" sz="2000" dirty="0" err="1"/>
              <a:t>diri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masyarakat</a:t>
            </a:r>
            <a:r>
              <a:rPr lang="en-US" sz="20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27879296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4900" y="450376"/>
            <a:ext cx="10167583" cy="6073254"/>
          </a:xfrm>
        </p:spPr>
        <p:txBody>
          <a:bodyPr/>
          <a:lstStyle/>
          <a:p>
            <a:pPr algn="l"/>
            <a:r>
              <a:rPr lang="en-US" dirty="0"/>
              <a:t>5. </a:t>
            </a:r>
            <a:r>
              <a:rPr lang="en-US" dirty="0" err="1"/>
              <a:t>Permasalahan</a:t>
            </a:r>
            <a:r>
              <a:rPr lang="en-US" dirty="0"/>
              <a:t> </a:t>
            </a:r>
            <a:r>
              <a:rPr lang="en-US" dirty="0" err="1"/>
              <a:t>Anak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Orang </a:t>
            </a:r>
            <a:r>
              <a:rPr lang="en-US" dirty="0" err="1"/>
              <a:t>Tua</a:t>
            </a:r>
            <a:endParaRPr lang="en-US" dirty="0"/>
          </a:p>
          <a:p>
            <a:pPr algn="l"/>
            <a:r>
              <a:rPr lang="en-US" dirty="0" err="1"/>
              <a:t>Bagaimana</a:t>
            </a:r>
            <a:r>
              <a:rPr lang="en-US" dirty="0"/>
              <a:t> orang </a:t>
            </a:r>
            <a:r>
              <a:rPr lang="en-US" dirty="0" err="1"/>
              <a:t>tua</a:t>
            </a:r>
            <a:r>
              <a:rPr lang="en-US" dirty="0"/>
              <a:t> </a:t>
            </a:r>
            <a:r>
              <a:rPr lang="en-US" dirty="0" err="1"/>
              <a:t>mengasuh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mendidik</a:t>
            </a:r>
            <a:r>
              <a:rPr lang="en-US" dirty="0"/>
              <a:t> </a:t>
            </a:r>
            <a:r>
              <a:rPr lang="en-US" dirty="0" err="1"/>
              <a:t>anaknya</a:t>
            </a:r>
            <a:r>
              <a:rPr lang="en-US" dirty="0"/>
              <a:t> di </a:t>
            </a:r>
            <a:r>
              <a:rPr lang="en-US" dirty="0" err="1"/>
              <a:t>rumah</a:t>
            </a:r>
            <a:r>
              <a:rPr lang="en-US" dirty="0"/>
              <a:t>,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berperan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mendidik</a:t>
            </a:r>
            <a:r>
              <a:rPr lang="en-US" dirty="0"/>
              <a:t> </a:t>
            </a:r>
            <a:r>
              <a:rPr lang="en-US" dirty="0" err="1"/>
              <a:t>anak</a:t>
            </a:r>
            <a:r>
              <a:rPr lang="en-US" dirty="0"/>
              <a:t>. </a:t>
            </a:r>
            <a:r>
              <a:rPr lang="en-US" dirty="0" err="1"/>
              <a:t>Pola</a:t>
            </a:r>
            <a:r>
              <a:rPr lang="en-US" dirty="0"/>
              <a:t> </a:t>
            </a:r>
            <a:r>
              <a:rPr lang="en-US" dirty="0" err="1"/>
              <a:t>asuh</a:t>
            </a:r>
            <a:r>
              <a:rPr lang="en-US" dirty="0"/>
              <a:t> </a:t>
            </a:r>
            <a:r>
              <a:rPr lang="en-US" dirty="0" err="1"/>
              <a:t>dibagi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pola</a:t>
            </a:r>
            <a:r>
              <a:rPr lang="en-US" dirty="0"/>
              <a:t> </a:t>
            </a:r>
            <a:r>
              <a:rPr lang="en-US" dirty="0" err="1"/>
              <a:t>asuh</a:t>
            </a:r>
            <a:r>
              <a:rPr lang="en-US" dirty="0"/>
              <a:t> </a:t>
            </a:r>
            <a:r>
              <a:rPr lang="en-US" dirty="0" err="1"/>
              <a:t>otoriter</a:t>
            </a:r>
            <a:r>
              <a:rPr lang="en-US" dirty="0"/>
              <a:t>, </a:t>
            </a:r>
            <a:r>
              <a:rPr lang="en-US" dirty="0" err="1"/>
              <a:t>permisif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univolved</a:t>
            </a:r>
            <a:r>
              <a:rPr lang="en-US" dirty="0"/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 err="1"/>
              <a:t>Pola</a:t>
            </a:r>
            <a:r>
              <a:rPr lang="en-US" dirty="0"/>
              <a:t> </a:t>
            </a:r>
            <a:r>
              <a:rPr lang="en-US" dirty="0" err="1"/>
              <a:t>asuh</a:t>
            </a:r>
            <a:r>
              <a:rPr lang="en-US" dirty="0"/>
              <a:t> </a:t>
            </a:r>
            <a:r>
              <a:rPr lang="en-US" dirty="0" err="1"/>
              <a:t>otoriter</a:t>
            </a:r>
            <a:r>
              <a:rPr lang="en-US" dirty="0"/>
              <a:t> </a:t>
            </a:r>
            <a:r>
              <a:rPr lang="en-US" dirty="0" err="1"/>
              <a:t>dicirikan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orang </a:t>
            </a:r>
            <a:r>
              <a:rPr lang="en-US" dirty="0" err="1"/>
              <a:t>tua</a:t>
            </a:r>
            <a:r>
              <a:rPr lang="en-US" dirty="0"/>
              <a:t> yang </a:t>
            </a:r>
            <a:r>
              <a:rPr lang="en-US" dirty="0" err="1"/>
              <a:t>selalu</a:t>
            </a:r>
            <a:r>
              <a:rPr lang="en-US" dirty="0"/>
              <a:t> </a:t>
            </a:r>
            <a:r>
              <a:rPr lang="en-US" dirty="0" err="1"/>
              <a:t>menuntut</a:t>
            </a:r>
            <a:r>
              <a:rPr lang="en-US" dirty="0"/>
              <a:t> </a:t>
            </a:r>
            <a:r>
              <a:rPr lang="en-US" dirty="0" err="1"/>
              <a:t>anak</a:t>
            </a:r>
            <a:r>
              <a:rPr lang="en-US" dirty="0"/>
              <a:t>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memberi</a:t>
            </a:r>
            <a:r>
              <a:rPr lang="en-US" dirty="0"/>
              <a:t> </a:t>
            </a:r>
            <a:r>
              <a:rPr lang="en-US" dirty="0" err="1"/>
              <a:t>kesempatan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anak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mengemukakan</a:t>
            </a:r>
            <a:r>
              <a:rPr lang="en-US" dirty="0"/>
              <a:t> </a:t>
            </a:r>
            <a:r>
              <a:rPr lang="en-US" dirty="0" err="1"/>
              <a:t>pendapatnya</a:t>
            </a:r>
            <a:r>
              <a:rPr lang="en-US" dirty="0"/>
              <a:t>,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disertai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komunikasi</a:t>
            </a:r>
            <a:r>
              <a:rPr lang="en-US" dirty="0"/>
              <a:t> </a:t>
            </a:r>
            <a:r>
              <a:rPr lang="en-US" dirty="0" err="1"/>
              <a:t>terbuka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orang </a:t>
            </a:r>
            <a:r>
              <a:rPr lang="en-US" dirty="0" err="1"/>
              <a:t>tua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anak</a:t>
            </a:r>
            <a:r>
              <a:rPr lang="en-US" dirty="0"/>
              <a:t>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kehangatan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orang </a:t>
            </a:r>
            <a:r>
              <a:rPr lang="en-US" dirty="0" err="1"/>
              <a:t>tua</a:t>
            </a:r>
            <a:r>
              <a:rPr lang="en-US" dirty="0"/>
              <a:t>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 err="1"/>
              <a:t>Pola</a:t>
            </a:r>
            <a:r>
              <a:rPr lang="en-US" dirty="0"/>
              <a:t> </a:t>
            </a:r>
            <a:r>
              <a:rPr lang="en-US" dirty="0" err="1"/>
              <a:t>asuh</a:t>
            </a:r>
            <a:r>
              <a:rPr lang="en-US" dirty="0"/>
              <a:t> </a:t>
            </a:r>
            <a:r>
              <a:rPr lang="en-US" dirty="0" err="1"/>
              <a:t>permisif</a:t>
            </a:r>
            <a:r>
              <a:rPr lang="en-US" dirty="0"/>
              <a:t> </a:t>
            </a:r>
            <a:r>
              <a:rPr lang="en-US" dirty="0" err="1"/>
              <a:t>dicirikan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orang </a:t>
            </a:r>
            <a:r>
              <a:rPr lang="en-US" dirty="0" err="1"/>
              <a:t>tua</a:t>
            </a:r>
            <a:r>
              <a:rPr lang="en-US" dirty="0"/>
              <a:t> yang </a:t>
            </a:r>
            <a:r>
              <a:rPr lang="en-US" dirty="0" err="1"/>
              <a:t>terlalu</a:t>
            </a:r>
            <a:r>
              <a:rPr lang="en-US" dirty="0"/>
              <a:t> </a:t>
            </a:r>
            <a:r>
              <a:rPr lang="en-US" dirty="0" err="1"/>
              <a:t>membebaskan</a:t>
            </a:r>
            <a:r>
              <a:rPr lang="en-US" dirty="0"/>
              <a:t> </a:t>
            </a:r>
            <a:r>
              <a:rPr lang="en-US" dirty="0" err="1"/>
              <a:t>anak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segala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/>
              <a:t>tuntutan</a:t>
            </a:r>
            <a:r>
              <a:rPr lang="en-US" dirty="0"/>
              <a:t> </a:t>
            </a:r>
            <a:r>
              <a:rPr lang="en-US" dirty="0" err="1"/>
              <a:t>ataupun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en-US" dirty="0"/>
              <a:t>, </a:t>
            </a:r>
            <a:r>
              <a:rPr lang="en-US" dirty="0" err="1"/>
              <a:t>anak</a:t>
            </a:r>
            <a:r>
              <a:rPr lang="en-US" dirty="0"/>
              <a:t> </a:t>
            </a:r>
            <a:r>
              <a:rPr lang="en-US" dirty="0" err="1"/>
              <a:t>dibolehkan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 </a:t>
            </a:r>
            <a:r>
              <a:rPr lang="en-US" dirty="0" err="1"/>
              <a:t>saja</a:t>
            </a:r>
            <a:r>
              <a:rPr lang="en-US" dirty="0"/>
              <a:t> yang </a:t>
            </a:r>
            <a:r>
              <a:rPr lang="en-US" dirty="0" err="1"/>
              <a:t>diinginkannya</a:t>
            </a:r>
            <a:r>
              <a:rPr lang="en-US" dirty="0"/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 err="1"/>
              <a:t>Pola</a:t>
            </a:r>
            <a:r>
              <a:rPr lang="en-US" dirty="0"/>
              <a:t> </a:t>
            </a:r>
            <a:r>
              <a:rPr lang="en-US" dirty="0" err="1"/>
              <a:t>asuh</a:t>
            </a:r>
            <a:r>
              <a:rPr lang="en-US" dirty="0"/>
              <a:t> uninvolved </a:t>
            </a:r>
            <a:r>
              <a:rPr lang="en-US" dirty="0" err="1"/>
              <a:t>dicirikan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menjelaskan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pola</a:t>
            </a:r>
            <a:r>
              <a:rPr lang="en-US" dirty="0"/>
              <a:t> </a:t>
            </a:r>
            <a:r>
              <a:rPr lang="en-US" dirty="0" err="1"/>
              <a:t>asuh</a:t>
            </a:r>
            <a:r>
              <a:rPr lang="en-US" dirty="0"/>
              <a:t> uninvolved </a:t>
            </a:r>
            <a:r>
              <a:rPr lang="en-US" dirty="0" err="1"/>
              <a:t>orangtua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terlibat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aktivitas</a:t>
            </a:r>
            <a:r>
              <a:rPr lang="en-US" dirty="0"/>
              <a:t> </a:t>
            </a:r>
            <a:r>
              <a:rPr lang="en-US" dirty="0" err="1"/>
              <a:t>anak</a:t>
            </a:r>
            <a:r>
              <a:rPr lang="en-US" dirty="0"/>
              <a:t>,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tuntutan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tertarik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pendapat</a:t>
            </a:r>
            <a:r>
              <a:rPr lang="en-US" dirty="0"/>
              <a:t>, </a:t>
            </a:r>
            <a:r>
              <a:rPr lang="en-US" dirty="0" err="1"/>
              <a:t>pandangan</a:t>
            </a:r>
            <a:r>
              <a:rPr lang="en-US" dirty="0"/>
              <a:t> </a:t>
            </a:r>
            <a:r>
              <a:rPr lang="en-US" dirty="0" err="1"/>
              <a:t>anak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anak</a:t>
            </a:r>
            <a:r>
              <a:rPr lang="en-US" dirty="0"/>
              <a:t> (</a:t>
            </a:r>
            <a:r>
              <a:rPr lang="en-US" dirty="0" err="1"/>
              <a:t>Baumrind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Santrock</a:t>
            </a:r>
            <a:r>
              <a:rPr lang="en-US" dirty="0"/>
              <a:t>, 2003). </a:t>
            </a:r>
          </a:p>
        </p:txBody>
      </p:sp>
    </p:spTree>
    <p:extLst>
      <p:ext uri="{BB962C8B-B14F-4D97-AF65-F5344CB8AC3E}">
        <p14:creationId xmlns:p14="http://schemas.microsoft.com/office/powerpoint/2010/main" xmlns="" val="35908481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43303" y="494732"/>
            <a:ext cx="8915399" cy="829102"/>
          </a:xfrm>
        </p:spPr>
        <p:txBody>
          <a:bodyPr>
            <a:normAutofit/>
          </a:bodyPr>
          <a:lstStyle/>
          <a:p>
            <a:r>
              <a:rPr lang="en-US" sz="3600" dirty="0"/>
              <a:t>IMPLIKASI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43303" y="1323835"/>
            <a:ext cx="9570942" cy="5008726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 err="1"/>
              <a:t>Implikasi</a:t>
            </a:r>
            <a:r>
              <a:rPr lang="en-US" sz="2000" dirty="0"/>
              <a:t> </a:t>
            </a:r>
            <a:r>
              <a:rPr lang="en-US" sz="2000" dirty="0" err="1"/>
              <a:t>Perkembangan</a:t>
            </a:r>
            <a:r>
              <a:rPr lang="en-US" sz="2000" dirty="0"/>
              <a:t> Bahasa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Perilaku</a:t>
            </a:r>
            <a:r>
              <a:rPr lang="en-US" sz="2000" dirty="0"/>
              <a:t> </a:t>
            </a:r>
            <a:r>
              <a:rPr lang="en-US" sz="2000" dirty="0" err="1"/>
              <a:t>Kognitif</a:t>
            </a:r>
            <a:endParaRPr lang="en-US" sz="2000" dirty="0"/>
          </a:p>
          <a:p>
            <a:r>
              <a:rPr lang="en-US" sz="2000" dirty="0"/>
              <a:t>	</a:t>
            </a:r>
            <a:r>
              <a:rPr lang="en-US" sz="2000" dirty="0" err="1"/>
              <a:t>Perkembangan</a:t>
            </a:r>
            <a:r>
              <a:rPr lang="en-US" sz="2000" dirty="0"/>
              <a:t> </a:t>
            </a:r>
            <a:r>
              <a:rPr lang="en-US" sz="2000" dirty="0" err="1"/>
              <a:t>bahasa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perilaku</a:t>
            </a:r>
            <a:r>
              <a:rPr lang="en-US" sz="2000" dirty="0"/>
              <a:t> </a:t>
            </a:r>
            <a:r>
              <a:rPr lang="en-US" sz="2000" dirty="0" err="1"/>
              <a:t>kognitif</a:t>
            </a:r>
            <a:r>
              <a:rPr lang="en-US" sz="2000" dirty="0"/>
              <a:t> </a:t>
            </a:r>
            <a:r>
              <a:rPr lang="en-US" sz="2000" dirty="0" err="1"/>
              <a:t>siswa</a:t>
            </a:r>
            <a:r>
              <a:rPr lang="en-US" sz="2000" dirty="0"/>
              <a:t> SMA </a:t>
            </a:r>
            <a:r>
              <a:rPr lang="en-US" sz="2000" dirty="0" err="1"/>
              <a:t>membawa</a:t>
            </a:r>
            <a:r>
              <a:rPr lang="en-US" sz="2000" dirty="0"/>
              <a:t> 	</a:t>
            </a:r>
            <a:r>
              <a:rPr lang="en-US" sz="2000" dirty="0" err="1"/>
              <a:t>implikasi</a:t>
            </a:r>
            <a:r>
              <a:rPr lang="en-US" sz="2000" dirty="0"/>
              <a:t> </a:t>
            </a:r>
            <a:r>
              <a:rPr lang="en-US" sz="2000" dirty="0" err="1"/>
              <a:t>terhadap</a:t>
            </a:r>
            <a:r>
              <a:rPr lang="en-US" sz="2000" dirty="0"/>
              <a:t> </a:t>
            </a:r>
            <a:r>
              <a:rPr lang="en-US" sz="2000" dirty="0" err="1"/>
              <a:t>pendidikan</a:t>
            </a:r>
            <a:r>
              <a:rPr lang="en-US" sz="2000" dirty="0"/>
              <a:t> di </a:t>
            </a:r>
            <a:r>
              <a:rPr lang="en-US" sz="2000" dirty="0" err="1"/>
              <a:t>sekolah</a:t>
            </a:r>
            <a:r>
              <a:rPr lang="en-US" sz="2000" dirty="0"/>
              <a:t>. Guru </a:t>
            </a:r>
            <a:r>
              <a:rPr lang="en-US" sz="2000" dirty="0" err="1"/>
              <a:t>dapt</a:t>
            </a:r>
            <a:r>
              <a:rPr lang="en-US" sz="2000" dirty="0"/>
              <a:t> </a:t>
            </a:r>
            <a:r>
              <a:rPr lang="en-US" sz="2000" dirty="0" err="1"/>
              <a:t>membuat</a:t>
            </a:r>
            <a:r>
              <a:rPr lang="en-US" sz="2000" dirty="0"/>
              <a:t> 	</a:t>
            </a:r>
            <a:r>
              <a:rPr lang="en-US" sz="2000" dirty="0" err="1"/>
              <a:t>kelompok</a:t>
            </a:r>
            <a:r>
              <a:rPr lang="en-US" sz="2000" dirty="0"/>
              <a:t> </a:t>
            </a:r>
            <a:r>
              <a:rPr lang="en-US" sz="2000" dirty="0" err="1"/>
              <a:t>belajar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siswa</a:t>
            </a:r>
            <a:r>
              <a:rPr lang="en-US" sz="2000" dirty="0"/>
              <a:t> </a:t>
            </a:r>
            <a:r>
              <a:rPr lang="en-US" sz="2000" dirty="0" err="1"/>
              <a:t>guna</a:t>
            </a:r>
            <a:r>
              <a:rPr lang="en-US" sz="2000" dirty="0"/>
              <a:t> </a:t>
            </a:r>
            <a:r>
              <a:rPr lang="en-US" sz="2000" dirty="0" err="1"/>
              <a:t>mengatasi</a:t>
            </a:r>
            <a:r>
              <a:rPr lang="en-US" sz="2000" dirty="0"/>
              <a:t> </a:t>
            </a:r>
            <a:r>
              <a:rPr lang="en-US" sz="2000" dirty="0" err="1"/>
              <a:t>siswa-siswa</a:t>
            </a:r>
            <a:r>
              <a:rPr lang="en-US" sz="2000" dirty="0"/>
              <a:t> </a:t>
            </a:r>
            <a:r>
              <a:rPr lang="en-US" sz="2000" dirty="0" err="1"/>
              <a:t>lambat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	</a:t>
            </a:r>
            <a:r>
              <a:rPr lang="en-US" sz="2000" dirty="0" err="1"/>
              <a:t>menumbuhkan</a:t>
            </a:r>
            <a:r>
              <a:rPr lang="en-US" sz="2000" dirty="0"/>
              <a:t> </a:t>
            </a:r>
            <a:r>
              <a:rPr lang="en-US" sz="2000" dirty="0" err="1"/>
              <a:t>intelijen</a:t>
            </a:r>
            <a:r>
              <a:rPr lang="en-US" sz="2000" dirty="0"/>
              <a:t> </a:t>
            </a:r>
            <a:r>
              <a:rPr lang="en-US" sz="2000" dirty="0" err="1"/>
              <a:t>emosi</a:t>
            </a:r>
            <a:r>
              <a:rPr lang="en-US" sz="2000" dirty="0"/>
              <a:t> </a:t>
            </a:r>
            <a:r>
              <a:rPr lang="en-US" sz="2000" dirty="0" err="1"/>
              <a:t>mereka</a:t>
            </a:r>
            <a:r>
              <a:rPr lang="en-US" sz="2000" dirty="0"/>
              <a:t>.</a:t>
            </a:r>
          </a:p>
          <a:p>
            <a:endParaRPr lang="en-US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i-FI" sz="2000" dirty="0"/>
              <a:t>Implikasi Perilaku Sosial, Moralitas, dan Keagamaan</a:t>
            </a:r>
          </a:p>
          <a:p>
            <a:r>
              <a:rPr lang="en-US" sz="2000" dirty="0"/>
              <a:t>	</a:t>
            </a:r>
            <a:r>
              <a:rPr lang="en-US" sz="2000" dirty="0" err="1"/>
              <a:t>Sekolah</a:t>
            </a:r>
            <a:r>
              <a:rPr lang="en-US" sz="2000" dirty="0"/>
              <a:t> </a:t>
            </a:r>
            <a:r>
              <a:rPr lang="en-US" sz="2000" dirty="0" err="1"/>
              <a:t>memfasilitasi</a:t>
            </a:r>
            <a:r>
              <a:rPr lang="en-US" sz="2000" dirty="0"/>
              <a:t> </a:t>
            </a:r>
            <a:r>
              <a:rPr lang="en-US" sz="2000" dirty="0" err="1"/>
              <a:t>terbentuknya</a:t>
            </a:r>
            <a:r>
              <a:rPr lang="en-US" sz="2000" dirty="0"/>
              <a:t> </a:t>
            </a:r>
            <a:r>
              <a:rPr lang="en-US" sz="2000" dirty="0" err="1"/>
              <a:t>kelompok</a:t>
            </a:r>
            <a:r>
              <a:rPr lang="en-US" sz="2000" dirty="0"/>
              <a:t> </a:t>
            </a:r>
            <a:r>
              <a:rPr lang="en-US" sz="2000" dirty="0" err="1"/>
              <a:t>remaja</a:t>
            </a:r>
            <a:r>
              <a:rPr lang="en-US" sz="2000" dirty="0"/>
              <a:t> yang </a:t>
            </a:r>
            <a:r>
              <a:rPr lang="en-US" sz="2000" dirty="0" err="1"/>
              <a:t>dapat</a:t>
            </a:r>
            <a:r>
              <a:rPr lang="en-US" sz="2000" dirty="0"/>
              <a:t> 	</a:t>
            </a:r>
            <a:r>
              <a:rPr lang="en-US" sz="2000" dirty="0" err="1"/>
              <a:t>mengembangkan</a:t>
            </a:r>
            <a:r>
              <a:rPr lang="en-US" sz="2000" dirty="0"/>
              <a:t> </a:t>
            </a:r>
            <a:r>
              <a:rPr lang="en-US" sz="2000" dirty="0" err="1"/>
              <a:t>minat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bakat</a:t>
            </a:r>
            <a:r>
              <a:rPr lang="en-US" sz="2000" dirty="0"/>
              <a:t> </a:t>
            </a:r>
            <a:r>
              <a:rPr lang="en-US" sz="2000" dirty="0" err="1"/>
              <a:t>secara</a:t>
            </a:r>
            <a:r>
              <a:rPr lang="en-US" sz="2000" dirty="0"/>
              <a:t> </a:t>
            </a:r>
            <a:r>
              <a:rPr lang="en-US" sz="2000" dirty="0" err="1"/>
              <a:t>positif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terstruktur</a:t>
            </a:r>
            <a:r>
              <a:rPr lang="en-US" sz="2000" dirty="0"/>
              <a:t>. 	</a:t>
            </a:r>
            <a:r>
              <a:rPr lang="en-US" sz="2000" dirty="0" err="1"/>
              <a:t>Sekolah</a:t>
            </a:r>
            <a:r>
              <a:rPr lang="en-US" sz="2000" dirty="0"/>
              <a:t> </a:t>
            </a:r>
            <a:r>
              <a:rPr lang="en-US" sz="2000" dirty="0" err="1"/>
              <a:t>hendaknya</a:t>
            </a:r>
            <a:r>
              <a:rPr lang="en-US" sz="2000" dirty="0"/>
              <a:t> </a:t>
            </a:r>
            <a:r>
              <a:rPr lang="en-US" sz="2000" dirty="0" err="1"/>
              <a:t>mengaktifkan</a:t>
            </a:r>
            <a:r>
              <a:rPr lang="en-US" sz="2000" dirty="0"/>
              <a:t> </a:t>
            </a:r>
            <a:r>
              <a:rPr lang="en-US" sz="2000" dirty="0" err="1"/>
              <a:t>kegiatan-kegiatan</a:t>
            </a:r>
            <a:r>
              <a:rPr lang="en-US" sz="2000" dirty="0"/>
              <a:t> yang </a:t>
            </a:r>
            <a:r>
              <a:rPr lang="en-US" sz="2000" dirty="0" err="1"/>
              <a:t>ada</a:t>
            </a:r>
            <a:r>
              <a:rPr lang="en-US" sz="2000" dirty="0"/>
              <a:t> di 	</a:t>
            </a:r>
            <a:r>
              <a:rPr lang="en-US" sz="2000" dirty="0" err="1"/>
              <a:t>sekolah</a:t>
            </a:r>
            <a:r>
              <a:rPr lang="en-US" sz="2000" dirty="0"/>
              <a:t> </a:t>
            </a:r>
            <a:r>
              <a:rPr lang="en-US" sz="2000" dirty="0" err="1"/>
              <a:t>seperti</a:t>
            </a:r>
            <a:r>
              <a:rPr lang="en-US" sz="2000" dirty="0"/>
              <a:t> </a:t>
            </a:r>
            <a:r>
              <a:rPr lang="en-US" sz="2000" dirty="0" err="1"/>
              <a:t>pramuka</a:t>
            </a:r>
            <a:r>
              <a:rPr lang="en-US" sz="2000" dirty="0"/>
              <a:t>, </a:t>
            </a:r>
            <a:r>
              <a:rPr lang="en-US" sz="2000" dirty="0" err="1"/>
              <a:t>kelompok</a:t>
            </a:r>
            <a:r>
              <a:rPr lang="en-US" sz="2000" dirty="0"/>
              <a:t> </a:t>
            </a:r>
            <a:r>
              <a:rPr lang="en-US" sz="2000" dirty="0" err="1"/>
              <a:t>olahraga</a:t>
            </a:r>
            <a:r>
              <a:rPr lang="en-US" sz="2000" dirty="0"/>
              <a:t>, </a:t>
            </a:r>
            <a:r>
              <a:rPr lang="en-US" sz="2000" dirty="0" err="1"/>
              <a:t>kelompok</a:t>
            </a:r>
            <a:r>
              <a:rPr lang="en-US" sz="2000" dirty="0"/>
              <a:t> </a:t>
            </a:r>
            <a:r>
              <a:rPr lang="en-US" sz="2000" dirty="0" err="1"/>
              <a:t>seni</a:t>
            </a:r>
            <a:r>
              <a:rPr lang="en-US" sz="2000" dirty="0"/>
              <a:t>, </a:t>
            </a:r>
            <a:r>
              <a:rPr lang="en-US" sz="2000" dirty="0" err="1"/>
              <a:t>kegiatan</a:t>
            </a:r>
            <a:r>
              <a:rPr lang="en-US" sz="2000" dirty="0"/>
              <a:t> 	</a:t>
            </a:r>
            <a:r>
              <a:rPr lang="en-US" sz="2000" dirty="0" err="1"/>
              <a:t>kerohanian</a:t>
            </a:r>
            <a:r>
              <a:rPr lang="en-US" sz="2000" dirty="0"/>
              <a:t>,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kelompok</a:t>
            </a:r>
            <a:r>
              <a:rPr lang="en-US" sz="2000" dirty="0"/>
              <a:t> lain </a:t>
            </a:r>
            <a:r>
              <a:rPr lang="en-US" sz="2000" dirty="0" err="1"/>
              <a:t>sesuai</a:t>
            </a:r>
            <a:r>
              <a:rPr lang="en-US" sz="2000" dirty="0"/>
              <a:t> </a:t>
            </a:r>
            <a:r>
              <a:rPr lang="en-US" sz="2000" dirty="0" err="1"/>
              <a:t>minat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bakat</a:t>
            </a:r>
            <a:r>
              <a:rPr lang="en-US" sz="2000" dirty="0"/>
              <a:t> </a:t>
            </a:r>
            <a:r>
              <a:rPr lang="en-US" sz="2000" dirty="0" err="1"/>
              <a:t>siswa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4349954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69743" y="573206"/>
            <a:ext cx="9580729" cy="5813945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 err="1"/>
              <a:t>Implikasi</a:t>
            </a:r>
            <a:r>
              <a:rPr lang="en-US" sz="2000" dirty="0"/>
              <a:t> </a:t>
            </a:r>
            <a:r>
              <a:rPr lang="en-US" sz="2000" dirty="0" err="1"/>
              <a:t>Perkembangan</a:t>
            </a:r>
            <a:r>
              <a:rPr lang="en-US" sz="2000" dirty="0"/>
              <a:t> </a:t>
            </a:r>
            <a:r>
              <a:rPr lang="en-US" sz="2000" dirty="0" err="1"/>
              <a:t>Konsep</a:t>
            </a:r>
            <a:r>
              <a:rPr lang="en-US" sz="2000" dirty="0"/>
              <a:t> </a:t>
            </a:r>
            <a:r>
              <a:rPr lang="en-US" sz="2000" dirty="0" err="1"/>
              <a:t>Diri</a:t>
            </a:r>
            <a:r>
              <a:rPr lang="en-US" sz="2000" dirty="0"/>
              <a:t> </a:t>
            </a:r>
            <a:r>
              <a:rPr lang="en-US" sz="2000" dirty="0" err="1"/>
              <a:t>Terhadap</a:t>
            </a:r>
            <a:r>
              <a:rPr lang="en-US" sz="2000" dirty="0"/>
              <a:t> </a:t>
            </a:r>
            <a:r>
              <a:rPr lang="en-US" sz="2000" dirty="0" err="1"/>
              <a:t>Penyelenggaran</a:t>
            </a:r>
            <a:r>
              <a:rPr lang="en-US" sz="2000" dirty="0"/>
              <a:t> </a:t>
            </a:r>
            <a:r>
              <a:rPr lang="en-US" sz="2000" dirty="0" err="1"/>
              <a:t>Pendidikan</a:t>
            </a:r>
            <a:endParaRPr lang="en-US" sz="2000" dirty="0"/>
          </a:p>
          <a:p>
            <a:r>
              <a:rPr lang="en-US" sz="2000" dirty="0"/>
              <a:t>Ada </a:t>
            </a:r>
            <a:r>
              <a:rPr lang="en-US" sz="2000" dirty="0" err="1"/>
              <a:t>beberapa</a:t>
            </a:r>
            <a:r>
              <a:rPr lang="en-US" sz="2000" dirty="0"/>
              <a:t> </a:t>
            </a:r>
            <a:r>
              <a:rPr lang="en-US" sz="2000" dirty="0" err="1"/>
              <a:t>usaha</a:t>
            </a:r>
            <a:r>
              <a:rPr lang="en-US" sz="2000" dirty="0"/>
              <a:t> yang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dilakukan</a:t>
            </a:r>
            <a:r>
              <a:rPr lang="en-US" sz="2000" dirty="0"/>
              <a:t> </a:t>
            </a:r>
            <a:r>
              <a:rPr lang="en-US" sz="2000" dirty="0" err="1"/>
              <a:t>oleh</a:t>
            </a:r>
            <a:r>
              <a:rPr lang="en-US" sz="2000" dirty="0"/>
              <a:t> guru: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err="1"/>
              <a:t>Membuat</a:t>
            </a:r>
            <a:r>
              <a:rPr lang="en-US" sz="2000" dirty="0"/>
              <a:t> </a:t>
            </a:r>
            <a:r>
              <a:rPr lang="en-US" sz="2000" dirty="0" err="1"/>
              <a:t>siswa</a:t>
            </a:r>
            <a:r>
              <a:rPr lang="en-US" sz="2000" dirty="0"/>
              <a:t> </a:t>
            </a:r>
            <a:r>
              <a:rPr lang="en-US" sz="2000" dirty="0" err="1"/>
              <a:t>mendpat</a:t>
            </a:r>
            <a:r>
              <a:rPr lang="en-US" sz="2000" dirty="0"/>
              <a:t> </a:t>
            </a:r>
            <a:r>
              <a:rPr lang="en-US" sz="2000" dirty="0" err="1"/>
              <a:t>dukungan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guru. </a:t>
            </a:r>
            <a:r>
              <a:rPr lang="en-US" sz="2000" dirty="0" err="1"/>
              <a:t>Dukungan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guru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ditunjukkan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bentuk</a:t>
            </a:r>
            <a:r>
              <a:rPr lang="en-US" sz="2000" dirty="0"/>
              <a:t> </a:t>
            </a:r>
            <a:r>
              <a:rPr lang="en-US" sz="2000" dirty="0" err="1"/>
              <a:t>dukungan</a:t>
            </a:r>
            <a:r>
              <a:rPr lang="en-US" sz="2000" dirty="0"/>
              <a:t> </a:t>
            </a:r>
            <a:r>
              <a:rPr lang="en-US" sz="2000" dirty="0" err="1"/>
              <a:t>emosional</a:t>
            </a:r>
            <a:r>
              <a:rPr lang="en-US" sz="2000" dirty="0"/>
              <a:t>, </a:t>
            </a:r>
            <a:r>
              <a:rPr lang="en-US" sz="2000" dirty="0" err="1"/>
              <a:t>seperti</a:t>
            </a:r>
            <a:r>
              <a:rPr lang="en-US" sz="2000" dirty="0"/>
              <a:t> </a:t>
            </a:r>
            <a:r>
              <a:rPr lang="en-US" sz="2000" dirty="0" err="1"/>
              <a:t>ungkapan</a:t>
            </a:r>
            <a:r>
              <a:rPr lang="en-US" sz="2000" dirty="0"/>
              <a:t> </a:t>
            </a:r>
            <a:r>
              <a:rPr lang="en-US" sz="2000" dirty="0" err="1"/>
              <a:t>empati</a:t>
            </a:r>
            <a:r>
              <a:rPr lang="en-US" sz="2000" dirty="0"/>
              <a:t> </a:t>
            </a:r>
            <a:r>
              <a:rPr lang="en-US" sz="2000" dirty="0" err="1"/>
              <a:t>memberikan</a:t>
            </a:r>
            <a:r>
              <a:rPr lang="en-US" sz="2000" dirty="0"/>
              <a:t> </a:t>
            </a:r>
            <a:r>
              <a:rPr lang="en-US" sz="2000" dirty="0" err="1"/>
              <a:t>penghargaan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persetujuan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gagasan</a:t>
            </a:r>
            <a:r>
              <a:rPr lang="en-US" sz="2000" dirty="0"/>
              <a:t> yang </a:t>
            </a:r>
            <a:r>
              <a:rPr lang="en-US" sz="2000" dirty="0" err="1"/>
              <a:t>dikembangkan</a:t>
            </a:r>
            <a:r>
              <a:rPr lang="en-US" sz="2000" dirty="0"/>
              <a:t> </a:t>
            </a:r>
            <a:r>
              <a:rPr lang="en-US" sz="2000" dirty="0" err="1"/>
              <a:t>siswa</a:t>
            </a: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 err="1"/>
              <a:t>Membuat</a:t>
            </a:r>
            <a:r>
              <a:rPr lang="en-US" sz="2000" dirty="0"/>
              <a:t> </a:t>
            </a:r>
            <a:r>
              <a:rPr lang="en-US" sz="2000" dirty="0" err="1"/>
              <a:t>siswa</a:t>
            </a:r>
            <a:r>
              <a:rPr lang="en-US" sz="2000" dirty="0"/>
              <a:t> </a:t>
            </a:r>
            <a:r>
              <a:rPr lang="en-US" sz="2000" dirty="0" err="1"/>
              <a:t>merasa</a:t>
            </a:r>
            <a:r>
              <a:rPr lang="en-US" sz="2000" dirty="0"/>
              <a:t> </a:t>
            </a:r>
            <a:r>
              <a:rPr lang="en-US" sz="2000" dirty="0" err="1"/>
              <a:t>bertanggung</a:t>
            </a:r>
            <a:r>
              <a:rPr lang="en-US" sz="2000" dirty="0"/>
              <a:t> </a:t>
            </a:r>
            <a:r>
              <a:rPr lang="en-US" sz="2000" dirty="0" err="1"/>
              <a:t>jawab</a:t>
            </a:r>
            <a:r>
              <a:rPr lang="en-US" sz="2000" dirty="0"/>
              <a:t>. </a:t>
            </a:r>
            <a:r>
              <a:rPr lang="en-US" sz="2000" dirty="0" err="1"/>
              <a:t>Misalnya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member </a:t>
            </a:r>
            <a:r>
              <a:rPr lang="en-US" sz="2000" dirty="0" err="1"/>
              <a:t>kesempatan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siswa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membuat</a:t>
            </a:r>
            <a:r>
              <a:rPr lang="en-US" sz="2000" dirty="0"/>
              <a:t> </a:t>
            </a:r>
            <a:r>
              <a:rPr lang="en-US" sz="2000" dirty="0" err="1"/>
              <a:t>keputusan</a:t>
            </a:r>
            <a:r>
              <a:rPr lang="en-US" sz="2000" dirty="0"/>
              <a:t> </a:t>
            </a:r>
            <a:r>
              <a:rPr lang="en-US" sz="2000" dirty="0" err="1"/>
              <a:t>sendiri</a:t>
            </a:r>
            <a:r>
              <a:rPr lang="en-US" sz="2000" dirty="0"/>
              <a:t> </a:t>
            </a:r>
            <a:r>
              <a:rPr lang="en-US" sz="2000" dirty="0" err="1"/>
              <a:t>atas</a:t>
            </a:r>
            <a:r>
              <a:rPr lang="en-US" sz="2000" dirty="0"/>
              <a:t> </a:t>
            </a:r>
            <a:r>
              <a:rPr lang="en-US" sz="2000" dirty="0" err="1"/>
              <a:t>perilakunya</a:t>
            </a: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 err="1"/>
              <a:t>Membuat</a:t>
            </a:r>
            <a:r>
              <a:rPr lang="en-US" sz="2000" dirty="0"/>
              <a:t> </a:t>
            </a:r>
            <a:r>
              <a:rPr lang="en-US" sz="2000" dirty="0" err="1"/>
              <a:t>siswa</a:t>
            </a:r>
            <a:r>
              <a:rPr lang="en-US" sz="2000" dirty="0"/>
              <a:t> </a:t>
            </a:r>
            <a:r>
              <a:rPr lang="en-US" sz="2000" dirty="0" err="1"/>
              <a:t>merasa</a:t>
            </a:r>
            <a:r>
              <a:rPr lang="en-US" sz="2000" dirty="0"/>
              <a:t> </a:t>
            </a:r>
            <a:r>
              <a:rPr lang="en-US" sz="2000" dirty="0" err="1"/>
              <a:t>mampu</a:t>
            </a:r>
            <a:r>
              <a:rPr lang="en-US" sz="2000" dirty="0"/>
              <a:t>, yang </a:t>
            </a:r>
            <a:r>
              <a:rPr lang="en-US" sz="2000" dirty="0" err="1"/>
              <a:t>dilakukan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cara</a:t>
            </a:r>
            <a:r>
              <a:rPr lang="en-US" sz="2000" dirty="0"/>
              <a:t> </a:t>
            </a:r>
            <a:r>
              <a:rPr lang="en-US" sz="2000" dirty="0" err="1"/>
              <a:t>menunjukkan</a:t>
            </a:r>
            <a:r>
              <a:rPr lang="en-US" sz="2000" dirty="0"/>
              <a:t> </a:t>
            </a:r>
            <a:r>
              <a:rPr lang="en-US" sz="2000" dirty="0" err="1"/>
              <a:t>sikap</a:t>
            </a:r>
            <a:r>
              <a:rPr lang="en-US" sz="2000" dirty="0"/>
              <a:t> </a:t>
            </a:r>
            <a:r>
              <a:rPr lang="en-US" sz="2000" dirty="0" err="1"/>
              <a:t>positif</a:t>
            </a:r>
            <a:r>
              <a:rPr lang="en-US" sz="2000" dirty="0"/>
              <a:t> </a:t>
            </a:r>
            <a:r>
              <a:rPr lang="en-US" sz="2000" dirty="0" err="1"/>
              <a:t>terhadap</a:t>
            </a:r>
            <a:r>
              <a:rPr lang="en-US" sz="2000" dirty="0"/>
              <a:t> </a:t>
            </a:r>
            <a:r>
              <a:rPr lang="en-US" sz="2000" dirty="0" err="1"/>
              <a:t>kemampuan</a:t>
            </a:r>
            <a:r>
              <a:rPr lang="en-US" sz="2000" dirty="0"/>
              <a:t> yang </a:t>
            </a:r>
            <a:r>
              <a:rPr lang="en-US" sz="2000" dirty="0" err="1"/>
              <a:t>dimiliki</a:t>
            </a:r>
            <a:r>
              <a:rPr lang="en-US" sz="2000" dirty="0"/>
              <a:t> </a:t>
            </a:r>
            <a:r>
              <a:rPr lang="en-US" sz="2000" dirty="0" err="1"/>
              <a:t>siswa</a:t>
            </a: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 err="1"/>
              <a:t>Mengarahkan</a:t>
            </a:r>
            <a:r>
              <a:rPr lang="en-US" sz="2000" dirty="0"/>
              <a:t> </a:t>
            </a:r>
            <a:r>
              <a:rPr lang="en-US" sz="2000" dirty="0" err="1"/>
              <a:t>siswa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mencapai</a:t>
            </a:r>
            <a:r>
              <a:rPr lang="en-US" sz="2000" dirty="0"/>
              <a:t> </a:t>
            </a:r>
            <a:r>
              <a:rPr lang="en-US" sz="2000" dirty="0" err="1"/>
              <a:t>tujuan</a:t>
            </a:r>
            <a:r>
              <a:rPr lang="en-US" sz="2000" dirty="0"/>
              <a:t> yang </a:t>
            </a:r>
            <a:r>
              <a:rPr lang="en-US" sz="2000" dirty="0" err="1"/>
              <a:t>realistis</a:t>
            </a:r>
            <a:r>
              <a:rPr lang="en-US" sz="2000" dirty="0"/>
              <a:t>,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dilakukan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membantu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membuat</a:t>
            </a:r>
            <a:r>
              <a:rPr lang="en-US" sz="2000" dirty="0"/>
              <a:t> </a:t>
            </a:r>
            <a:r>
              <a:rPr lang="en-US" sz="2000" dirty="0" err="1"/>
              <a:t>tujuan</a:t>
            </a:r>
            <a:r>
              <a:rPr lang="en-US" sz="2000" dirty="0"/>
              <a:t> </a:t>
            </a:r>
            <a:r>
              <a:rPr lang="en-US" sz="2000" dirty="0" err="1"/>
              <a:t>sesuai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kemampuan</a:t>
            </a:r>
            <a:r>
              <a:rPr lang="en-US" sz="2000" dirty="0"/>
              <a:t> </a:t>
            </a:r>
            <a:r>
              <a:rPr lang="en-US" sz="2000" dirty="0" err="1"/>
              <a:t>siswa</a:t>
            </a:r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25414039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534" y="412679"/>
            <a:ext cx="9144000" cy="965744"/>
          </a:xfrm>
        </p:spPr>
        <p:txBody>
          <a:bodyPr>
            <a:normAutofit/>
          </a:bodyPr>
          <a:lstStyle/>
          <a:p>
            <a:r>
              <a:rPr lang="en-US" sz="4800" dirty="0" err="1"/>
              <a:t>Pengertian</a:t>
            </a:r>
            <a:r>
              <a:rPr lang="en-US" sz="4800" dirty="0"/>
              <a:t> </a:t>
            </a:r>
            <a:r>
              <a:rPr lang="en-US" sz="4800" dirty="0" err="1"/>
              <a:t>Peserta</a:t>
            </a:r>
            <a:r>
              <a:rPr lang="en-US" sz="4800" dirty="0"/>
              <a:t> </a:t>
            </a:r>
            <a:r>
              <a:rPr lang="en-US" sz="4800" dirty="0" err="1"/>
              <a:t>Didik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6012" y="1609466"/>
            <a:ext cx="9144000" cy="4572970"/>
          </a:xfrm>
        </p:spPr>
        <p:txBody>
          <a:bodyPr>
            <a:normAutofit/>
          </a:bodyPr>
          <a:lstStyle/>
          <a:p>
            <a:pPr algn="l"/>
            <a:r>
              <a:rPr lang="en-US" dirty="0" err="1"/>
              <a:t>Menurut</a:t>
            </a:r>
            <a:r>
              <a:rPr lang="en-US" dirty="0"/>
              <a:t> </a:t>
            </a:r>
            <a:r>
              <a:rPr lang="en-US" dirty="0" err="1"/>
              <a:t>Undang-Undang</a:t>
            </a:r>
            <a:r>
              <a:rPr lang="en-US" dirty="0"/>
              <a:t> No. 20 </a:t>
            </a:r>
            <a:r>
              <a:rPr lang="en-US" dirty="0" err="1"/>
              <a:t>Tahun</a:t>
            </a:r>
            <a:r>
              <a:rPr lang="en-US" dirty="0"/>
              <a:t> 2003 </a:t>
            </a:r>
            <a:r>
              <a:rPr lang="en-US" dirty="0" err="1"/>
              <a:t>peserta</a:t>
            </a:r>
            <a:r>
              <a:rPr lang="en-US" dirty="0"/>
              <a:t> </a:t>
            </a:r>
            <a:r>
              <a:rPr lang="en-US" dirty="0" err="1"/>
              <a:t>didik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anggota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yang </a:t>
            </a:r>
            <a:r>
              <a:rPr lang="en-US" dirty="0" err="1"/>
              <a:t>berusaha</a:t>
            </a:r>
            <a:r>
              <a:rPr lang="en-US" dirty="0"/>
              <a:t> </a:t>
            </a:r>
            <a:r>
              <a:rPr lang="en-US" dirty="0" err="1"/>
              <a:t>mengembangkan</a:t>
            </a:r>
            <a:r>
              <a:rPr lang="en-US" dirty="0"/>
              <a:t> </a:t>
            </a:r>
            <a:r>
              <a:rPr lang="en-US" dirty="0" err="1"/>
              <a:t>potensi</a:t>
            </a:r>
            <a:r>
              <a:rPr lang="en-US" dirty="0"/>
              <a:t> </a:t>
            </a:r>
            <a:r>
              <a:rPr lang="en-US" dirty="0" err="1"/>
              <a:t>diri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proses </a:t>
            </a:r>
            <a:r>
              <a:rPr lang="en-US" dirty="0" err="1"/>
              <a:t>pembelajaran</a:t>
            </a:r>
            <a:r>
              <a:rPr lang="en-US" dirty="0"/>
              <a:t> yang </a:t>
            </a:r>
            <a:r>
              <a:rPr lang="en-US" dirty="0" err="1"/>
              <a:t>tersedia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jalur</a:t>
            </a:r>
            <a:r>
              <a:rPr lang="en-US" dirty="0"/>
              <a:t>, </a:t>
            </a:r>
            <a:r>
              <a:rPr lang="en-US" dirty="0" err="1"/>
              <a:t>jenjang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.</a:t>
            </a:r>
          </a:p>
          <a:p>
            <a:pPr algn="l"/>
            <a:r>
              <a:rPr lang="en-US" dirty="0"/>
              <a:t> </a:t>
            </a:r>
          </a:p>
          <a:p>
            <a:pPr algn="l"/>
            <a:r>
              <a:rPr lang="en-US" dirty="0" err="1"/>
              <a:t>Menurut</a:t>
            </a:r>
            <a:r>
              <a:rPr lang="en-US" dirty="0"/>
              <a:t> </a:t>
            </a:r>
            <a:r>
              <a:rPr lang="en-US" dirty="0" err="1"/>
              <a:t>Sudarwan</a:t>
            </a:r>
            <a:r>
              <a:rPr lang="en-US" dirty="0"/>
              <a:t> </a:t>
            </a:r>
            <a:r>
              <a:rPr lang="en-US" dirty="0" err="1"/>
              <a:t>Danim</a:t>
            </a:r>
            <a:r>
              <a:rPr lang="en-US" dirty="0"/>
              <a:t> (2010:1) “</a:t>
            </a:r>
            <a:r>
              <a:rPr lang="en-US" dirty="0" err="1"/>
              <a:t>Peserta</a:t>
            </a:r>
            <a:r>
              <a:rPr lang="en-US" dirty="0"/>
              <a:t> </a:t>
            </a:r>
            <a:r>
              <a:rPr lang="en-US" dirty="0" err="1"/>
              <a:t>didik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utama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terpenting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proses </a:t>
            </a:r>
            <a:r>
              <a:rPr lang="en-US" dirty="0" err="1"/>
              <a:t>pendidikan</a:t>
            </a:r>
            <a:r>
              <a:rPr lang="en-US" dirty="0"/>
              <a:t> formal”. </a:t>
            </a:r>
            <a:r>
              <a:rPr lang="en-US" dirty="0" err="1"/>
              <a:t>Peserta</a:t>
            </a:r>
            <a:r>
              <a:rPr lang="en-US" dirty="0"/>
              <a:t> </a:t>
            </a:r>
            <a:r>
              <a:rPr lang="en-US" dirty="0" err="1"/>
              <a:t>didik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belajar</a:t>
            </a:r>
            <a:r>
              <a:rPr lang="en-US" dirty="0"/>
              <a:t> </a:t>
            </a:r>
            <a:r>
              <a:rPr lang="en-US" dirty="0" err="1"/>
              <a:t>tanpa</a:t>
            </a:r>
            <a:r>
              <a:rPr lang="en-US" dirty="0"/>
              <a:t> guru. </a:t>
            </a:r>
            <a:r>
              <a:rPr lang="en-US" dirty="0" err="1"/>
              <a:t>Sebaliknya</a:t>
            </a:r>
            <a:r>
              <a:rPr lang="en-US" dirty="0"/>
              <a:t>, guru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mengajar</a:t>
            </a:r>
            <a:r>
              <a:rPr lang="en-US" dirty="0"/>
              <a:t>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/>
              <a:t>peserta</a:t>
            </a:r>
            <a:r>
              <a:rPr lang="en-US" dirty="0"/>
              <a:t> </a:t>
            </a:r>
            <a:r>
              <a:rPr lang="en-US" dirty="0" err="1"/>
              <a:t>didik</a:t>
            </a:r>
            <a:r>
              <a:rPr lang="en-US" dirty="0"/>
              <a:t>.</a:t>
            </a:r>
          </a:p>
          <a:p>
            <a:pPr algn="l"/>
            <a:endParaRPr lang="en-US" dirty="0"/>
          </a:p>
          <a:p>
            <a:pPr algn="l"/>
            <a:r>
              <a:rPr lang="en-US" dirty="0"/>
              <a:t>Di lain </a:t>
            </a:r>
            <a:r>
              <a:rPr lang="en-US" dirty="0" err="1"/>
              <a:t>pihak</a:t>
            </a:r>
            <a:r>
              <a:rPr lang="en-US" dirty="0"/>
              <a:t> Abu Ahmadi (1991: 251)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menjelaskan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pengertian</a:t>
            </a:r>
            <a:r>
              <a:rPr lang="en-US" dirty="0"/>
              <a:t> </a:t>
            </a:r>
            <a:r>
              <a:rPr lang="en-US" dirty="0" err="1"/>
              <a:t>peserta</a:t>
            </a:r>
            <a:r>
              <a:rPr lang="en-US" dirty="0"/>
              <a:t> </a:t>
            </a:r>
            <a:r>
              <a:rPr lang="en-US" dirty="0" err="1"/>
              <a:t>didik</a:t>
            </a:r>
            <a:r>
              <a:rPr lang="en-US" dirty="0"/>
              <a:t> </a:t>
            </a:r>
            <a:r>
              <a:rPr lang="en-US" dirty="0" err="1"/>
              <a:t>yaitu</a:t>
            </a:r>
            <a:r>
              <a:rPr lang="en-US" dirty="0"/>
              <a:t> “</a:t>
            </a:r>
            <a:r>
              <a:rPr lang="en-US" dirty="0" err="1"/>
              <a:t>Peserta</a:t>
            </a:r>
            <a:r>
              <a:rPr lang="en-US" dirty="0"/>
              <a:t> </a:t>
            </a:r>
            <a:r>
              <a:rPr lang="en-US" dirty="0" err="1"/>
              <a:t>didik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orang yang </a:t>
            </a:r>
            <a:r>
              <a:rPr lang="en-US" dirty="0" err="1"/>
              <a:t>belum</a:t>
            </a:r>
            <a:r>
              <a:rPr lang="en-US" dirty="0"/>
              <a:t> </a:t>
            </a:r>
            <a:r>
              <a:rPr lang="en-US" dirty="0" err="1"/>
              <a:t>dewasa</a:t>
            </a:r>
            <a:r>
              <a:rPr lang="en-US" dirty="0"/>
              <a:t>, yang </a:t>
            </a:r>
            <a:r>
              <a:rPr lang="en-US" dirty="0" err="1"/>
              <a:t>memerlukan</a:t>
            </a:r>
            <a:r>
              <a:rPr lang="en-US" dirty="0"/>
              <a:t> </a:t>
            </a:r>
            <a:r>
              <a:rPr lang="en-US" dirty="0" err="1"/>
              <a:t>usaha</a:t>
            </a:r>
            <a:r>
              <a:rPr lang="en-US" dirty="0"/>
              <a:t>, </a:t>
            </a:r>
            <a:r>
              <a:rPr lang="en-US" dirty="0" err="1"/>
              <a:t>bantuan</a:t>
            </a:r>
            <a:r>
              <a:rPr lang="en-US" dirty="0"/>
              <a:t>, </a:t>
            </a:r>
            <a:r>
              <a:rPr lang="en-US" dirty="0" err="1"/>
              <a:t>bimbingan</a:t>
            </a:r>
            <a:r>
              <a:rPr lang="en-US" dirty="0"/>
              <a:t> orang lain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dewasa</a:t>
            </a:r>
            <a:r>
              <a:rPr lang="en-US" dirty="0"/>
              <a:t>, </a:t>
            </a:r>
            <a:r>
              <a:rPr lang="en-US" dirty="0" err="1"/>
              <a:t>guna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melaksanakan</a:t>
            </a:r>
            <a:r>
              <a:rPr lang="en-US" dirty="0"/>
              <a:t> </a:t>
            </a:r>
            <a:r>
              <a:rPr lang="en-US" dirty="0" err="1"/>
              <a:t>tugasnya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makhluk</a:t>
            </a:r>
            <a:r>
              <a:rPr lang="en-US" dirty="0"/>
              <a:t> </a:t>
            </a:r>
            <a:r>
              <a:rPr lang="en-US" dirty="0" err="1"/>
              <a:t>Tuhan</a:t>
            </a:r>
            <a:r>
              <a:rPr lang="en-US" dirty="0"/>
              <a:t>,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umat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,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warga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,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anggota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pribadi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individu</a:t>
            </a:r>
            <a:r>
              <a:rPr lang="en-US" dirty="0"/>
              <a:t>”.</a:t>
            </a: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20986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79092" y="1651379"/>
            <a:ext cx="9144000" cy="3278875"/>
          </a:xfrm>
        </p:spPr>
        <p:txBody>
          <a:bodyPr>
            <a:normAutofit fontScale="85000" lnSpcReduction="10000"/>
          </a:bodyPr>
          <a:lstStyle/>
          <a:p>
            <a:r>
              <a:rPr lang="en-US" sz="2800" dirty="0" err="1"/>
              <a:t>Berdasarkan</a:t>
            </a:r>
            <a:r>
              <a:rPr lang="en-US" sz="2800" dirty="0"/>
              <a:t> </a:t>
            </a:r>
            <a:r>
              <a:rPr lang="en-US" sz="2800" dirty="0" err="1"/>
              <a:t>beberapa</a:t>
            </a:r>
            <a:r>
              <a:rPr lang="en-US" sz="2800" dirty="0"/>
              <a:t> </a:t>
            </a:r>
            <a:r>
              <a:rPr lang="en-US" sz="2800" dirty="0" err="1"/>
              <a:t>pendapat</a:t>
            </a:r>
            <a:r>
              <a:rPr lang="en-US" sz="2800" dirty="0"/>
              <a:t> </a:t>
            </a:r>
            <a:r>
              <a:rPr lang="en-US" sz="2800" dirty="0" err="1"/>
              <a:t>diatas</a:t>
            </a:r>
            <a:r>
              <a:rPr lang="en-US" sz="2800" dirty="0"/>
              <a:t> </a:t>
            </a:r>
            <a:r>
              <a:rPr lang="en-US" sz="2800" dirty="0" err="1"/>
              <a:t>dapat</a:t>
            </a:r>
            <a:r>
              <a:rPr lang="en-US" sz="2800" dirty="0"/>
              <a:t> </a:t>
            </a:r>
            <a:r>
              <a:rPr lang="en-US" sz="2800" dirty="0" err="1"/>
              <a:t>disimpulkan</a:t>
            </a:r>
            <a:r>
              <a:rPr lang="en-US" sz="2800" dirty="0"/>
              <a:t> </a:t>
            </a:r>
            <a:r>
              <a:rPr lang="en-US" sz="2800" dirty="0" err="1"/>
              <a:t>bahwa</a:t>
            </a:r>
            <a:r>
              <a:rPr lang="en-US" sz="2800" dirty="0"/>
              <a:t> </a:t>
            </a:r>
            <a:r>
              <a:rPr lang="en-US" sz="2800" dirty="0" err="1"/>
              <a:t>peserta</a:t>
            </a:r>
            <a:r>
              <a:rPr lang="en-US" sz="2800" dirty="0"/>
              <a:t> </a:t>
            </a:r>
            <a:r>
              <a:rPr lang="en-US" sz="2800" dirty="0" err="1"/>
              <a:t>didik</a:t>
            </a:r>
            <a:r>
              <a:rPr lang="en-US" sz="2800" dirty="0"/>
              <a:t> </a:t>
            </a:r>
            <a:r>
              <a:rPr lang="en-US" sz="2800" dirty="0" err="1"/>
              <a:t>adalah</a:t>
            </a:r>
            <a:r>
              <a:rPr lang="en-US" sz="2800" dirty="0"/>
              <a:t> </a:t>
            </a:r>
            <a:r>
              <a:rPr lang="en-US" sz="2800" dirty="0" err="1"/>
              <a:t>seseorang</a:t>
            </a:r>
            <a:r>
              <a:rPr lang="en-US" sz="2800" dirty="0"/>
              <a:t> yang </a:t>
            </a:r>
            <a:r>
              <a:rPr lang="en-US" sz="2800" dirty="0" err="1"/>
              <a:t>mengembangkan</a:t>
            </a:r>
            <a:r>
              <a:rPr lang="en-US" sz="2800" dirty="0"/>
              <a:t> </a:t>
            </a:r>
            <a:r>
              <a:rPr lang="en-US" sz="2800" dirty="0" err="1"/>
              <a:t>potensi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dirinya</a:t>
            </a:r>
            <a:r>
              <a:rPr lang="en-US" sz="2800" dirty="0"/>
              <a:t> </a:t>
            </a:r>
            <a:r>
              <a:rPr lang="en-US" sz="2800" dirty="0" err="1"/>
              <a:t>melalui</a:t>
            </a:r>
            <a:r>
              <a:rPr lang="en-US" sz="2800" dirty="0"/>
              <a:t> proses </a:t>
            </a:r>
            <a:r>
              <a:rPr lang="en-US" sz="2800" dirty="0" err="1"/>
              <a:t>pendidikan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pembelajaran</a:t>
            </a:r>
            <a:r>
              <a:rPr lang="en-US" sz="2800" dirty="0"/>
              <a:t> </a:t>
            </a:r>
            <a:r>
              <a:rPr lang="en-US" sz="2800" dirty="0" err="1"/>
              <a:t>pada</a:t>
            </a:r>
            <a:r>
              <a:rPr lang="en-US" sz="2800" dirty="0"/>
              <a:t> </a:t>
            </a:r>
            <a:r>
              <a:rPr lang="en-US" sz="2800" dirty="0" err="1"/>
              <a:t>jalur</a:t>
            </a:r>
            <a:r>
              <a:rPr lang="en-US" sz="2800" dirty="0"/>
              <a:t>, </a:t>
            </a:r>
            <a:r>
              <a:rPr lang="en-US" sz="2800" dirty="0" err="1"/>
              <a:t>jenjang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jenis</a:t>
            </a:r>
            <a:r>
              <a:rPr lang="en-US" sz="2800" dirty="0"/>
              <a:t> </a:t>
            </a:r>
            <a:r>
              <a:rPr lang="en-US" sz="2800" dirty="0" err="1"/>
              <a:t>pendidikan</a:t>
            </a:r>
            <a:r>
              <a:rPr lang="en-US" sz="2800" dirty="0"/>
              <a:t> </a:t>
            </a:r>
            <a:r>
              <a:rPr lang="en-US" sz="2800" dirty="0" err="1"/>
              <a:t>tertentu</a:t>
            </a:r>
            <a:r>
              <a:rPr lang="en-US" sz="2800" dirty="0"/>
              <a:t>. </a:t>
            </a:r>
            <a:r>
              <a:rPr lang="en-US" sz="2800" dirty="0" err="1"/>
              <a:t>Peserta</a:t>
            </a:r>
            <a:r>
              <a:rPr lang="en-US" sz="2800" dirty="0"/>
              <a:t> </a:t>
            </a:r>
            <a:r>
              <a:rPr lang="en-US" sz="2800" dirty="0" err="1"/>
              <a:t>didik</a:t>
            </a:r>
            <a:r>
              <a:rPr lang="en-US" sz="2800" dirty="0"/>
              <a:t> </a:t>
            </a:r>
            <a:r>
              <a:rPr lang="en-US" sz="2800" dirty="0" err="1"/>
              <a:t>bertindak</a:t>
            </a:r>
            <a:r>
              <a:rPr lang="en-US" sz="2800" dirty="0"/>
              <a:t> </a:t>
            </a:r>
            <a:r>
              <a:rPr lang="en-US" sz="2800" dirty="0" err="1"/>
              <a:t>sebagai</a:t>
            </a:r>
            <a:r>
              <a:rPr lang="en-US" sz="2800" dirty="0"/>
              <a:t> </a:t>
            </a:r>
            <a:r>
              <a:rPr lang="en-US" sz="2800" dirty="0" err="1"/>
              <a:t>pelaku</a:t>
            </a:r>
            <a:r>
              <a:rPr lang="en-US" sz="2800" dirty="0"/>
              <a:t> </a:t>
            </a:r>
            <a:r>
              <a:rPr lang="en-US" sz="2800" dirty="0" err="1"/>
              <a:t>pencari</a:t>
            </a:r>
            <a:r>
              <a:rPr lang="en-US" sz="2800" dirty="0"/>
              <a:t>, </a:t>
            </a:r>
            <a:r>
              <a:rPr lang="en-US" sz="2800" dirty="0" err="1"/>
              <a:t>penerima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penyimpan</a:t>
            </a:r>
            <a:r>
              <a:rPr lang="en-US" sz="2800" dirty="0"/>
              <a:t> </a:t>
            </a:r>
            <a:r>
              <a:rPr lang="en-US" sz="2800" dirty="0" err="1"/>
              <a:t>dari</a:t>
            </a:r>
            <a:r>
              <a:rPr lang="en-US" sz="2800" dirty="0"/>
              <a:t> proses </a:t>
            </a:r>
            <a:r>
              <a:rPr lang="en-US" sz="2800" dirty="0" err="1"/>
              <a:t>pembelajaran</a:t>
            </a:r>
            <a:r>
              <a:rPr lang="en-US" sz="2800" dirty="0"/>
              <a:t>,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mengembangkan</a:t>
            </a:r>
            <a:r>
              <a:rPr lang="en-US" sz="2800" dirty="0"/>
              <a:t> </a:t>
            </a:r>
            <a:r>
              <a:rPr lang="en-US" sz="2800" dirty="0" err="1"/>
              <a:t>potensi</a:t>
            </a:r>
            <a:r>
              <a:rPr lang="en-US" sz="2800" dirty="0"/>
              <a:t> </a:t>
            </a:r>
            <a:r>
              <a:rPr lang="en-US" sz="2800" dirty="0" err="1"/>
              <a:t>tersebut</a:t>
            </a:r>
            <a:r>
              <a:rPr lang="en-US" sz="2800" dirty="0"/>
              <a:t> </a:t>
            </a:r>
            <a:r>
              <a:rPr lang="en-US" sz="2800" dirty="0" err="1"/>
              <a:t>sangat</a:t>
            </a:r>
            <a:r>
              <a:rPr lang="en-US" sz="2800" dirty="0"/>
              <a:t> </a:t>
            </a:r>
            <a:r>
              <a:rPr lang="en-US" sz="2800" dirty="0" err="1"/>
              <a:t>membutuhkan</a:t>
            </a:r>
            <a:r>
              <a:rPr lang="en-US" sz="2800" dirty="0"/>
              <a:t> </a:t>
            </a:r>
            <a:r>
              <a:rPr lang="en-US" sz="2800" dirty="0" err="1"/>
              <a:t>seorang</a:t>
            </a:r>
            <a:r>
              <a:rPr lang="en-US" sz="2800" dirty="0"/>
              <a:t> </a:t>
            </a:r>
            <a:r>
              <a:rPr lang="en-US" sz="2800" dirty="0" err="1"/>
              <a:t>pendidik</a:t>
            </a:r>
            <a:r>
              <a:rPr lang="en-US" sz="2800" dirty="0"/>
              <a:t>/guru.</a:t>
            </a:r>
          </a:p>
          <a:p>
            <a:r>
              <a:rPr lang="en-US" sz="2800" dirty="0"/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179688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504967"/>
            <a:ext cx="9144000" cy="1146412"/>
          </a:xfrm>
        </p:spPr>
        <p:txBody>
          <a:bodyPr>
            <a:noAutofit/>
          </a:bodyPr>
          <a:lstStyle/>
          <a:p>
            <a:r>
              <a:rPr lang="en-US" sz="4000" dirty="0" err="1"/>
              <a:t>Tahap-Tahap</a:t>
            </a:r>
            <a:r>
              <a:rPr lang="en-US" sz="4000" dirty="0"/>
              <a:t> </a:t>
            </a:r>
            <a:r>
              <a:rPr lang="en-US" sz="4000" dirty="0" err="1"/>
              <a:t>Perkembangan</a:t>
            </a:r>
            <a:r>
              <a:rPr lang="en-US" sz="4000" dirty="0"/>
              <a:t> </a:t>
            </a:r>
            <a:r>
              <a:rPr lang="en-US" sz="4000" dirty="0" err="1"/>
              <a:t>Peserta</a:t>
            </a:r>
            <a:r>
              <a:rPr lang="en-US" sz="4000" dirty="0"/>
              <a:t> </a:t>
            </a:r>
            <a:r>
              <a:rPr lang="en-US" sz="4000" dirty="0" err="1"/>
              <a:t>Didik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8715" y="1951630"/>
            <a:ext cx="9762699" cy="4435522"/>
          </a:xfrm>
        </p:spPr>
        <p:txBody>
          <a:bodyPr>
            <a:normAutofit/>
          </a:bodyPr>
          <a:lstStyle/>
          <a:p>
            <a:pPr marL="457200" lvl="0" indent="-457200" algn="l">
              <a:buFont typeface="+mj-lt"/>
              <a:buAutoNum type="arabicPeriod"/>
            </a:pPr>
            <a:r>
              <a:rPr lang="en-US" sz="2400" dirty="0" err="1"/>
              <a:t>Periode</a:t>
            </a:r>
            <a:r>
              <a:rPr lang="en-US" sz="2400" dirty="0"/>
              <a:t> </a:t>
            </a:r>
            <a:r>
              <a:rPr lang="en-US" sz="2400" dirty="0" err="1"/>
              <a:t>sensorik</a:t>
            </a:r>
            <a:r>
              <a:rPr lang="en-US" sz="2400" dirty="0"/>
              <a:t> </a:t>
            </a:r>
            <a:r>
              <a:rPr lang="en-US" sz="2400" dirty="0" err="1"/>
              <a:t>motorik</a:t>
            </a:r>
            <a:r>
              <a:rPr lang="en-US" sz="2400" dirty="0"/>
              <a:t> (</a:t>
            </a:r>
            <a:r>
              <a:rPr lang="en-US" sz="2400" dirty="0" err="1"/>
              <a:t>sekitar</a:t>
            </a:r>
            <a:r>
              <a:rPr lang="en-US" sz="2400" dirty="0"/>
              <a:t> 0-2 </a:t>
            </a:r>
            <a:r>
              <a:rPr lang="en-US" sz="2400" dirty="0" err="1"/>
              <a:t>tahun</a:t>
            </a:r>
            <a:r>
              <a:rPr lang="en-US" sz="2400" dirty="0"/>
              <a:t>).</a:t>
            </a:r>
          </a:p>
          <a:p>
            <a:pPr lvl="0" algn="l"/>
            <a:r>
              <a:rPr lang="en-US" sz="2000" dirty="0"/>
              <a:t> 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tahap</a:t>
            </a:r>
            <a:r>
              <a:rPr lang="en-US" sz="2000" dirty="0"/>
              <a:t> </a:t>
            </a:r>
            <a:r>
              <a:rPr lang="en-US" sz="2000" dirty="0" err="1"/>
              <a:t>ini</a:t>
            </a:r>
            <a:r>
              <a:rPr lang="en-US" sz="2000" dirty="0"/>
              <a:t> </a:t>
            </a:r>
            <a:r>
              <a:rPr lang="en-US" sz="2000" dirty="0" err="1"/>
              <a:t>anak</a:t>
            </a:r>
            <a:r>
              <a:rPr lang="en-US" sz="2000" dirty="0"/>
              <a:t> (</a:t>
            </a:r>
            <a:r>
              <a:rPr lang="en-US" sz="2000" dirty="0" err="1"/>
              <a:t>bayi</a:t>
            </a:r>
            <a:r>
              <a:rPr lang="en-US" sz="2000" dirty="0"/>
              <a:t>) </a:t>
            </a:r>
            <a:r>
              <a:rPr lang="en-US" sz="2000" dirty="0" err="1"/>
              <a:t>menggunakan</a:t>
            </a:r>
            <a:r>
              <a:rPr lang="en-US" sz="2000" dirty="0"/>
              <a:t> </a:t>
            </a:r>
            <a:r>
              <a:rPr lang="en-US" sz="2000" dirty="0" err="1"/>
              <a:t>alat</a:t>
            </a:r>
            <a:r>
              <a:rPr lang="en-US" sz="2000" dirty="0"/>
              <a:t> </a:t>
            </a:r>
            <a:r>
              <a:rPr lang="en-US" sz="2000" dirty="0" err="1"/>
              <a:t>indera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kemampuan</a:t>
            </a:r>
            <a:r>
              <a:rPr lang="en-US" sz="2000" dirty="0"/>
              <a:t> </a:t>
            </a:r>
            <a:r>
              <a:rPr lang="en-US" sz="2000" dirty="0" err="1"/>
              <a:t>motorik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memahami</a:t>
            </a:r>
            <a:r>
              <a:rPr lang="en-US" sz="2000" dirty="0"/>
              <a:t> </a:t>
            </a:r>
            <a:r>
              <a:rPr lang="en-US" sz="2000" dirty="0" err="1"/>
              <a:t>dunia</a:t>
            </a:r>
            <a:r>
              <a:rPr lang="en-US" sz="2000" dirty="0"/>
              <a:t> </a:t>
            </a:r>
            <a:r>
              <a:rPr lang="en-US" sz="2000" dirty="0" err="1"/>
              <a:t>sekitarnya</a:t>
            </a:r>
            <a:r>
              <a:rPr lang="en-US" sz="2000" dirty="0"/>
              <a:t>.</a:t>
            </a:r>
          </a:p>
          <a:p>
            <a:pPr lvl="0" algn="l"/>
            <a:endParaRPr lang="en-US" sz="2000" dirty="0"/>
          </a:p>
          <a:p>
            <a:pPr lvl="0" algn="l"/>
            <a:r>
              <a:rPr lang="en-US" sz="2000" dirty="0"/>
              <a:t>2. </a:t>
            </a:r>
            <a:r>
              <a:rPr lang="en-US" sz="2000" dirty="0" err="1"/>
              <a:t>Tahap</a:t>
            </a:r>
            <a:r>
              <a:rPr lang="en-US" sz="2000" dirty="0"/>
              <a:t> </a:t>
            </a:r>
            <a:r>
              <a:rPr lang="en-US" sz="2000" dirty="0" err="1"/>
              <a:t>pra-operasional</a:t>
            </a:r>
            <a:r>
              <a:rPr lang="en-US" sz="2000" dirty="0"/>
              <a:t>( </a:t>
            </a:r>
            <a:r>
              <a:rPr lang="en-US" sz="2000" dirty="0" err="1"/>
              <a:t>usia</a:t>
            </a:r>
            <a:r>
              <a:rPr lang="en-US" sz="2000" dirty="0"/>
              <a:t> 2-7 </a:t>
            </a:r>
            <a:r>
              <a:rPr lang="en-US" sz="2000" dirty="0" err="1"/>
              <a:t>tahun</a:t>
            </a:r>
            <a:r>
              <a:rPr lang="en-US" sz="2000" dirty="0"/>
              <a:t>). </a:t>
            </a:r>
          </a:p>
          <a:p>
            <a:pPr lvl="0" algn="l"/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tahap</a:t>
            </a:r>
            <a:r>
              <a:rPr lang="en-US" sz="2000" dirty="0"/>
              <a:t> </a:t>
            </a:r>
            <a:r>
              <a:rPr lang="en-US" sz="2000" dirty="0" err="1"/>
              <a:t>ini</a:t>
            </a:r>
            <a:r>
              <a:rPr lang="en-US" sz="2000" dirty="0"/>
              <a:t> </a:t>
            </a:r>
            <a:r>
              <a:rPr lang="en-US" sz="2000" dirty="0" err="1"/>
              <a:t>kemampuan</a:t>
            </a:r>
            <a:r>
              <a:rPr lang="en-US" sz="2000" dirty="0"/>
              <a:t> </a:t>
            </a:r>
            <a:r>
              <a:rPr lang="en-US" sz="2000" dirty="0" err="1"/>
              <a:t>skema</a:t>
            </a:r>
            <a:r>
              <a:rPr lang="en-US" sz="2000" dirty="0"/>
              <a:t> </a:t>
            </a:r>
            <a:r>
              <a:rPr lang="en-US" sz="2000" dirty="0" err="1"/>
              <a:t>kognitifnya</a:t>
            </a:r>
            <a:r>
              <a:rPr lang="en-US" sz="2000" dirty="0"/>
              <a:t> </a:t>
            </a:r>
            <a:r>
              <a:rPr lang="en-US" sz="2000" dirty="0" err="1"/>
              <a:t>masih</a:t>
            </a:r>
            <a:r>
              <a:rPr lang="en-US" sz="2000" dirty="0"/>
              <a:t> </a:t>
            </a:r>
            <a:r>
              <a:rPr lang="en-US" sz="2000" dirty="0" err="1"/>
              <a:t>terbatas</a:t>
            </a:r>
            <a:r>
              <a:rPr lang="en-US" sz="2000" dirty="0"/>
              <a:t>. </a:t>
            </a:r>
            <a:r>
              <a:rPr lang="en-US" sz="2000" dirty="0" err="1"/>
              <a:t>Peserta</a:t>
            </a:r>
            <a:r>
              <a:rPr lang="en-US" sz="2000" dirty="0"/>
              <a:t> </a:t>
            </a:r>
            <a:r>
              <a:rPr lang="en-US" sz="2000" dirty="0" err="1"/>
              <a:t>didik</a:t>
            </a:r>
            <a:r>
              <a:rPr lang="en-US" sz="2000" dirty="0"/>
              <a:t> </a:t>
            </a:r>
            <a:r>
              <a:rPr lang="en-US" sz="2000" dirty="0" err="1"/>
              <a:t>suka</a:t>
            </a:r>
            <a:r>
              <a:rPr lang="en-US" sz="2000" dirty="0"/>
              <a:t> </a:t>
            </a:r>
            <a:r>
              <a:rPr lang="en-US" sz="2000" dirty="0" err="1"/>
              <a:t>meniru</a:t>
            </a:r>
            <a:r>
              <a:rPr lang="en-US" sz="2000" dirty="0"/>
              <a:t> </a:t>
            </a:r>
            <a:r>
              <a:rPr lang="en-US" sz="2000" dirty="0" err="1"/>
              <a:t>perilaku</a:t>
            </a:r>
            <a:r>
              <a:rPr lang="en-US" sz="2000" dirty="0"/>
              <a:t> orang lain. </a:t>
            </a:r>
            <a:r>
              <a:rPr lang="en-US" sz="2000" dirty="0" err="1"/>
              <a:t>Perilaku</a:t>
            </a:r>
            <a:r>
              <a:rPr lang="en-US" sz="2000" dirty="0"/>
              <a:t> yang </a:t>
            </a:r>
            <a:r>
              <a:rPr lang="en-US" sz="2000" dirty="0" err="1"/>
              <a:t>ditiru</a:t>
            </a:r>
            <a:r>
              <a:rPr lang="en-US" sz="2000" dirty="0"/>
              <a:t> </a:t>
            </a:r>
            <a:r>
              <a:rPr lang="en-US" sz="2000" dirty="0" err="1"/>
              <a:t>terutama</a:t>
            </a:r>
            <a:r>
              <a:rPr lang="en-US" sz="2000" dirty="0"/>
              <a:t> </a:t>
            </a:r>
            <a:r>
              <a:rPr lang="en-US" sz="2000" dirty="0" err="1"/>
              <a:t>perilaku</a:t>
            </a:r>
            <a:r>
              <a:rPr lang="en-US" sz="2000" dirty="0"/>
              <a:t> orang lain (</a:t>
            </a:r>
            <a:r>
              <a:rPr lang="en-US" sz="2000" dirty="0" err="1"/>
              <a:t>khususnya</a:t>
            </a:r>
            <a:r>
              <a:rPr lang="en-US" sz="2000" dirty="0"/>
              <a:t> orang </a:t>
            </a:r>
            <a:r>
              <a:rPr lang="en-US" sz="2000" dirty="0" err="1"/>
              <a:t>tua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guru) yang </a:t>
            </a:r>
            <a:r>
              <a:rPr lang="en-US" sz="2000" dirty="0" err="1"/>
              <a:t>pernah</a:t>
            </a:r>
            <a:r>
              <a:rPr lang="en-US" sz="2000" dirty="0"/>
              <a:t> </a:t>
            </a:r>
            <a:r>
              <a:rPr lang="en-US" sz="2000" dirty="0" err="1"/>
              <a:t>ia</a:t>
            </a:r>
            <a:r>
              <a:rPr lang="en-US" sz="2000" dirty="0"/>
              <a:t> </a:t>
            </a:r>
            <a:r>
              <a:rPr lang="en-US" sz="2000" dirty="0" err="1"/>
              <a:t>lihat</a:t>
            </a:r>
            <a:r>
              <a:rPr lang="en-US" sz="2000" dirty="0"/>
              <a:t> </a:t>
            </a:r>
            <a:r>
              <a:rPr lang="en-US" sz="2000" dirty="0" err="1"/>
              <a:t>ketika</a:t>
            </a:r>
            <a:r>
              <a:rPr lang="en-US" sz="2000" dirty="0"/>
              <a:t> orang </a:t>
            </a:r>
            <a:r>
              <a:rPr lang="en-US" sz="2000" dirty="0" err="1"/>
              <a:t>itu</a:t>
            </a:r>
            <a:r>
              <a:rPr lang="en-US" sz="2000" dirty="0"/>
              <a:t> </a:t>
            </a:r>
            <a:r>
              <a:rPr lang="en-US" sz="2000" dirty="0" err="1"/>
              <a:t>merespons</a:t>
            </a:r>
            <a:r>
              <a:rPr lang="en-US" sz="2000" dirty="0"/>
              <a:t> </a:t>
            </a:r>
            <a:r>
              <a:rPr lang="en-US" sz="2000" dirty="0" err="1"/>
              <a:t>terhadap</a:t>
            </a:r>
            <a:r>
              <a:rPr lang="en-US" sz="2000" dirty="0"/>
              <a:t> </a:t>
            </a:r>
            <a:r>
              <a:rPr lang="en-US" sz="2000" dirty="0" err="1"/>
              <a:t>perilaku</a:t>
            </a:r>
            <a:r>
              <a:rPr lang="en-US" sz="2000" dirty="0"/>
              <a:t> orang, </a:t>
            </a:r>
            <a:r>
              <a:rPr lang="en-US" sz="2000" dirty="0" err="1"/>
              <a:t>keadaan</a:t>
            </a:r>
            <a:r>
              <a:rPr lang="en-US" sz="2000" dirty="0"/>
              <a:t>,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kejadian</a:t>
            </a:r>
            <a:r>
              <a:rPr lang="en-US" sz="2000" dirty="0"/>
              <a:t> yang </a:t>
            </a:r>
            <a:r>
              <a:rPr lang="en-US" sz="2000" dirty="0" err="1"/>
              <a:t>dihadapi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masa </a:t>
            </a:r>
            <a:r>
              <a:rPr lang="en-US" sz="2000" dirty="0" err="1"/>
              <a:t>lampau</a:t>
            </a:r>
            <a:r>
              <a:rPr lang="en-US" sz="2000" dirty="0"/>
              <a:t>. </a:t>
            </a:r>
            <a:r>
              <a:rPr lang="en-US" sz="2000" dirty="0" err="1"/>
              <a:t>Peserta</a:t>
            </a:r>
            <a:r>
              <a:rPr lang="en-US" sz="2000" dirty="0"/>
              <a:t> </a:t>
            </a:r>
            <a:r>
              <a:rPr lang="en-US" sz="2000" dirty="0" err="1"/>
              <a:t>didik</a:t>
            </a:r>
            <a:r>
              <a:rPr lang="en-US" sz="2000" dirty="0"/>
              <a:t> </a:t>
            </a:r>
            <a:r>
              <a:rPr lang="en-US" sz="2000" dirty="0" err="1"/>
              <a:t>mulai</a:t>
            </a:r>
            <a:r>
              <a:rPr lang="en-US" sz="2000" dirty="0"/>
              <a:t> </a:t>
            </a:r>
            <a:r>
              <a:rPr lang="en-US" sz="2000" dirty="0" err="1"/>
              <a:t>mampu</a:t>
            </a:r>
            <a:r>
              <a:rPr lang="en-US" sz="2000" dirty="0"/>
              <a:t> </a:t>
            </a:r>
            <a:r>
              <a:rPr lang="en-US" sz="2000" dirty="0" err="1"/>
              <a:t>menggunakan</a:t>
            </a:r>
            <a:r>
              <a:rPr lang="en-US" sz="2000" dirty="0"/>
              <a:t> kata-kata yang </a:t>
            </a:r>
            <a:r>
              <a:rPr lang="en-US" sz="2000" dirty="0" err="1"/>
              <a:t>benar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mengekspresikan</a:t>
            </a:r>
            <a:r>
              <a:rPr lang="en-US" sz="2000" dirty="0"/>
              <a:t> </a:t>
            </a:r>
            <a:r>
              <a:rPr lang="en-US" sz="2000" dirty="0" err="1"/>
              <a:t>kalimat-kalimat</a:t>
            </a:r>
            <a:r>
              <a:rPr lang="en-US" sz="2000" dirty="0"/>
              <a:t> </a:t>
            </a:r>
            <a:r>
              <a:rPr lang="en-US" sz="2000" dirty="0" err="1"/>
              <a:t>pendek</a:t>
            </a:r>
            <a:r>
              <a:rPr lang="en-US" sz="2000" dirty="0"/>
              <a:t> </a:t>
            </a:r>
            <a:r>
              <a:rPr lang="en-US" sz="2000" dirty="0" err="1"/>
              <a:t>secara</a:t>
            </a:r>
            <a:r>
              <a:rPr lang="en-US" sz="2000" dirty="0"/>
              <a:t> </a:t>
            </a:r>
            <a:r>
              <a:rPr lang="en-US" sz="2000" dirty="0" err="1"/>
              <a:t>efektif</a:t>
            </a:r>
            <a:r>
              <a:rPr lang="en-US" sz="2000" dirty="0"/>
              <a:t>.</a:t>
            </a: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979308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50" y="1173708"/>
            <a:ext cx="9380561" cy="4954136"/>
          </a:xfrm>
        </p:spPr>
        <p:txBody>
          <a:bodyPr>
            <a:noAutofit/>
          </a:bodyPr>
          <a:lstStyle/>
          <a:p>
            <a:pPr lvl="0" algn="l"/>
            <a:r>
              <a:rPr lang="en-US" sz="2000" dirty="0"/>
              <a:t>3. </a:t>
            </a:r>
            <a:r>
              <a:rPr lang="en-US" sz="2000" dirty="0" err="1"/>
              <a:t>Tahap</a:t>
            </a:r>
            <a:r>
              <a:rPr lang="en-US" sz="2000" dirty="0"/>
              <a:t> </a:t>
            </a:r>
            <a:r>
              <a:rPr lang="en-US" sz="2000" dirty="0" err="1"/>
              <a:t>operasional</a:t>
            </a:r>
            <a:r>
              <a:rPr lang="en-US" sz="2000" dirty="0"/>
              <a:t> </a:t>
            </a:r>
            <a:r>
              <a:rPr lang="en-US" sz="2000" dirty="0" err="1"/>
              <a:t>kongkret</a:t>
            </a:r>
            <a:r>
              <a:rPr lang="en-US" sz="2000" dirty="0"/>
              <a:t> ( </a:t>
            </a:r>
            <a:r>
              <a:rPr lang="en-US" sz="2000" dirty="0" err="1"/>
              <a:t>usia</a:t>
            </a:r>
            <a:r>
              <a:rPr lang="en-US" sz="2000" dirty="0"/>
              <a:t> 7-11 </a:t>
            </a:r>
            <a:r>
              <a:rPr lang="en-US" sz="2000" dirty="0" err="1"/>
              <a:t>tahun</a:t>
            </a:r>
            <a:r>
              <a:rPr lang="en-US" sz="2000" dirty="0"/>
              <a:t>).</a:t>
            </a:r>
          </a:p>
          <a:p>
            <a:pPr lvl="0" algn="l"/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tahap</a:t>
            </a:r>
            <a:r>
              <a:rPr lang="en-US" sz="2000" dirty="0"/>
              <a:t> </a:t>
            </a:r>
            <a:r>
              <a:rPr lang="en-US" sz="2000" dirty="0" err="1"/>
              <a:t>ini</a:t>
            </a:r>
            <a:r>
              <a:rPr lang="en-US" sz="2000" dirty="0"/>
              <a:t> </a:t>
            </a:r>
            <a:r>
              <a:rPr lang="en-US" sz="2000" dirty="0" err="1"/>
              <a:t>peserta</a:t>
            </a:r>
            <a:r>
              <a:rPr lang="en-US" sz="2000" dirty="0"/>
              <a:t> </a:t>
            </a:r>
            <a:r>
              <a:rPr lang="en-US" sz="2000" dirty="0" err="1"/>
              <a:t>didik</a:t>
            </a:r>
            <a:r>
              <a:rPr lang="en-US" sz="2000" dirty="0"/>
              <a:t> </a:t>
            </a:r>
            <a:r>
              <a:rPr lang="en-US" sz="2000" dirty="0" err="1"/>
              <a:t>sudah</a:t>
            </a:r>
            <a:r>
              <a:rPr lang="en-US" sz="2000" dirty="0"/>
              <a:t> </a:t>
            </a:r>
            <a:r>
              <a:rPr lang="en-US" sz="2000" dirty="0" err="1"/>
              <a:t>mulai</a:t>
            </a:r>
            <a:r>
              <a:rPr lang="en-US" sz="2000" dirty="0"/>
              <a:t> </a:t>
            </a:r>
            <a:r>
              <a:rPr lang="en-US" sz="2000" dirty="0" err="1"/>
              <a:t>memahami</a:t>
            </a:r>
            <a:r>
              <a:rPr lang="en-US" sz="2000" dirty="0"/>
              <a:t> </a:t>
            </a:r>
            <a:r>
              <a:rPr lang="en-US" sz="2000" dirty="0" err="1"/>
              <a:t>aspek-aspek</a:t>
            </a:r>
            <a:r>
              <a:rPr lang="en-US" sz="2000" dirty="0"/>
              <a:t> </a:t>
            </a:r>
            <a:r>
              <a:rPr lang="en-US" sz="2000" dirty="0" err="1"/>
              <a:t>kumulatif</a:t>
            </a:r>
            <a:r>
              <a:rPr lang="en-US" sz="2000" dirty="0"/>
              <a:t> </a:t>
            </a:r>
            <a:r>
              <a:rPr lang="en-US" sz="2000" dirty="0" err="1"/>
              <a:t>materi</a:t>
            </a:r>
            <a:r>
              <a:rPr lang="en-US" sz="2000" dirty="0"/>
              <a:t>, </a:t>
            </a:r>
            <a:r>
              <a:rPr lang="en-US" sz="2000" dirty="0" err="1"/>
              <a:t>misalnya</a:t>
            </a:r>
            <a:r>
              <a:rPr lang="en-US" sz="2000" dirty="0"/>
              <a:t> volume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jumlah</a:t>
            </a:r>
            <a:r>
              <a:rPr lang="en-US" sz="2000" dirty="0"/>
              <a:t>, </a:t>
            </a:r>
            <a:r>
              <a:rPr lang="en-US" sz="2000" dirty="0" err="1"/>
              <a:t>mempunyai</a:t>
            </a:r>
            <a:r>
              <a:rPr lang="en-US" sz="2000" dirty="0"/>
              <a:t> </a:t>
            </a:r>
            <a:r>
              <a:rPr lang="en-US" sz="2000" dirty="0" err="1"/>
              <a:t>kemampuan</a:t>
            </a:r>
            <a:r>
              <a:rPr lang="en-US" sz="2000" dirty="0"/>
              <a:t> </a:t>
            </a:r>
            <a:r>
              <a:rPr lang="en-US" sz="2000" dirty="0" err="1"/>
              <a:t>memahami</a:t>
            </a:r>
            <a:r>
              <a:rPr lang="en-US" sz="2000" dirty="0"/>
              <a:t> </a:t>
            </a:r>
            <a:r>
              <a:rPr lang="en-US" sz="2000" dirty="0" err="1"/>
              <a:t>cara</a:t>
            </a:r>
            <a:r>
              <a:rPr lang="en-US" sz="2000" dirty="0"/>
              <a:t> </a:t>
            </a:r>
            <a:r>
              <a:rPr lang="en-US" sz="2000" dirty="0" err="1"/>
              <a:t>mengombinasikan</a:t>
            </a:r>
            <a:r>
              <a:rPr lang="en-US" sz="2000" dirty="0"/>
              <a:t> </a:t>
            </a:r>
            <a:r>
              <a:rPr lang="en-US" sz="2000" dirty="0" err="1"/>
              <a:t>beberapa</a:t>
            </a:r>
            <a:r>
              <a:rPr lang="en-US" sz="2000" dirty="0"/>
              <a:t> </a:t>
            </a:r>
            <a:r>
              <a:rPr lang="en-US" sz="2000" dirty="0" err="1"/>
              <a:t>golongan</a:t>
            </a:r>
            <a:r>
              <a:rPr lang="en-US" sz="2000" dirty="0"/>
              <a:t> </a:t>
            </a:r>
            <a:r>
              <a:rPr lang="en-US" sz="2000" dirty="0" err="1"/>
              <a:t>benda</a:t>
            </a:r>
            <a:r>
              <a:rPr lang="en-US" sz="2000" dirty="0"/>
              <a:t> yang </a:t>
            </a:r>
            <a:r>
              <a:rPr lang="en-US" sz="2000" dirty="0" err="1"/>
              <a:t>bervariasi</a:t>
            </a:r>
            <a:r>
              <a:rPr lang="en-US" sz="2000" dirty="0"/>
              <a:t> </a:t>
            </a:r>
            <a:r>
              <a:rPr lang="en-US" sz="2000" dirty="0" err="1"/>
              <a:t>tingkatannya</a:t>
            </a:r>
            <a:r>
              <a:rPr lang="en-US" sz="2000" dirty="0"/>
              <a:t>. </a:t>
            </a:r>
            <a:r>
              <a:rPr lang="en-US" sz="2000" dirty="0" err="1"/>
              <a:t>Selain</a:t>
            </a:r>
            <a:r>
              <a:rPr lang="en-US" sz="2000" dirty="0"/>
              <a:t> </a:t>
            </a:r>
            <a:r>
              <a:rPr lang="en-US" sz="2000" dirty="0" err="1"/>
              <a:t>itu</a:t>
            </a:r>
            <a:r>
              <a:rPr lang="en-US" sz="2000" dirty="0"/>
              <a:t>, </a:t>
            </a:r>
            <a:r>
              <a:rPr lang="en-US" sz="2000" dirty="0" err="1"/>
              <a:t>peserta</a:t>
            </a:r>
            <a:r>
              <a:rPr lang="en-US" sz="2000" dirty="0"/>
              <a:t> </a:t>
            </a:r>
            <a:r>
              <a:rPr lang="en-US" sz="2000" dirty="0" err="1"/>
              <a:t>didik</a:t>
            </a:r>
            <a:r>
              <a:rPr lang="en-US" sz="2000" dirty="0"/>
              <a:t> </a:t>
            </a:r>
            <a:r>
              <a:rPr lang="en-US" sz="2000" dirty="0" err="1"/>
              <a:t>sudah</a:t>
            </a:r>
            <a:r>
              <a:rPr lang="en-US" sz="2000" dirty="0"/>
              <a:t> </a:t>
            </a:r>
            <a:r>
              <a:rPr lang="en-US" sz="2000" dirty="0" err="1"/>
              <a:t>mampu</a:t>
            </a:r>
            <a:r>
              <a:rPr lang="en-US" sz="2000" dirty="0"/>
              <a:t> </a:t>
            </a:r>
            <a:r>
              <a:rPr lang="en-US" sz="2000" dirty="0" err="1"/>
              <a:t>berpikir</a:t>
            </a:r>
            <a:r>
              <a:rPr lang="en-US" sz="2000" dirty="0"/>
              <a:t> </a:t>
            </a:r>
            <a:r>
              <a:rPr lang="en-US" sz="2000" dirty="0" err="1"/>
              <a:t>sistematis</a:t>
            </a:r>
            <a:r>
              <a:rPr lang="en-US" sz="2000" dirty="0"/>
              <a:t> </a:t>
            </a:r>
            <a:r>
              <a:rPr lang="en-US" sz="2000" dirty="0" err="1"/>
              <a:t>mengenai</a:t>
            </a:r>
            <a:r>
              <a:rPr lang="en-US" sz="2000" dirty="0"/>
              <a:t> </a:t>
            </a:r>
            <a:r>
              <a:rPr lang="en-US" sz="2000" dirty="0" err="1"/>
              <a:t>benda-benda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peristiwa-peristiwa</a:t>
            </a:r>
            <a:r>
              <a:rPr lang="en-US" sz="2000" dirty="0"/>
              <a:t> yang </a:t>
            </a:r>
            <a:r>
              <a:rPr lang="en-US" sz="2000" dirty="0" err="1"/>
              <a:t>kongkret</a:t>
            </a:r>
            <a:r>
              <a:rPr lang="en-US" sz="2000" dirty="0"/>
              <a:t>.</a:t>
            </a:r>
          </a:p>
          <a:p>
            <a:pPr lvl="0" algn="l"/>
            <a:endParaRPr lang="en-US" sz="2000" dirty="0"/>
          </a:p>
          <a:p>
            <a:pPr lvl="0" algn="l"/>
            <a:r>
              <a:rPr lang="en-US" sz="2000" dirty="0"/>
              <a:t>4. </a:t>
            </a:r>
            <a:r>
              <a:rPr lang="en-US" sz="2000" dirty="0" err="1"/>
              <a:t>Tahap</a:t>
            </a:r>
            <a:r>
              <a:rPr lang="en-US" sz="2000" dirty="0"/>
              <a:t> </a:t>
            </a:r>
            <a:r>
              <a:rPr lang="en-US" sz="2000" dirty="0" err="1"/>
              <a:t>operasional</a:t>
            </a:r>
            <a:r>
              <a:rPr lang="en-US" sz="2000" dirty="0"/>
              <a:t> formal ( </a:t>
            </a:r>
            <a:r>
              <a:rPr lang="en-US" sz="2000" dirty="0" err="1"/>
              <a:t>usia</a:t>
            </a:r>
            <a:r>
              <a:rPr lang="en-US" sz="2000" dirty="0"/>
              <a:t> 11-15 </a:t>
            </a:r>
            <a:r>
              <a:rPr lang="en-US" sz="2000" dirty="0" err="1"/>
              <a:t>tahun</a:t>
            </a:r>
            <a:r>
              <a:rPr lang="en-US" sz="2000" dirty="0"/>
              <a:t>). </a:t>
            </a:r>
          </a:p>
          <a:p>
            <a:pPr lvl="0" algn="l"/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tahap</a:t>
            </a:r>
            <a:r>
              <a:rPr lang="en-US" sz="2000" dirty="0"/>
              <a:t> </a:t>
            </a:r>
            <a:r>
              <a:rPr lang="en-US" sz="2000" dirty="0" err="1"/>
              <a:t>ini</a:t>
            </a:r>
            <a:r>
              <a:rPr lang="en-US" sz="2000" dirty="0"/>
              <a:t> </a:t>
            </a:r>
            <a:r>
              <a:rPr lang="en-US" sz="2000" dirty="0" err="1"/>
              <a:t>peserta</a:t>
            </a:r>
            <a:r>
              <a:rPr lang="en-US" sz="2000" dirty="0"/>
              <a:t> </a:t>
            </a:r>
            <a:r>
              <a:rPr lang="en-US" sz="2000" dirty="0" err="1"/>
              <a:t>didik</a:t>
            </a:r>
            <a:r>
              <a:rPr lang="en-US" sz="2000" dirty="0"/>
              <a:t> </a:t>
            </a:r>
            <a:r>
              <a:rPr lang="en-US" sz="2000" dirty="0" err="1"/>
              <a:t>sudah</a:t>
            </a:r>
            <a:r>
              <a:rPr lang="en-US" sz="2000" dirty="0"/>
              <a:t> </a:t>
            </a:r>
            <a:r>
              <a:rPr lang="en-US" sz="2000" dirty="0" err="1"/>
              <a:t>menginjak</a:t>
            </a:r>
            <a:r>
              <a:rPr lang="en-US" sz="2000" dirty="0"/>
              <a:t> </a:t>
            </a:r>
            <a:r>
              <a:rPr lang="en-US" sz="2000" dirty="0" err="1"/>
              <a:t>usia</a:t>
            </a:r>
            <a:r>
              <a:rPr lang="en-US" sz="2000" dirty="0"/>
              <a:t> </a:t>
            </a:r>
            <a:r>
              <a:rPr lang="en-US" sz="2000" dirty="0" err="1"/>
              <a:t>remaja</a:t>
            </a:r>
            <a:r>
              <a:rPr lang="en-US" sz="2000" dirty="0"/>
              <a:t>. </a:t>
            </a:r>
            <a:r>
              <a:rPr lang="en-US" sz="2000" dirty="0" err="1"/>
              <a:t>Perkembangan</a:t>
            </a:r>
            <a:r>
              <a:rPr lang="en-US" sz="2000" dirty="0"/>
              <a:t> </a:t>
            </a:r>
            <a:r>
              <a:rPr lang="en-US" sz="2000" dirty="0" err="1"/>
              <a:t>kongnitif</a:t>
            </a:r>
            <a:r>
              <a:rPr lang="en-US" sz="2000" dirty="0"/>
              <a:t> </a:t>
            </a:r>
            <a:r>
              <a:rPr lang="en-US" sz="2000" dirty="0" err="1"/>
              <a:t>peserta</a:t>
            </a:r>
            <a:r>
              <a:rPr lang="en-US" sz="2000" dirty="0"/>
              <a:t> </a:t>
            </a:r>
            <a:r>
              <a:rPr lang="en-US" sz="2000" dirty="0" err="1"/>
              <a:t>didik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tahap</a:t>
            </a:r>
            <a:r>
              <a:rPr lang="en-US" sz="2000" dirty="0"/>
              <a:t> </a:t>
            </a:r>
            <a:r>
              <a:rPr lang="en-US" sz="2000" dirty="0" err="1"/>
              <a:t>ini</a:t>
            </a:r>
            <a:r>
              <a:rPr lang="en-US" sz="2000" dirty="0"/>
              <a:t> </a:t>
            </a:r>
            <a:r>
              <a:rPr lang="en-US" sz="2000" dirty="0" err="1"/>
              <a:t>telah</a:t>
            </a:r>
            <a:r>
              <a:rPr lang="en-US" sz="2000" dirty="0"/>
              <a:t> </a:t>
            </a:r>
            <a:r>
              <a:rPr lang="en-US" sz="2000" dirty="0" err="1"/>
              <a:t>memiliki</a:t>
            </a:r>
            <a:r>
              <a:rPr lang="en-US" sz="2000" dirty="0"/>
              <a:t> </a:t>
            </a:r>
            <a:r>
              <a:rPr lang="en-US" sz="2000" dirty="0" err="1"/>
              <a:t>kemampuan</a:t>
            </a:r>
            <a:r>
              <a:rPr lang="en-US" sz="2000" dirty="0"/>
              <a:t> </a:t>
            </a:r>
            <a:r>
              <a:rPr lang="en-US" sz="2000" dirty="0" err="1"/>
              <a:t>mengkoordinasikan</a:t>
            </a:r>
            <a:r>
              <a:rPr lang="en-US" sz="2000" dirty="0"/>
              <a:t> </a:t>
            </a:r>
            <a:r>
              <a:rPr lang="en-US" sz="2000" dirty="0" err="1"/>
              <a:t>dua</a:t>
            </a:r>
            <a:r>
              <a:rPr lang="en-US" sz="2000" dirty="0"/>
              <a:t> </a:t>
            </a:r>
            <a:r>
              <a:rPr lang="en-US" sz="2000" dirty="0" err="1"/>
              <a:t>ragam</a:t>
            </a:r>
            <a:r>
              <a:rPr lang="en-US" sz="2000" dirty="0"/>
              <a:t> </a:t>
            </a:r>
            <a:r>
              <a:rPr lang="en-US" sz="2000" dirty="0" err="1"/>
              <a:t>kognitif</a:t>
            </a:r>
            <a:r>
              <a:rPr lang="en-US" sz="2000" dirty="0"/>
              <a:t>, </a:t>
            </a:r>
            <a:r>
              <a:rPr lang="en-US" sz="2000" dirty="0" err="1"/>
              <a:t>baik</a:t>
            </a:r>
            <a:r>
              <a:rPr lang="en-US" sz="2000" dirty="0"/>
              <a:t> </a:t>
            </a:r>
            <a:r>
              <a:rPr lang="en-US" sz="2000" dirty="0" err="1"/>
              <a:t>secara</a:t>
            </a:r>
            <a:r>
              <a:rPr lang="en-US" sz="2000" dirty="0"/>
              <a:t> </a:t>
            </a:r>
            <a:r>
              <a:rPr lang="en-US" sz="2000" dirty="0" err="1"/>
              <a:t>simultan</a:t>
            </a:r>
            <a:r>
              <a:rPr lang="en-US" sz="2000" dirty="0"/>
              <a:t> (</a:t>
            </a:r>
            <a:r>
              <a:rPr lang="en-US" sz="2000" dirty="0" err="1"/>
              <a:t>serentak</a:t>
            </a:r>
            <a:r>
              <a:rPr lang="en-US" sz="2000" dirty="0"/>
              <a:t>) </a:t>
            </a:r>
            <a:r>
              <a:rPr lang="en-US" sz="2000" dirty="0" err="1"/>
              <a:t>maupun</a:t>
            </a:r>
            <a:r>
              <a:rPr lang="en-US" sz="2000" dirty="0"/>
              <a:t> </a:t>
            </a:r>
            <a:r>
              <a:rPr lang="en-US" sz="2000" dirty="0" err="1"/>
              <a:t>berurutan</a:t>
            </a:r>
            <a:r>
              <a:rPr lang="en-US" sz="2000" dirty="0"/>
              <a:t>. </a:t>
            </a:r>
            <a:r>
              <a:rPr lang="en-US" sz="2000" dirty="0" err="1"/>
              <a:t>Misalnya</a:t>
            </a:r>
            <a:r>
              <a:rPr lang="en-US" sz="2000" dirty="0"/>
              <a:t> </a:t>
            </a:r>
            <a:r>
              <a:rPr lang="en-US" sz="2000" dirty="0" err="1"/>
              <a:t>kapasitas</a:t>
            </a:r>
            <a:r>
              <a:rPr lang="en-US" sz="2000" dirty="0"/>
              <a:t> </a:t>
            </a:r>
            <a:r>
              <a:rPr lang="en-US" sz="2000" dirty="0" err="1"/>
              <a:t>merumuskan</a:t>
            </a:r>
            <a:r>
              <a:rPr lang="en-US" sz="2000" dirty="0"/>
              <a:t> </a:t>
            </a:r>
            <a:r>
              <a:rPr lang="en-US" sz="2000" dirty="0" err="1"/>
              <a:t>hipotesis</a:t>
            </a:r>
            <a:r>
              <a:rPr lang="en-US" sz="2000" dirty="0"/>
              <a:t> (</a:t>
            </a:r>
            <a:r>
              <a:rPr lang="en-US" sz="2000" dirty="0" err="1"/>
              <a:t>anggapan</a:t>
            </a:r>
            <a:r>
              <a:rPr lang="en-US" sz="2000" dirty="0"/>
              <a:t> </a:t>
            </a:r>
            <a:r>
              <a:rPr lang="en-US" sz="2000" dirty="0" err="1"/>
              <a:t>dasar</a:t>
            </a:r>
            <a:r>
              <a:rPr lang="en-US" sz="2000" dirty="0"/>
              <a:t>) </a:t>
            </a:r>
            <a:r>
              <a:rPr lang="en-US" sz="2000" dirty="0" err="1"/>
              <a:t>peserta</a:t>
            </a:r>
            <a:r>
              <a:rPr lang="en-US" sz="2000" dirty="0"/>
              <a:t> </a:t>
            </a:r>
            <a:r>
              <a:rPr lang="en-US" sz="2000" dirty="0" err="1"/>
              <a:t>didik</a:t>
            </a:r>
            <a:r>
              <a:rPr lang="en-US" sz="2000" dirty="0"/>
              <a:t> </a:t>
            </a:r>
            <a:r>
              <a:rPr lang="en-US" sz="2000" dirty="0" err="1"/>
              <a:t>mampu</a:t>
            </a:r>
            <a:r>
              <a:rPr lang="en-US" sz="2000" dirty="0"/>
              <a:t> </a:t>
            </a:r>
            <a:r>
              <a:rPr lang="en-US" sz="2000" dirty="0" err="1"/>
              <a:t>berpikir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memecahkan</a:t>
            </a:r>
            <a:r>
              <a:rPr lang="en-US" sz="2000" dirty="0"/>
              <a:t> </a:t>
            </a:r>
            <a:r>
              <a:rPr lang="en-US" sz="2000" dirty="0" err="1"/>
              <a:t>masalah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lingkungan</a:t>
            </a:r>
            <a:r>
              <a:rPr lang="en-US" sz="2000" dirty="0"/>
              <a:t> yang </a:t>
            </a:r>
            <a:r>
              <a:rPr lang="en-US" sz="2000" dirty="0" err="1"/>
              <a:t>ia</a:t>
            </a:r>
            <a:r>
              <a:rPr lang="en-US" sz="2000" dirty="0"/>
              <a:t> </a:t>
            </a:r>
            <a:r>
              <a:rPr lang="en-US" sz="2000" dirty="0" err="1"/>
              <a:t>respons</a:t>
            </a:r>
            <a:r>
              <a:rPr lang="en-US" sz="20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38429840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65279" y="262718"/>
            <a:ext cx="9280026" cy="1224887"/>
          </a:xfrm>
        </p:spPr>
        <p:txBody>
          <a:bodyPr>
            <a:noAutofit/>
          </a:bodyPr>
          <a:lstStyle/>
          <a:p>
            <a:r>
              <a:rPr lang="en-US" sz="3200" dirty="0" err="1"/>
              <a:t>Karakteristik</a:t>
            </a:r>
            <a:r>
              <a:rPr lang="en-US" sz="3200" dirty="0"/>
              <a:t> </a:t>
            </a:r>
            <a:r>
              <a:rPr lang="en-US" sz="3200" dirty="0" err="1"/>
              <a:t>Peserta</a:t>
            </a:r>
            <a:r>
              <a:rPr lang="en-US" sz="3200" dirty="0"/>
              <a:t> </a:t>
            </a:r>
            <a:r>
              <a:rPr lang="en-US" sz="3200" dirty="0" err="1"/>
              <a:t>Didik</a:t>
            </a:r>
            <a:r>
              <a:rPr lang="en-US" sz="3200" dirty="0"/>
              <a:t> </a:t>
            </a:r>
            <a:r>
              <a:rPr lang="en-US" sz="3200" dirty="0" err="1"/>
              <a:t>Tahapan</a:t>
            </a:r>
            <a:r>
              <a:rPr lang="en-US" sz="3200" dirty="0"/>
              <a:t> </a:t>
            </a:r>
            <a:r>
              <a:rPr lang="en-US" sz="3200" dirty="0" err="1"/>
              <a:t>Anak</a:t>
            </a:r>
            <a:r>
              <a:rPr lang="en-US" sz="3200" dirty="0"/>
              <a:t> </a:t>
            </a:r>
            <a:r>
              <a:rPr lang="en-US" sz="3200" dirty="0" err="1"/>
              <a:t>Usia</a:t>
            </a:r>
            <a:r>
              <a:rPr lang="en-US" sz="3200" dirty="0"/>
              <a:t> </a:t>
            </a:r>
            <a:r>
              <a:rPr lang="en-US" sz="3200" dirty="0" err="1"/>
              <a:t>Menengah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279" y="1610437"/>
            <a:ext cx="9744500" cy="4940488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/>
              <a:t>Karakter</a:t>
            </a:r>
            <a:r>
              <a:rPr lang="en-US" sz="2400" dirty="0"/>
              <a:t> </a:t>
            </a:r>
            <a:r>
              <a:rPr lang="en-US" sz="2400" dirty="0" err="1"/>
              <a:t>Kognitif</a:t>
            </a:r>
            <a:endParaRPr lang="en-US" sz="2400" dirty="0"/>
          </a:p>
          <a:p>
            <a:r>
              <a:rPr lang="en-US" dirty="0" err="1"/>
              <a:t>Perkembangan</a:t>
            </a:r>
            <a:r>
              <a:rPr lang="en-US" dirty="0"/>
              <a:t> </a:t>
            </a:r>
            <a:r>
              <a:rPr lang="en-US" dirty="0" err="1"/>
              <a:t>kognitif</a:t>
            </a:r>
            <a:r>
              <a:rPr lang="en-US" dirty="0"/>
              <a:t> (</a:t>
            </a: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berfikir</a:t>
            </a:r>
            <a:r>
              <a:rPr lang="en-US" dirty="0"/>
              <a:t>) </a:t>
            </a:r>
            <a:r>
              <a:rPr lang="en-US" dirty="0" err="1"/>
              <a:t>remaja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digambarkan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berikut</a:t>
            </a:r>
            <a:r>
              <a:rPr lang="en-US" dirty="0"/>
              <a:t>:</a:t>
            </a:r>
          </a:p>
          <a:p>
            <a:pPr marL="342900" indent="-342900">
              <a:buAutoNum type="arabicPeriod"/>
            </a:pP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intelektual</a:t>
            </a:r>
            <a:r>
              <a:rPr lang="en-US" dirty="0"/>
              <a:t> </a:t>
            </a:r>
            <a:r>
              <a:rPr lang="en-US" dirty="0" err="1"/>
              <a:t>remaja</a:t>
            </a:r>
            <a:r>
              <a:rPr lang="en-US" dirty="0"/>
              <a:t> </a:t>
            </a:r>
            <a:r>
              <a:rPr lang="en-US" dirty="0" err="1"/>
              <a:t>mulai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berfikir</a:t>
            </a:r>
            <a:r>
              <a:rPr lang="en-US" dirty="0"/>
              <a:t> </a:t>
            </a:r>
            <a:r>
              <a:rPr lang="en-US" dirty="0" err="1"/>
              <a:t>logis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gagasan</a:t>
            </a:r>
            <a:r>
              <a:rPr lang="en-US" dirty="0"/>
              <a:t> </a:t>
            </a:r>
            <a:r>
              <a:rPr lang="en-US" dirty="0" err="1"/>
              <a:t>abstrak</a:t>
            </a:r>
            <a:r>
              <a:rPr lang="en-US" dirty="0"/>
              <a:t>.</a:t>
            </a:r>
          </a:p>
          <a:p>
            <a:pPr marL="342900" indent="-342900">
              <a:buAutoNum type="arabicPeriod"/>
            </a:pPr>
            <a:r>
              <a:rPr lang="en-US" dirty="0" err="1"/>
              <a:t>Berfungsinya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kognitif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tinggi</a:t>
            </a:r>
            <a:r>
              <a:rPr lang="en-US" dirty="0"/>
              <a:t>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rencana</a:t>
            </a:r>
            <a:r>
              <a:rPr lang="en-US" dirty="0"/>
              <a:t>, </a:t>
            </a:r>
            <a:r>
              <a:rPr lang="en-US" dirty="0" err="1"/>
              <a:t>strategi</a:t>
            </a:r>
            <a:r>
              <a:rPr lang="en-US" dirty="0"/>
              <a:t>, 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keputusan-keputusan</a:t>
            </a:r>
            <a:r>
              <a:rPr lang="en-US" dirty="0"/>
              <a:t>,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memecahkan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.</a:t>
            </a:r>
          </a:p>
          <a:p>
            <a:pPr marL="342900" indent="-342900">
              <a:buAutoNum type="arabicPeriod"/>
            </a:pP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mampu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abstraksi-abstraksi</a:t>
            </a:r>
            <a:r>
              <a:rPr lang="en-US" dirty="0"/>
              <a:t>, </a:t>
            </a:r>
            <a:r>
              <a:rPr lang="en-US" dirty="0" err="1"/>
              <a:t>membedakan</a:t>
            </a:r>
            <a:r>
              <a:rPr lang="en-US" dirty="0"/>
              <a:t> yang </a:t>
            </a:r>
            <a:r>
              <a:rPr lang="en-US" dirty="0" err="1"/>
              <a:t>konkrit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yang </a:t>
            </a:r>
            <a:r>
              <a:rPr lang="en-US" dirty="0" err="1"/>
              <a:t>abstrak</a:t>
            </a:r>
            <a:r>
              <a:rPr lang="en-US" dirty="0"/>
              <a:t>.</a:t>
            </a:r>
          </a:p>
          <a:p>
            <a:pPr marL="342900" indent="-342900">
              <a:buAutoNum type="arabicPeriod"/>
            </a:pPr>
            <a:r>
              <a:rPr lang="en-US" dirty="0" err="1"/>
              <a:t>Munculnya</a:t>
            </a:r>
            <a:r>
              <a:rPr lang="en-US" dirty="0"/>
              <a:t> </a:t>
            </a: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nalar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ilmiah</a:t>
            </a:r>
            <a:r>
              <a:rPr lang="en-US" dirty="0"/>
              <a:t>, </a:t>
            </a:r>
            <a:r>
              <a:rPr lang="en-US" dirty="0" err="1"/>
              <a:t>belajar</a:t>
            </a:r>
            <a:r>
              <a:rPr lang="en-US" dirty="0"/>
              <a:t> </a:t>
            </a:r>
            <a:r>
              <a:rPr lang="en-US" dirty="0" err="1"/>
              <a:t>menguji</a:t>
            </a:r>
            <a:r>
              <a:rPr lang="en-US" dirty="0"/>
              <a:t> </a:t>
            </a:r>
            <a:r>
              <a:rPr lang="en-US" dirty="0" err="1"/>
              <a:t>hipotesis</a:t>
            </a:r>
            <a:r>
              <a:rPr lang="en-US" dirty="0"/>
              <a:t>.</a:t>
            </a:r>
          </a:p>
          <a:p>
            <a:pPr marL="342900" indent="-342900">
              <a:buAutoNum type="arabicPeriod"/>
            </a:pPr>
            <a:r>
              <a:rPr lang="en-US" dirty="0" err="1"/>
              <a:t>Memikirkan</a:t>
            </a:r>
            <a:r>
              <a:rPr lang="en-US" dirty="0"/>
              <a:t> masa </a:t>
            </a:r>
            <a:r>
              <a:rPr lang="en-US" dirty="0" err="1"/>
              <a:t>depan</a:t>
            </a:r>
            <a:r>
              <a:rPr lang="en-US" dirty="0"/>
              <a:t>, </a:t>
            </a:r>
            <a:r>
              <a:rPr lang="en-US" dirty="0" err="1"/>
              <a:t>perencanaan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mengeksplorasi</a:t>
            </a:r>
            <a:r>
              <a:rPr lang="en-US" dirty="0"/>
              <a:t> </a:t>
            </a:r>
            <a:r>
              <a:rPr lang="en-US" dirty="0" err="1"/>
              <a:t>alternatif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mencapainya</a:t>
            </a:r>
            <a:r>
              <a:rPr lang="en-US" dirty="0"/>
              <a:t> </a:t>
            </a:r>
            <a:r>
              <a:rPr lang="en-US" dirty="0" err="1"/>
              <a:t>psikologi</a:t>
            </a:r>
            <a:r>
              <a:rPr lang="en-US" dirty="0"/>
              <a:t> </a:t>
            </a:r>
            <a:r>
              <a:rPr lang="en-US" dirty="0" err="1"/>
              <a:t>remaja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132145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42448" y="941696"/>
            <a:ext cx="9826387" cy="559558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Bahasa</a:t>
            </a:r>
          </a:p>
          <a:p>
            <a:r>
              <a:rPr lang="en-US" dirty="0" err="1"/>
              <a:t>Karakter</a:t>
            </a:r>
            <a:r>
              <a:rPr lang="en-US" dirty="0"/>
              <a:t> </a:t>
            </a:r>
            <a:r>
              <a:rPr lang="en-US" dirty="0" err="1"/>
              <a:t>bahasa</a:t>
            </a:r>
            <a:r>
              <a:rPr lang="en-US" dirty="0"/>
              <a:t> yang </a:t>
            </a:r>
            <a:r>
              <a:rPr lang="en-US" dirty="0" err="1"/>
              <a:t>biasa</a:t>
            </a:r>
            <a:r>
              <a:rPr lang="en-US" dirty="0"/>
              <a:t> </a:t>
            </a:r>
            <a:r>
              <a:rPr lang="en-US" dirty="0" err="1"/>
              <a:t>muncul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usia</a:t>
            </a:r>
            <a:r>
              <a:rPr lang="en-US" dirty="0"/>
              <a:t> </a:t>
            </a:r>
            <a:r>
              <a:rPr lang="en-US" dirty="0" err="1"/>
              <a:t>remaja</a:t>
            </a:r>
            <a:r>
              <a:rPr lang="en-US" dirty="0"/>
              <a:t> SMA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berikut</a:t>
            </a:r>
            <a:r>
              <a:rPr lang="en-US" dirty="0"/>
              <a:t>: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memantapkan</a:t>
            </a:r>
            <a:r>
              <a:rPr lang="en-US" dirty="0"/>
              <a:t> </a:t>
            </a:r>
            <a:r>
              <a:rPr lang="en-US" dirty="0" err="1"/>
              <a:t>diri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bahasa</a:t>
            </a:r>
            <a:r>
              <a:rPr lang="en-US" dirty="0"/>
              <a:t> </a:t>
            </a:r>
            <a:r>
              <a:rPr lang="en-US" dirty="0" err="1"/>
              <a:t>asing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 yang </a:t>
            </a:r>
            <a:r>
              <a:rPr lang="en-US" dirty="0" err="1"/>
              <a:t>dipilihnya</a:t>
            </a:r>
            <a:r>
              <a:rPr lang="en-US" dirty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/>
              <a:t>Menggemari</a:t>
            </a:r>
            <a:r>
              <a:rPr lang="en-US" dirty="0"/>
              <a:t> </a:t>
            </a:r>
            <a:r>
              <a:rPr lang="en-US" dirty="0" err="1"/>
              <a:t>literatur</a:t>
            </a:r>
            <a:r>
              <a:rPr lang="en-US" dirty="0"/>
              <a:t> yang </a:t>
            </a:r>
            <a:r>
              <a:rPr lang="en-US" dirty="0" err="1"/>
              <a:t>bernapaskan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mengandung</a:t>
            </a:r>
            <a:r>
              <a:rPr lang="en-US" dirty="0"/>
              <a:t> </a:t>
            </a:r>
            <a:r>
              <a:rPr lang="en-US" dirty="0" err="1"/>
              <a:t>nilai-nilai</a:t>
            </a:r>
            <a:r>
              <a:rPr lang="en-US" dirty="0"/>
              <a:t> </a:t>
            </a:r>
            <a:r>
              <a:rPr lang="en-US" dirty="0" err="1"/>
              <a:t>filosofis</a:t>
            </a:r>
            <a:r>
              <a:rPr lang="en-US" dirty="0"/>
              <a:t>, </a:t>
            </a:r>
            <a:r>
              <a:rPr lang="en-US" dirty="0" err="1"/>
              <a:t>ethis</a:t>
            </a:r>
            <a:r>
              <a:rPr lang="en-US" dirty="0"/>
              <a:t>, </a:t>
            </a:r>
            <a:r>
              <a:rPr lang="en-US" dirty="0" err="1"/>
              <a:t>religius</a:t>
            </a:r>
            <a:r>
              <a:rPr lang="en-US" dirty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rasionalisme</a:t>
            </a:r>
            <a:r>
              <a:rPr lang="en-US" dirty="0"/>
              <a:t> </a:t>
            </a:r>
            <a:r>
              <a:rPr lang="en-US" dirty="0" err="1"/>
              <a:t>idealis</a:t>
            </a: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mampu</a:t>
            </a:r>
            <a:r>
              <a:rPr lang="en-US" dirty="0"/>
              <a:t> </a:t>
            </a:r>
            <a:r>
              <a:rPr lang="en-US" dirty="0" err="1"/>
              <a:t>mengoprasikan</a:t>
            </a:r>
            <a:r>
              <a:rPr lang="en-US" dirty="0"/>
              <a:t> </a:t>
            </a:r>
            <a:r>
              <a:rPr lang="en-US" dirty="0" err="1"/>
              <a:t>kaidah-kaidah</a:t>
            </a:r>
            <a:r>
              <a:rPr lang="en-US" dirty="0"/>
              <a:t> </a:t>
            </a:r>
            <a:r>
              <a:rPr lang="en-US" dirty="0" err="1"/>
              <a:t>logika</a:t>
            </a:r>
            <a:r>
              <a:rPr lang="en-US" dirty="0"/>
              <a:t> formal </a:t>
            </a:r>
            <a:r>
              <a:rPr lang="en-US" dirty="0" err="1"/>
              <a:t>disertai</a:t>
            </a:r>
            <a:r>
              <a:rPr lang="en-US" dirty="0"/>
              <a:t> </a:t>
            </a:r>
            <a:r>
              <a:rPr lang="en-US" dirty="0" err="1"/>
              <a:t>kemapuannya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generalisasi</a:t>
            </a:r>
            <a:r>
              <a:rPr lang="en-US" dirty="0"/>
              <a:t>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konklusif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komperhensif</a:t>
            </a:r>
            <a:r>
              <a:rPr lang="en-US" dirty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/>
              <a:t>Tercapainya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puncak</a:t>
            </a:r>
            <a:r>
              <a:rPr lang="en-US" dirty="0"/>
              <a:t> </a:t>
            </a:r>
            <a:r>
              <a:rPr lang="en-US" dirty="0" err="1"/>
              <a:t>kedewasaan</a:t>
            </a:r>
            <a:r>
              <a:rPr lang="en-US" dirty="0"/>
              <a:t>, yang </a:t>
            </a:r>
            <a:r>
              <a:rPr lang="en-US" dirty="0" err="1"/>
              <a:t>kemudian</a:t>
            </a:r>
            <a:r>
              <a:rPr lang="en-US" dirty="0"/>
              <a:t> </a:t>
            </a:r>
            <a:r>
              <a:rPr lang="en-US" dirty="0" err="1"/>
              <a:t>mungkin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pertambahan</a:t>
            </a:r>
            <a:r>
              <a:rPr lang="en-US" dirty="0"/>
              <a:t> yang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terbatas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yang </a:t>
            </a:r>
            <a:r>
              <a:rPr lang="en-US" dirty="0" err="1"/>
              <a:t>terus</a:t>
            </a:r>
            <a:r>
              <a:rPr lang="en-US" dirty="0"/>
              <a:t> </a:t>
            </a:r>
            <a:r>
              <a:rPr lang="en-US" dirty="0" err="1"/>
              <a:t>bersekolah</a:t>
            </a:r>
            <a:r>
              <a:rPr lang="en-US" dirty="0"/>
              <a:t>, </a:t>
            </a:r>
            <a:r>
              <a:rPr lang="en-US" dirty="0" err="1"/>
              <a:t>bahkan</a:t>
            </a:r>
            <a:r>
              <a:rPr lang="en-US" dirty="0"/>
              <a:t> </a:t>
            </a:r>
            <a:r>
              <a:rPr lang="en-US" dirty="0" err="1"/>
              <a:t>mungkin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mapan</a:t>
            </a:r>
            <a:r>
              <a:rPr lang="en-US" dirty="0"/>
              <a:t> yang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menjalani</a:t>
            </a:r>
            <a:r>
              <a:rPr lang="en-US" dirty="0"/>
              <a:t> </a:t>
            </a:r>
            <a:r>
              <a:rPr lang="en-US" dirty="0" err="1"/>
              <a:t>deklinasi</a:t>
            </a:r>
            <a:r>
              <a:rPr lang="en-US" dirty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/>
              <a:t>Kecenderunga</a:t>
            </a:r>
            <a:r>
              <a:rPr lang="en-US" dirty="0"/>
              <a:t> </a:t>
            </a:r>
            <a:r>
              <a:rPr lang="en-US" dirty="0" err="1"/>
              <a:t>bakat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 </a:t>
            </a:r>
            <a:r>
              <a:rPr lang="en-US" dirty="0" err="1"/>
              <a:t>mencapai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puncak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kemantapannya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901735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69744" y="532263"/>
            <a:ext cx="9621672" cy="5923128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Moral</a:t>
            </a:r>
          </a:p>
          <a:p>
            <a:r>
              <a:rPr lang="en-US" sz="2000" dirty="0" err="1"/>
              <a:t>Menurut</a:t>
            </a:r>
            <a:r>
              <a:rPr lang="en-US" sz="2000" dirty="0"/>
              <a:t> </a:t>
            </a:r>
            <a:r>
              <a:rPr lang="en-US" sz="2000" dirty="0" err="1"/>
              <a:t>Adamm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Gullotta</a:t>
            </a:r>
            <a:r>
              <a:rPr lang="en-US" sz="2000" dirty="0"/>
              <a:t> (183: 172-173) </a:t>
            </a:r>
            <a:r>
              <a:rPr lang="en-US" sz="2000" dirty="0" err="1"/>
              <a:t>terdapat</a:t>
            </a:r>
            <a:r>
              <a:rPr lang="en-US" sz="2000" dirty="0"/>
              <a:t> </a:t>
            </a:r>
            <a:r>
              <a:rPr lang="en-US" sz="2000" dirty="0" err="1"/>
              <a:t>beberapa</a:t>
            </a:r>
            <a:r>
              <a:rPr lang="en-US" sz="2000" dirty="0"/>
              <a:t> </a:t>
            </a:r>
            <a:r>
              <a:rPr lang="en-US" sz="2000" dirty="0" err="1"/>
              <a:t>hasil</a:t>
            </a:r>
            <a:r>
              <a:rPr lang="en-US" sz="2000" dirty="0"/>
              <a:t> </a:t>
            </a:r>
            <a:r>
              <a:rPr lang="en-US" sz="2000" dirty="0" err="1"/>
              <a:t>penelitian</a:t>
            </a:r>
            <a:r>
              <a:rPr lang="en-US" sz="2000" dirty="0"/>
              <a:t> yang </a:t>
            </a:r>
            <a:r>
              <a:rPr lang="en-US" sz="2000" dirty="0" err="1"/>
              <a:t>menunjukkan</a:t>
            </a:r>
            <a:r>
              <a:rPr lang="en-US" sz="2000" dirty="0"/>
              <a:t> </a:t>
            </a:r>
            <a:r>
              <a:rPr lang="en-US" sz="2000" dirty="0" err="1"/>
              <a:t>bahwa</a:t>
            </a:r>
            <a:r>
              <a:rPr lang="en-US" sz="2000" dirty="0"/>
              <a:t> </a:t>
            </a:r>
            <a:r>
              <a:rPr lang="en-US" sz="2000" dirty="0" err="1"/>
              <a:t>orangtua</a:t>
            </a:r>
            <a:r>
              <a:rPr lang="en-US" sz="2000" dirty="0"/>
              <a:t> </a:t>
            </a:r>
            <a:r>
              <a:rPr lang="en-US" sz="2000" dirty="0" err="1"/>
              <a:t>mempengaruhi</a:t>
            </a:r>
            <a:r>
              <a:rPr lang="en-US" sz="2000" dirty="0"/>
              <a:t> </a:t>
            </a:r>
            <a:r>
              <a:rPr lang="en-US" sz="2000" dirty="0" err="1"/>
              <a:t>nilai</a:t>
            </a:r>
            <a:r>
              <a:rPr lang="en-US" sz="2000" dirty="0"/>
              <a:t> </a:t>
            </a:r>
            <a:r>
              <a:rPr lang="en-US" sz="2000" dirty="0" err="1"/>
              <a:t>remaja</a:t>
            </a:r>
            <a:r>
              <a:rPr lang="en-US" sz="2000" dirty="0"/>
              <a:t>, </a:t>
            </a:r>
            <a:r>
              <a:rPr lang="en-US" sz="2000" dirty="0" err="1"/>
              <a:t>yaitu</a:t>
            </a:r>
            <a:r>
              <a:rPr lang="en-US" sz="2000" dirty="0"/>
              <a:t> </a:t>
            </a:r>
            <a:r>
              <a:rPr lang="en-US" sz="2000" dirty="0" err="1"/>
              <a:t>sebagai</a:t>
            </a:r>
            <a:r>
              <a:rPr lang="en-US" sz="2000" dirty="0"/>
              <a:t> </a:t>
            </a:r>
            <a:r>
              <a:rPr lang="en-US" sz="2000" dirty="0" err="1"/>
              <a:t>berikut</a:t>
            </a:r>
            <a:r>
              <a:rPr lang="en-US" sz="2000" dirty="0"/>
              <a:t> 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err="1"/>
              <a:t>Terdapat</a:t>
            </a:r>
            <a:r>
              <a:rPr lang="en-US" sz="2000" dirty="0"/>
              <a:t> </a:t>
            </a:r>
            <a:r>
              <a:rPr lang="en-US" sz="2000" dirty="0" err="1"/>
              <a:t>hubungan</a:t>
            </a:r>
            <a:r>
              <a:rPr lang="en-US" sz="2000" dirty="0"/>
              <a:t> yang </a:t>
            </a:r>
            <a:r>
              <a:rPr lang="en-US" sz="2000" dirty="0" err="1"/>
              <a:t>signifikan</a:t>
            </a:r>
            <a:r>
              <a:rPr lang="en-US" sz="2000" dirty="0"/>
              <a:t> </a:t>
            </a:r>
            <a:r>
              <a:rPr lang="en-US" sz="2000" dirty="0" err="1"/>
              <a:t>antara</a:t>
            </a:r>
            <a:r>
              <a:rPr lang="en-US" sz="2000" dirty="0"/>
              <a:t> </a:t>
            </a:r>
            <a:r>
              <a:rPr lang="en-US" sz="2000" dirty="0" err="1"/>
              <a:t>tingkat</a:t>
            </a:r>
            <a:r>
              <a:rPr lang="en-US" sz="2000" dirty="0"/>
              <a:t> moral </a:t>
            </a:r>
            <a:r>
              <a:rPr lang="en-US" sz="2000" dirty="0" err="1"/>
              <a:t>remaja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tingkat</a:t>
            </a:r>
            <a:r>
              <a:rPr lang="en-US" sz="2000" dirty="0"/>
              <a:t> moral </a:t>
            </a:r>
            <a:r>
              <a:rPr lang="en-US" sz="2000" dirty="0" err="1"/>
              <a:t>orangtua</a:t>
            </a:r>
            <a:r>
              <a:rPr lang="en-US" sz="2000" dirty="0"/>
              <a:t>  (</a:t>
            </a:r>
            <a:r>
              <a:rPr lang="en-US" sz="2000" dirty="0" err="1"/>
              <a:t>Haan</a:t>
            </a:r>
            <a:r>
              <a:rPr lang="en-US" sz="2000" dirty="0"/>
              <a:t>, Langer &amp; Kohlberg, 1976).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err="1"/>
              <a:t>Ibu-ibu</a:t>
            </a:r>
            <a:r>
              <a:rPr lang="en-US" sz="2000" dirty="0"/>
              <a:t> </a:t>
            </a:r>
            <a:r>
              <a:rPr lang="en-US" sz="2000" dirty="0" err="1"/>
              <a:t>remaja</a:t>
            </a:r>
            <a:r>
              <a:rPr lang="en-US" sz="2000" dirty="0"/>
              <a:t> yang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nakal</a:t>
            </a:r>
            <a:r>
              <a:rPr lang="en-US" sz="2000" dirty="0"/>
              <a:t> </a:t>
            </a:r>
            <a:r>
              <a:rPr lang="en-US" sz="2000" dirty="0" err="1"/>
              <a:t>mempunyai</a:t>
            </a:r>
            <a:r>
              <a:rPr lang="en-US" sz="2000" dirty="0"/>
              <a:t> </a:t>
            </a:r>
            <a:r>
              <a:rPr lang="en-US" sz="2000" dirty="0" err="1"/>
              <a:t>skor</a:t>
            </a:r>
            <a:r>
              <a:rPr lang="en-US" sz="2000" dirty="0"/>
              <a:t> yang </a:t>
            </a:r>
            <a:r>
              <a:rPr lang="en-US" sz="2000" dirty="0" err="1"/>
              <a:t>lebih</a:t>
            </a:r>
            <a:r>
              <a:rPr lang="en-US" sz="2000" dirty="0"/>
              <a:t> </a:t>
            </a:r>
            <a:r>
              <a:rPr lang="en-US" sz="2000" dirty="0" err="1"/>
              <a:t>tinggi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tahapan</a:t>
            </a:r>
            <a:r>
              <a:rPr lang="en-US" sz="2000" dirty="0"/>
              <a:t> </a:t>
            </a:r>
            <a:r>
              <a:rPr lang="en-US" sz="2000" dirty="0" err="1"/>
              <a:t>nalar</a:t>
            </a:r>
            <a:r>
              <a:rPr lang="en-US" sz="2000" dirty="0"/>
              <a:t> </a:t>
            </a:r>
            <a:r>
              <a:rPr lang="en-US" sz="2000" dirty="0" err="1"/>
              <a:t>moralnya</a:t>
            </a:r>
            <a:r>
              <a:rPr lang="en-US" sz="2000" dirty="0"/>
              <a:t> </a:t>
            </a:r>
            <a:r>
              <a:rPr lang="en-US" sz="2000" dirty="0" err="1"/>
              <a:t>daripada</a:t>
            </a:r>
            <a:r>
              <a:rPr lang="en-US" sz="2000" dirty="0"/>
              <a:t> </a:t>
            </a:r>
            <a:r>
              <a:rPr lang="en-US" sz="2000" dirty="0" err="1"/>
              <a:t>ibu-ibu</a:t>
            </a:r>
            <a:r>
              <a:rPr lang="en-US" sz="2000" dirty="0"/>
              <a:t> yang </a:t>
            </a:r>
            <a:r>
              <a:rPr lang="en-US" sz="2000" dirty="0" err="1"/>
              <a:t>anaknya</a:t>
            </a:r>
            <a:r>
              <a:rPr lang="en-US" sz="2000" dirty="0"/>
              <a:t> </a:t>
            </a:r>
            <a:r>
              <a:rPr lang="en-US" sz="2000" dirty="0" err="1"/>
              <a:t>nakal</a:t>
            </a:r>
            <a:r>
              <a:rPr lang="en-US" sz="2000" dirty="0"/>
              <a:t>,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remaja</a:t>
            </a:r>
            <a:r>
              <a:rPr lang="en-US" sz="2000" dirty="0"/>
              <a:t> yang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nakal</a:t>
            </a:r>
            <a:r>
              <a:rPr lang="en-US" sz="2000" dirty="0"/>
              <a:t> </a:t>
            </a:r>
            <a:r>
              <a:rPr lang="en-US" sz="2000" dirty="0" err="1"/>
              <a:t>mempunyai</a:t>
            </a:r>
            <a:r>
              <a:rPr lang="en-US" sz="2000" dirty="0"/>
              <a:t> </a:t>
            </a:r>
            <a:r>
              <a:rPr lang="en-US" sz="2000" dirty="0" err="1"/>
              <a:t>skor</a:t>
            </a:r>
            <a:r>
              <a:rPr lang="en-US" sz="2000" dirty="0"/>
              <a:t> </a:t>
            </a:r>
            <a:r>
              <a:rPr lang="en-US" sz="2000" dirty="0" err="1"/>
              <a:t>lebih</a:t>
            </a:r>
            <a:r>
              <a:rPr lang="en-US" sz="2000" dirty="0"/>
              <a:t> </a:t>
            </a:r>
            <a:r>
              <a:rPr lang="en-US" sz="2000" dirty="0" err="1"/>
              <a:t>tinggi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kemampuan</a:t>
            </a:r>
            <a:r>
              <a:rPr lang="en-US" sz="2000" dirty="0"/>
              <a:t> </a:t>
            </a:r>
            <a:r>
              <a:rPr lang="en-US" sz="2000" dirty="0" err="1"/>
              <a:t>nalar</a:t>
            </a:r>
            <a:r>
              <a:rPr lang="en-US" sz="2000" dirty="0"/>
              <a:t> </a:t>
            </a:r>
            <a:r>
              <a:rPr lang="en-US" sz="2000" dirty="0" err="1"/>
              <a:t>moralnya</a:t>
            </a:r>
            <a:r>
              <a:rPr lang="en-US" sz="2000" dirty="0"/>
              <a:t> </a:t>
            </a:r>
            <a:r>
              <a:rPr lang="en-US" sz="2000" dirty="0" err="1"/>
              <a:t>daripada</a:t>
            </a:r>
            <a:r>
              <a:rPr lang="en-US" sz="2000" dirty="0"/>
              <a:t> </a:t>
            </a:r>
            <a:r>
              <a:rPr lang="en-US" sz="2000" dirty="0" err="1"/>
              <a:t>remaja</a:t>
            </a:r>
            <a:r>
              <a:rPr lang="en-US" sz="2000" dirty="0"/>
              <a:t> yang </a:t>
            </a:r>
            <a:r>
              <a:rPr lang="en-US" sz="2000" dirty="0" err="1"/>
              <a:t>nakal</a:t>
            </a:r>
            <a:r>
              <a:rPr lang="en-US" sz="2000" dirty="0"/>
              <a:t> (Hudgins &amp; Prentice, 1973).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err="1"/>
              <a:t>Terdapat</a:t>
            </a:r>
            <a:r>
              <a:rPr lang="en-US" sz="2000" dirty="0"/>
              <a:t> </a:t>
            </a:r>
            <a:r>
              <a:rPr lang="en-US" sz="2000" dirty="0" err="1"/>
              <a:t>dua</a:t>
            </a:r>
            <a:r>
              <a:rPr lang="en-US" sz="2000" dirty="0"/>
              <a:t> factor yang 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meningkatkan</a:t>
            </a:r>
            <a:r>
              <a:rPr lang="en-US" sz="2000" dirty="0"/>
              <a:t> </a:t>
            </a:r>
            <a:r>
              <a:rPr lang="en-US" sz="2000" dirty="0" err="1"/>
              <a:t>perkembangan</a:t>
            </a:r>
            <a:r>
              <a:rPr lang="en-US" sz="2000" dirty="0"/>
              <a:t> moral </a:t>
            </a:r>
            <a:r>
              <a:rPr lang="en-US" sz="2000" dirty="0" err="1"/>
              <a:t>anak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remaja</a:t>
            </a:r>
            <a:r>
              <a:rPr lang="en-US" sz="2000" dirty="0"/>
              <a:t> , </a:t>
            </a:r>
            <a:r>
              <a:rPr lang="en-US" sz="2000" dirty="0" err="1"/>
              <a:t>yaitu</a:t>
            </a:r>
            <a:r>
              <a:rPr lang="en-US" sz="2000" dirty="0"/>
              <a:t> 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/>
              <a:t>Orangtua</a:t>
            </a:r>
            <a:r>
              <a:rPr lang="en-US" sz="2000" dirty="0"/>
              <a:t> yang </a:t>
            </a:r>
            <a:r>
              <a:rPr lang="en-US" sz="2000" dirty="0" err="1"/>
              <a:t>mendorong</a:t>
            </a:r>
            <a:r>
              <a:rPr lang="en-US" sz="2000" dirty="0"/>
              <a:t> </a:t>
            </a:r>
            <a:r>
              <a:rPr lang="en-US" sz="2000" dirty="0" err="1"/>
              <a:t>anak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berdiskusi</a:t>
            </a:r>
            <a:r>
              <a:rPr lang="en-US" sz="2000" dirty="0"/>
              <a:t> </a:t>
            </a:r>
            <a:r>
              <a:rPr lang="en-US" sz="2000" dirty="0" err="1"/>
              <a:t>secara</a:t>
            </a:r>
            <a:r>
              <a:rPr lang="en-US" sz="2000" dirty="0"/>
              <a:t> </a:t>
            </a:r>
            <a:r>
              <a:rPr lang="en-US" sz="2000" dirty="0" err="1"/>
              <a:t>demokratik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terbuka</a:t>
            </a:r>
            <a:r>
              <a:rPr lang="en-US" sz="2000" dirty="0"/>
              <a:t> </a:t>
            </a:r>
            <a:r>
              <a:rPr lang="en-US" sz="2000" dirty="0" err="1"/>
              <a:t>mengenai</a:t>
            </a:r>
            <a:r>
              <a:rPr lang="en-US" sz="2000" dirty="0"/>
              <a:t> </a:t>
            </a:r>
            <a:r>
              <a:rPr lang="en-US" sz="2000" dirty="0" err="1"/>
              <a:t>berbagai</a:t>
            </a:r>
            <a:r>
              <a:rPr lang="en-US" sz="2000" dirty="0"/>
              <a:t> </a:t>
            </a:r>
            <a:r>
              <a:rPr lang="en-US" sz="2000" dirty="0" err="1"/>
              <a:t>isu</a:t>
            </a:r>
            <a:r>
              <a:rPr lang="en-US" sz="2000" dirty="0"/>
              <a:t>, </a:t>
            </a:r>
            <a:r>
              <a:rPr lang="en-US" sz="2000" dirty="0" err="1"/>
              <a:t>dan</a:t>
            </a: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/>
              <a:t>Orangtua</a:t>
            </a:r>
            <a:r>
              <a:rPr lang="en-US" sz="2000" dirty="0"/>
              <a:t> yang </a:t>
            </a:r>
            <a:r>
              <a:rPr lang="en-US" sz="2000" dirty="0" err="1"/>
              <a:t>menerapkan</a:t>
            </a:r>
            <a:r>
              <a:rPr lang="en-US" sz="2000" dirty="0"/>
              <a:t> </a:t>
            </a:r>
            <a:r>
              <a:rPr lang="en-US" sz="2000" dirty="0" err="1"/>
              <a:t>disiplin</a:t>
            </a:r>
            <a:r>
              <a:rPr lang="en-US" sz="2000" dirty="0"/>
              <a:t> </a:t>
            </a:r>
            <a:r>
              <a:rPr lang="en-US" sz="2000" dirty="0" err="1"/>
              <a:t>terhadap</a:t>
            </a:r>
            <a:r>
              <a:rPr lang="en-US" sz="2000" dirty="0"/>
              <a:t> </a:t>
            </a:r>
            <a:r>
              <a:rPr lang="en-US" sz="2000" dirty="0" err="1"/>
              <a:t>anak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teknik</a:t>
            </a:r>
            <a:r>
              <a:rPr lang="en-US" sz="2000" dirty="0"/>
              <a:t> </a:t>
            </a:r>
            <a:r>
              <a:rPr lang="en-US" sz="2000" dirty="0" err="1"/>
              <a:t>berpikir</a:t>
            </a:r>
            <a:r>
              <a:rPr lang="en-US" sz="2000" dirty="0"/>
              <a:t> </a:t>
            </a:r>
            <a:r>
              <a:rPr lang="en-US" sz="2000" dirty="0" err="1"/>
              <a:t>induktif</a:t>
            </a:r>
            <a:r>
              <a:rPr lang="en-US" sz="2000" dirty="0"/>
              <a:t>  (Parikh, 1980).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38896701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87858" y="2006221"/>
            <a:ext cx="9689910" cy="4462818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/>
              <a:t>Emosi</a:t>
            </a:r>
            <a:r>
              <a:rPr lang="en-US" sz="2400" dirty="0"/>
              <a:t>	</a:t>
            </a:r>
          </a:p>
          <a:p>
            <a:r>
              <a:rPr lang="en-US" sz="2000" dirty="0" err="1"/>
              <a:t>Psikolog</a:t>
            </a:r>
            <a:r>
              <a:rPr lang="en-US" sz="2000" dirty="0"/>
              <a:t> </a:t>
            </a:r>
            <a:r>
              <a:rPr lang="en-US" sz="2000" dirty="0" err="1"/>
              <a:t>memandang</a:t>
            </a:r>
            <a:r>
              <a:rPr lang="en-US" sz="2000" dirty="0"/>
              <a:t> </a:t>
            </a:r>
            <a:r>
              <a:rPr lang="en-US" sz="2000" dirty="0" err="1"/>
              <a:t>anak</a:t>
            </a:r>
            <a:r>
              <a:rPr lang="en-US" sz="2000" dirty="0"/>
              <a:t> </a:t>
            </a:r>
            <a:r>
              <a:rPr lang="en-US" sz="2000" dirty="0" err="1"/>
              <a:t>usia</a:t>
            </a:r>
            <a:r>
              <a:rPr lang="en-US" sz="2000" dirty="0"/>
              <a:t> SMA </a:t>
            </a:r>
            <a:r>
              <a:rPr lang="en-US" sz="2000" dirty="0" err="1"/>
              <a:t>sebagai</a:t>
            </a:r>
            <a:r>
              <a:rPr lang="en-US" sz="2000" dirty="0"/>
              <a:t> </a:t>
            </a:r>
            <a:r>
              <a:rPr lang="en-US" sz="2000" dirty="0" err="1"/>
              <a:t>individu</a:t>
            </a:r>
            <a:r>
              <a:rPr lang="en-US" sz="2000" dirty="0"/>
              <a:t> yang </a:t>
            </a:r>
            <a:r>
              <a:rPr lang="en-US" sz="2000" dirty="0" err="1"/>
              <a:t>berada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tahap</a:t>
            </a:r>
            <a:r>
              <a:rPr lang="en-US" sz="2000" dirty="0"/>
              <a:t> yang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jelas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rangkaian</a:t>
            </a:r>
            <a:r>
              <a:rPr lang="en-US" sz="2000" dirty="0"/>
              <a:t> proses </a:t>
            </a:r>
            <a:r>
              <a:rPr lang="en-US" sz="2000" dirty="0" err="1"/>
              <a:t>perkembangan</a:t>
            </a:r>
            <a:r>
              <a:rPr lang="en-US" sz="2000" dirty="0"/>
              <a:t> </a:t>
            </a:r>
            <a:r>
              <a:rPr lang="en-US" sz="2000" dirty="0" err="1"/>
              <a:t>individu</a:t>
            </a:r>
            <a:r>
              <a:rPr lang="en-US" sz="2000" dirty="0"/>
              <a:t>. </a:t>
            </a:r>
            <a:r>
              <a:rPr lang="en-US" sz="2000" dirty="0" err="1"/>
              <a:t>Ketidakjelasan</a:t>
            </a:r>
            <a:r>
              <a:rPr lang="en-US" sz="2000" dirty="0"/>
              <a:t> </a:t>
            </a:r>
            <a:r>
              <a:rPr lang="en-US" sz="2000" dirty="0" err="1"/>
              <a:t>ini</a:t>
            </a:r>
            <a:r>
              <a:rPr lang="en-US" sz="2000" dirty="0"/>
              <a:t> </a:t>
            </a:r>
            <a:r>
              <a:rPr lang="en-US" sz="2000" dirty="0" err="1"/>
              <a:t>karena</a:t>
            </a:r>
            <a:r>
              <a:rPr lang="en-US" sz="2000" dirty="0"/>
              <a:t> </a:t>
            </a:r>
            <a:r>
              <a:rPr lang="en-US" sz="2000" dirty="0" err="1"/>
              <a:t>mereka</a:t>
            </a:r>
            <a:r>
              <a:rPr lang="en-US" sz="2000" dirty="0"/>
              <a:t> </a:t>
            </a:r>
            <a:r>
              <a:rPr lang="en-US" sz="2000" dirty="0" err="1"/>
              <a:t>berada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periode</a:t>
            </a:r>
            <a:r>
              <a:rPr lang="en-US" sz="2000" dirty="0"/>
              <a:t> </a:t>
            </a:r>
            <a:r>
              <a:rPr lang="en-US" sz="2000" dirty="0" err="1"/>
              <a:t>transisi</a:t>
            </a:r>
            <a:r>
              <a:rPr lang="en-US" sz="2000" dirty="0"/>
              <a:t>, </a:t>
            </a:r>
            <a:r>
              <a:rPr lang="en-US" sz="2000" dirty="0" err="1"/>
              <a:t>yaitu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periode</a:t>
            </a:r>
            <a:r>
              <a:rPr lang="en-US" sz="2000" dirty="0"/>
              <a:t> </a:t>
            </a:r>
            <a:r>
              <a:rPr lang="en-US" sz="2000" dirty="0" err="1"/>
              <a:t>kanak-kanak</a:t>
            </a:r>
            <a:r>
              <a:rPr lang="en-US" sz="2000" dirty="0"/>
              <a:t> </a:t>
            </a:r>
            <a:r>
              <a:rPr lang="en-US" sz="2000" dirty="0" err="1"/>
              <a:t>menuju</a:t>
            </a:r>
            <a:r>
              <a:rPr lang="en-US" sz="2000" dirty="0"/>
              <a:t> </a:t>
            </a:r>
            <a:r>
              <a:rPr lang="en-US" sz="2000" dirty="0" err="1"/>
              <a:t>periode</a:t>
            </a:r>
            <a:r>
              <a:rPr lang="en-US" sz="2000" dirty="0"/>
              <a:t> orang </a:t>
            </a:r>
            <a:r>
              <a:rPr lang="en-US" sz="2000" dirty="0" err="1"/>
              <a:t>dewasa</a:t>
            </a:r>
            <a:r>
              <a:rPr lang="en-US" sz="20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1070980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Theme4</Template>
  <TotalTime>201</TotalTime>
  <Words>1265</Words>
  <Application>Microsoft Office PowerPoint</Application>
  <PresentationFormat>Custom</PresentationFormat>
  <Paragraphs>91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Wisp</vt:lpstr>
      <vt:lpstr>Peserta Didik dalam Psikologi Pendidikan </vt:lpstr>
      <vt:lpstr>Pengertian Peserta Didik</vt:lpstr>
      <vt:lpstr>Slide 3</vt:lpstr>
      <vt:lpstr>Tahap-Tahap Perkembangan Peserta Didik</vt:lpstr>
      <vt:lpstr>Slide 5</vt:lpstr>
      <vt:lpstr>Karakteristik Peserta Didik Tahapan Anak Usia Menengah</vt:lpstr>
      <vt:lpstr>Slide 7</vt:lpstr>
      <vt:lpstr>Slide 8</vt:lpstr>
      <vt:lpstr>Slide 9</vt:lpstr>
      <vt:lpstr>Faktor yang Mempengaruhi Tahapan Perkembangan Anak</vt:lpstr>
      <vt:lpstr>Slide 11</vt:lpstr>
      <vt:lpstr>Masalah Tahap Perkembangan Anak </vt:lpstr>
      <vt:lpstr>Slide 13</vt:lpstr>
      <vt:lpstr>Slide 14</vt:lpstr>
      <vt:lpstr>Slide 15</vt:lpstr>
      <vt:lpstr>IMPLIKASI</vt:lpstr>
      <vt:lpstr>Slide 17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Kelompok 1</dc:title>
  <dc:creator>Master</dc:creator>
  <cp:lastModifiedBy>ACER</cp:lastModifiedBy>
  <cp:revision>21</cp:revision>
  <dcterms:created xsi:type="dcterms:W3CDTF">2019-11-17T09:16:00Z</dcterms:created>
  <dcterms:modified xsi:type="dcterms:W3CDTF">2021-04-06T00:17:29Z</dcterms:modified>
</cp:coreProperties>
</file>