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279232B-5AD4-4FD2-9888-15B364268DD1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3616174-AEAC-4057-8D2B-9DF0D44957A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PRODUK PERADILAN AGAMA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783348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II. PENETAPAN (ITSBAT / BESCHIKING)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Penetapan (</a:t>
            </a:r>
            <a:r>
              <a:rPr lang="id-ID" i="1" dirty="0" smtClean="0"/>
              <a:t>jurisdictio voluntaria</a:t>
            </a:r>
            <a:r>
              <a:rPr lang="id-ID" dirty="0" smtClean="0"/>
              <a:t>) merupakan keputusan pengadilan atas perkara permohonan (</a:t>
            </a:r>
            <a:r>
              <a:rPr lang="id-ID" i="1" dirty="0" smtClean="0"/>
              <a:t>volunter</a:t>
            </a:r>
            <a:r>
              <a:rPr lang="id-ID" dirty="0" smtClean="0"/>
              <a:t>)</a:t>
            </a:r>
          </a:p>
          <a:p>
            <a:r>
              <a:rPr lang="id-ID" dirty="0" smtClean="0"/>
              <a:t>Penetapan hanya memiliki kekuatan hukum sepihak, pihak lain tidak dapat dipaksa untuk mengikuti kebenaran hal-hal yang dideklarasikan dalam penetapan, sehingga penetapan tidak memiliki kekuatan pembuktian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465275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Perbedaan Putusan dan Penetapan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904591069"/>
              </p:ext>
            </p:extLst>
          </p:nvPr>
        </p:nvGraphicFramePr>
        <p:xfrm>
          <a:off x="251520" y="1268761"/>
          <a:ext cx="8424936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372554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PUTUSAN</a:t>
                      </a:r>
                      <a:endParaRPr lang="id-ID" b="1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PENETAPAN</a:t>
                      </a:r>
                      <a:endParaRPr lang="id-ID" b="1" dirty="0"/>
                    </a:p>
                  </a:txBody>
                  <a:tcPr marL="82973" marR="82973"/>
                </a:tc>
              </a:tr>
              <a:tr h="372554">
                <a:tc>
                  <a:txBody>
                    <a:bodyPr/>
                    <a:lstStyle/>
                    <a:p>
                      <a:r>
                        <a:rPr lang="id-ID" dirty="0" smtClean="0"/>
                        <a:t>Ada dua pihak yang berlawanan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Hanya</a:t>
                      </a:r>
                      <a:r>
                        <a:rPr lang="id-ID" baseline="0" dirty="0" smtClean="0"/>
                        <a:t> satu pihak</a:t>
                      </a:r>
                      <a:endParaRPr lang="id-ID" dirty="0"/>
                    </a:p>
                  </a:txBody>
                  <a:tcPr marL="82973" marR="82973"/>
                </a:tc>
              </a:tr>
              <a:tr h="372554">
                <a:tc>
                  <a:txBody>
                    <a:bodyPr/>
                    <a:lstStyle/>
                    <a:p>
                      <a:r>
                        <a:rPr lang="id-ID" dirty="0" smtClean="0"/>
                        <a:t>Ada kata “berlawanan dengan”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 ada kata “berlawanan dengan”</a:t>
                      </a:r>
                      <a:endParaRPr lang="id-ID" dirty="0"/>
                    </a:p>
                  </a:txBody>
                  <a:tcPr marL="82973" marR="82973"/>
                </a:tc>
              </a:tr>
              <a:tr h="643038">
                <a:tc>
                  <a:txBody>
                    <a:bodyPr/>
                    <a:lstStyle/>
                    <a:p>
                      <a:r>
                        <a:rPr lang="id-ID" dirty="0" smtClean="0"/>
                        <a:t>Ada kata “tentang duduk perkaranya”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baseline="0" dirty="0" smtClean="0"/>
                        <a:t>Langsung menguraikan permohonan</a:t>
                      </a:r>
                      <a:endParaRPr lang="id-ID" dirty="0"/>
                    </a:p>
                  </a:txBody>
                  <a:tcPr marL="82973" marR="82973"/>
                </a:tc>
              </a:tr>
              <a:tr h="643038">
                <a:tc>
                  <a:txBody>
                    <a:bodyPr/>
                    <a:lstStyle/>
                    <a:p>
                      <a:r>
                        <a:rPr lang="id-ID" dirty="0" smtClean="0"/>
                        <a:t>Amarnya dapat bersifat deklaratoir, konstitutif, dan kondemnatoir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Amarnya hanya bersifat deklaratoir</a:t>
                      </a:r>
                      <a:r>
                        <a:rPr lang="id-ID" baseline="0" dirty="0" smtClean="0"/>
                        <a:t> dan konstitutif</a:t>
                      </a:r>
                      <a:endParaRPr lang="id-ID" dirty="0"/>
                    </a:p>
                  </a:txBody>
                  <a:tcPr marL="82973" marR="82973"/>
                </a:tc>
              </a:tr>
              <a:tr h="918627">
                <a:tc>
                  <a:txBody>
                    <a:bodyPr/>
                    <a:lstStyle/>
                    <a:p>
                      <a:r>
                        <a:rPr lang="id-ID" dirty="0" smtClean="0"/>
                        <a:t>Menggunakan kata “menetapkan...”, “menyatakan...”, ataupun “menghukum...”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Menggunakan kata “menetapkan”</a:t>
                      </a:r>
                      <a:endParaRPr lang="id-ID" dirty="0"/>
                    </a:p>
                  </a:txBody>
                  <a:tcPr marL="82973" marR="82973"/>
                </a:tc>
              </a:tr>
              <a:tr h="643038">
                <a:tc>
                  <a:txBody>
                    <a:bodyPr/>
                    <a:lstStyle/>
                    <a:p>
                      <a:r>
                        <a:rPr lang="id-ID" dirty="0" smtClean="0"/>
                        <a:t>Biaya perkara dibebankan</a:t>
                      </a:r>
                      <a:r>
                        <a:rPr lang="id-ID" baseline="0" dirty="0" smtClean="0"/>
                        <a:t> kepada ...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Biaya perkara selalu dibebankan kepada</a:t>
                      </a:r>
                      <a:r>
                        <a:rPr lang="id-ID" baseline="0" dirty="0" smtClean="0"/>
                        <a:t> pemohon</a:t>
                      </a:r>
                      <a:endParaRPr lang="id-ID" dirty="0"/>
                    </a:p>
                  </a:txBody>
                  <a:tcPr marL="82973" marR="82973"/>
                </a:tc>
              </a:tr>
              <a:tr h="372554">
                <a:tc>
                  <a:txBody>
                    <a:bodyPr/>
                    <a:lstStyle/>
                    <a:p>
                      <a:r>
                        <a:rPr lang="id-ID" dirty="0" smtClean="0"/>
                        <a:t>Dapat ada rekonvensi dan intervensi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Tidak ada rekonvensi</a:t>
                      </a:r>
                      <a:r>
                        <a:rPr lang="id-ID" baseline="0" dirty="0" smtClean="0"/>
                        <a:t> dan intervensi</a:t>
                      </a:r>
                    </a:p>
                  </a:txBody>
                  <a:tcPr marL="82973" marR="82973"/>
                </a:tc>
              </a:tr>
              <a:tr h="918627">
                <a:tc>
                  <a:txBody>
                    <a:bodyPr/>
                    <a:lstStyle/>
                    <a:p>
                      <a:r>
                        <a:rPr lang="id-ID" dirty="0" smtClean="0"/>
                        <a:t>Dapat memiliki kekuatan pembuktian dan kekuatan eksekutorial</a:t>
                      </a:r>
                      <a:endParaRPr lang="id-ID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id-ID" baseline="0" dirty="0" smtClean="0"/>
                        <a:t>Tidak mempunyai kekuatan pembuktian dan kekuatan eksekutorial</a:t>
                      </a:r>
                    </a:p>
                  </a:txBody>
                  <a:tcPr marL="82973" marR="8297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9230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WASSALAM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76405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BENTUK KEPUTUSAN </a:t>
            </a:r>
            <a:br>
              <a:rPr lang="id-ID" dirty="0" smtClean="0"/>
            </a:br>
            <a:r>
              <a:rPr lang="id-ID" dirty="0" smtClean="0"/>
              <a:t>DI PERADILAN AGAMA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id-ID" dirty="0" smtClean="0"/>
              <a:t>PUTUSAN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id-ID" dirty="0" smtClean="0"/>
              <a:t>PENETAPAN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431099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I. PUTUSAN (VONIS / AL QADHA)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Macam-macam Putusan</a:t>
            </a:r>
          </a:p>
          <a:p>
            <a:r>
              <a:rPr lang="id-ID" dirty="0" smtClean="0"/>
              <a:t>Macam putusan berdasar kehadiran para pihak</a:t>
            </a:r>
          </a:p>
          <a:p>
            <a:r>
              <a:rPr lang="id-ID" dirty="0" smtClean="0"/>
              <a:t>Macam putusan berdasar isi gugatan</a:t>
            </a:r>
          </a:p>
          <a:p>
            <a:r>
              <a:rPr lang="id-ID" dirty="0" smtClean="0"/>
              <a:t>Macam putusan berdasar pada akibat hukum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420614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Macam-macam </a:t>
            </a:r>
            <a:r>
              <a:rPr lang="id-ID" dirty="0" smtClean="0"/>
              <a:t>Putusan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d-ID" dirty="0" smtClean="0"/>
              <a:t>1. </a:t>
            </a:r>
            <a:r>
              <a:rPr lang="id-ID" b="1" dirty="0" smtClean="0"/>
              <a:t>Putusan Akhir (</a:t>
            </a:r>
            <a:r>
              <a:rPr lang="id-ID" b="1" i="1" dirty="0" smtClean="0"/>
              <a:t>eind vonnis</a:t>
            </a:r>
            <a:r>
              <a:rPr lang="id-ID" b="1" dirty="0" smtClean="0"/>
              <a:t>)</a:t>
            </a:r>
          </a:p>
          <a:p>
            <a:pPr lvl="1"/>
            <a:r>
              <a:rPr lang="id-ID" dirty="0" smtClean="0"/>
              <a:t>Putusan yang mengakhiri sengketa</a:t>
            </a:r>
          </a:p>
          <a:p>
            <a:pPr marL="0" indent="0">
              <a:buNone/>
            </a:pPr>
            <a:r>
              <a:rPr lang="id-ID" dirty="0" smtClean="0"/>
              <a:t>2. </a:t>
            </a:r>
            <a:r>
              <a:rPr lang="id-ID" b="1" dirty="0" smtClean="0"/>
              <a:t>Putusan Sela (</a:t>
            </a:r>
            <a:r>
              <a:rPr lang="id-ID" b="1" i="1" dirty="0" smtClean="0"/>
              <a:t>tussen vonnis</a:t>
            </a:r>
            <a:r>
              <a:rPr lang="id-ID" b="1" dirty="0" smtClean="0"/>
              <a:t>)</a:t>
            </a:r>
          </a:p>
          <a:p>
            <a:pPr lvl="1"/>
            <a:r>
              <a:rPr lang="id-ID" dirty="0" smtClean="0"/>
              <a:t>Putusan yang dijatuhkan pada saat proses persidangan sebelum putusan akhir untuk memperjelas dan memperlancar persidangan</a:t>
            </a:r>
          </a:p>
          <a:p>
            <a:pPr lvl="1"/>
            <a:r>
              <a:rPr lang="id-ID" dirty="0" smtClean="0"/>
              <a:t>Macam Putusan Sela: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b="1" dirty="0" smtClean="0"/>
              <a:t>Putusan Provisionil </a:t>
            </a:r>
            <a:r>
              <a:rPr lang="id-ID" dirty="0" smtClean="0">
                <a:sym typeface="Wingdings" pitchFamily="2" charset="2"/>
              </a:rPr>
              <a:t>putusan sebagai tindakan pendahuluan untuk memberikan jawaban tuntutan pihak yang berperkara</a:t>
            </a:r>
            <a:endParaRPr lang="id-ID" dirty="0" smtClean="0"/>
          </a:p>
          <a:p>
            <a:pPr marL="971550" lvl="1" indent="-514350">
              <a:buFont typeface="+mj-lt"/>
              <a:buAutoNum type="arabicPeriod"/>
            </a:pPr>
            <a:r>
              <a:rPr lang="id-ID" b="1" dirty="0" smtClean="0"/>
              <a:t>Putusan Prepatoir </a:t>
            </a:r>
            <a:r>
              <a:rPr lang="id-ID" dirty="0" smtClean="0">
                <a:sym typeface="Wingdings" pitchFamily="2" charset="2"/>
              </a:rPr>
              <a:t> putusan persiapan sebelum putusan akhir, terkait pada jalannya acara persidangan, seperti putusan penundaan sidang</a:t>
            </a:r>
            <a:endParaRPr lang="id-ID" dirty="0" smtClean="0"/>
          </a:p>
          <a:p>
            <a:pPr marL="971550" lvl="1" indent="-514350">
              <a:buFont typeface="+mj-lt"/>
              <a:buAutoNum type="arabicPeriod"/>
            </a:pPr>
            <a:r>
              <a:rPr lang="id-ID" b="1" dirty="0" smtClean="0"/>
              <a:t>Putusan Insidentil </a:t>
            </a:r>
            <a:r>
              <a:rPr lang="id-ID" dirty="0" smtClean="0">
                <a:sym typeface="Wingdings" pitchFamily="2" charset="2"/>
              </a:rPr>
              <a:t> putusan yang berhubungan dengan peristiwa (insiden) yang untuk sementara menghentikan pemeriksaan sidang, seperti putusan tentang eksepsi</a:t>
            </a:r>
            <a:endParaRPr lang="id-ID" dirty="0" smtClean="0"/>
          </a:p>
          <a:p>
            <a:pPr marL="971550" lvl="1" indent="-514350">
              <a:buFont typeface="+mj-lt"/>
              <a:buAutoNum type="arabicPeriod"/>
            </a:pPr>
            <a:r>
              <a:rPr lang="id-ID" b="1" dirty="0" smtClean="0"/>
              <a:t>Putusan Interlokotoir </a:t>
            </a:r>
            <a:r>
              <a:rPr lang="id-ID" dirty="0" smtClean="0">
                <a:sym typeface="Wingdings" pitchFamily="2" charset="2"/>
              </a:rPr>
              <a:t> putusan yang isinya memerintahkan pembuktian, seperti putusan pemeriksaan saksi-saksi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378432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3. </a:t>
            </a:r>
            <a:r>
              <a:rPr lang="id-ID" b="1" dirty="0"/>
              <a:t>Putusan Serta Merta</a:t>
            </a:r>
          </a:p>
          <a:p>
            <a:pPr lvl="1"/>
            <a:r>
              <a:rPr lang="id-ID" dirty="0"/>
              <a:t>Putusan yang sedang dilakukan upaya hukum dilaksanakan terlebih dulu tanpa menunggu putusan yang mempunyai kekuatan hukum yang tetap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08058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Macam </a:t>
            </a:r>
            <a:r>
              <a:rPr lang="id-ID" dirty="0" smtClean="0"/>
              <a:t>Putusan </a:t>
            </a:r>
            <a:r>
              <a:rPr lang="id-ID" dirty="0"/>
              <a:t>berdasar </a:t>
            </a:r>
            <a:r>
              <a:rPr lang="id-ID" dirty="0" smtClean="0"/>
              <a:t>Kehadiran Para Pihak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1. </a:t>
            </a:r>
            <a:r>
              <a:rPr lang="id-ID" b="1" dirty="0" smtClean="0"/>
              <a:t>Putusan verstek</a:t>
            </a:r>
          </a:p>
          <a:p>
            <a:pPr lvl="1"/>
            <a:r>
              <a:rPr lang="id-ID" dirty="0" smtClean="0"/>
              <a:t>Putusan yang dijatuhkan karena Tergugat/ Termohon tidak hadir dalam persidangan setelah dipanggil secara resmi, sedangkan Penggugat/ Pemohon hadir</a:t>
            </a:r>
          </a:p>
          <a:p>
            <a:pPr marL="0" indent="0">
              <a:buNone/>
            </a:pPr>
            <a:r>
              <a:rPr lang="id-ID" dirty="0" smtClean="0"/>
              <a:t>2. </a:t>
            </a:r>
            <a:r>
              <a:rPr lang="id-ID" b="1" dirty="0" smtClean="0"/>
              <a:t>Putusan gugur</a:t>
            </a:r>
          </a:p>
          <a:p>
            <a:pPr lvl="1"/>
            <a:r>
              <a:rPr lang="id-ID" dirty="0" smtClean="0"/>
              <a:t>Putusan yang menyatakan gugatan / permohonan gugur karena Penggugat/Pemohon tidak hadir</a:t>
            </a:r>
          </a:p>
          <a:p>
            <a:pPr marL="0" indent="0">
              <a:buNone/>
            </a:pPr>
            <a:r>
              <a:rPr lang="id-ID" dirty="0" smtClean="0"/>
              <a:t>3. </a:t>
            </a:r>
            <a:r>
              <a:rPr lang="id-ID" b="1" dirty="0" smtClean="0"/>
              <a:t>Putusan kontradiktoir</a:t>
            </a:r>
          </a:p>
          <a:p>
            <a:pPr lvl="1"/>
            <a:r>
              <a:rPr lang="id-ID" dirty="0" smtClean="0"/>
              <a:t>Putusan akhir yang pada saat diucapkan tidak dihadiri oleh salah satu atau para pihak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740120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Macam </a:t>
            </a:r>
            <a:r>
              <a:rPr lang="id-ID" dirty="0" smtClean="0"/>
              <a:t>Putusan </a:t>
            </a:r>
            <a:r>
              <a:rPr lang="id-ID" dirty="0"/>
              <a:t>berdasar </a:t>
            </a:r>
            <a:r>
              <a:rPr lang="id-ID" dirty="0" smtClean="0"/>
              <a:t>Isi Gugatan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Putusan </a:t>
            </a:r>
            <a:r>
              <a:rPr lang="id-ID" b="1" dirty="0" smtClean="0"/>
              <a:t>tidak menerima gugatan penggugat </a:t>
            </a:r>
            <a:r>
              <a:rPr lang="id-ID" dirty="0" smtClean="0">
                <a:sym typeface="Wingdings" pitchFamily="2" charset="2"/>
              </a:rPr>
              <a:t> karena tidak terpenuhinya syarat hukum formil maupun materiil (putusan negatif)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Putusan </a:t>
            </a:r>
            <a:r>
              <a:rPr lang="id-ID" b="1" dirty="0" smtClean="0">
                <a:sym typeface="Wingdings" pitchFamily="2" charset="2"/>
              </a:rPr>
              <a:t>menolak gugatan penggugat </a:t>
            </a:r>
            <a:r>
              <a:rPr lang="id-ID" dirty="0" smtClean="0">
                <a:sym typeface="Wingdings" pitchFamily="2" charset="2"/>
              </a:rPr>
              <a:t> dalil-dalil gugat tidak terbukti (putusan negatif)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Putusan </a:t>
            </a:r>
            <a:r>
              <a:rPr lang="id-ID" b="1" dirty="0" smtClean="0">
                <a:sym typeface="Wingdings" pitchFamily="2" charset="2"/>
              </a:rPr>
              <a:t>mengabulkan gugatan penggugat untuk sebagian dan menolak tidak menerima selebihnya </a:t>
            </a:r>
            <a:r>
              <a:rPr lang="id-ID" dirty="0" smtClean="0">
                <a:sym typeface="Wingdings" pitchFamily="2" charset="2"/>
              </a:rPr>
              <a:t> dalil gugat ada yang terbukti dan ada yang tidak terbukti (putusan positif dan negatif)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Putusan </a:t>
            </a:r>
            <a:r>
              <a:rPr lang="id-ID" b="1" dirty="0" smtClean="0">
                <a:sym typeface="Wingdings" pitchFamily="2" charset="2"/>
              </a:rPr>
              <a:t>mengabulkan gugatan penggugat seluruhnya </a:t>
            </a:r>
            <a:r>
              <a:rPr lang="id-ID" dirty="0" smtClean="0">
                <a:sym typeface="Wingdings" pitchFamily="2" charset="2"/>
              </a:rPr>
              <a:t> syarat gugat terpenuhi dan dalil-dalil gugat terbukti (putusan positif)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539639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Macam P</a:t>
            </a:r>
            <a:r>
              <a:rPr lang="id-ID" dirty="0" smtClean="0"/>
              <a:t>utusan </a:t>
            </a:r>
            <a:r>
              <a:rPr lang="id-ID" dirty="0"/>
              <a:t>berdasar pada </a:t>
            </a:r>
            <a:r>
              <a:rPr lang="id-ID" dirty="0" smtClean="0"/>
              <a:t>Akibat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Diklatoir </a:t>
            </a:r>
            <a:r>
              <a:rPr lang="id-ID" dirty="0" smtClean="0">
                <a:sym typeface="Wingdings" pitchFamily="2" charset="2"/>
              </a:rPr>
              <a:t> putusan menyatakan suatu keadaan yang sah menurut hukum  “Menetapkan ...”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Konstitutif </a:t>
            </a:r>
            <a:r>
              <a:rPr lang="id-ID" dirty="0" smtClean="0">
                <a:sym typeface="Wingdings" pitchFamily="2" charset="2"/>
              </a:rPr>
              <a:t> putusan yang menciptakan hukum baru yang sah menurut hukum sebelumnya belum terjadi keadaan hukum tersebut  “Menyatakan ...”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Kondemnatoir </a:t>
            </a:r>
            <a:r>
              <a:rPr lang="id-ID" dirty="0" smtClean="0">
                <a:sym typeface="Wingdings" pitchFamily="2" charset="2"/>
              </a:rPr>
              <a:t> putusan yang bersifat menghukum kepada salah satu pihak untuk melakukan atau tidak melakukan sesuatu  “Menghukum ...”  mempunyai kekuatan hukum ekskutorial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495398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Kekuatan Hukum Putusan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Kekuatan Mengikat</a:t>
            </a:r>
          </a:p>
          <a:p>
            <a:pPr marL="914400" lvl="1" indent="-514350"/>
            <a:r>
              <a:rPr lang="id-ID" dirty="0" smtClean="0"/>
              <a:t>Putusan mengikat para pihak yang berperkara dan kekuatan mengikatnya secara positif dan negatif.</a:t>
            </a:r>
          </a:p>
          <a:p>
            <a:pPr marL="914400" lvl="1" indent="-514350"/>
            <a:r>
              <a:rPr lang="id-ID" dirty="0" smtClean="0"/>
              <a:t>Positif </a:t>
            </a:r>
            <a:r>
              <a:rPr lang="id-ID" dirty="0" smtClean="0">
                <a:sym typeface="Wingdings" pitchFamily="2" charset="2"/>
              </a:rPr>
              <a:t> putusan yang telah ada harus dianggap benar (res judicato pro veritate habetur)</a:t>
            </a:r>
          </a:p>
          <a:p>
            <a:pPr marL="914400" lvl="1" indent="-514350"/>
            <a:r>
              <a:rPr lang="id-ID" dirty="0" smtClean="0">
                <a:sym typeface="Wingdings" pitchFamily="2" charset="2"/>
              </a:rPr>
              <a:t>Negatif  hakim tidak boleh memutus lagi perkara yang sama, pokok perkara yang sama, dan pihak yang sama (nebis in idem)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Kekuatan Pembuktian</a:t>
            </a:r>
          </a:p>
          <a:p>
            <a:pPr marL="914400" lvl="1" indent="-514350"/>
            <a:r>
              <a:rPr lang="id-ID" dirty="0" smtClean="0"/>
              <a:t>Putusan memperoleh kepastian hukum, bukti kebenaran hukum, dan mempunyai kekuatan hukum tetap serta dapat dijadikan bukti dalam sengketa perdata yang sama</a:t>
            </a:r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Kekuatan Eksekutorial</a:t>
            </a:r>
          </a:p>
          <a:p>
            <a:pPr marL="914400" lvl="1" indent="-514350"/>
            <a:r>
              <a:rPr lang="id-ID" dirty="0" smtClean="0"/>
              <a:t>Putusan memiliki kekuatan untuk dilaksanakan secara paksa oleh aparat negara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76229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</TotalTime>
  <Words>632</Words>
  <Application>Microsoft Office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PRODUK PERADILAN AGAMA</vt:lpstr>
      <vt:lpstr>BENTUK KEPUTUSAN  DI PERADILAN AGAMA</vt:lpstr>
      <vt:lpstr>I. PUTUSAN (VONIS / AL QADHA)</vt:lpstr>
      <vt:lpstr>Macam-macam Putusan</vt:lpstr>
      <vt:lpstr>Cont’d</vt:lpstr>
      <vt:lpstr>Macam Putusan berdasar Kehadiran Para Pihak</vt:lpstr>
      <vt:lpstr>Macam Putusan berdasar Isi Gugatan</vt:lpstr>
      <vt:lpstr>Macam Putusan berdasar pada Akibat Hukum</vt:lpstr>
      <vt:lpstr>Kekuatan Hukum Putusan</vt:lpstr>
      <vt:lpstr>II. PENETAPAN (ITSBAT / BESCHIKING)</vt:lpstr>
      <vt:lpstr>Perbedaan Putusan dan Penetapan</vt:lpstr>
      <vt:lpstr>WASSALAM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PUTUSAN</dc:title>
  <dc:creator>Acer Valued Customer</dc:creator>
  <cp:lastModifiedBy>user</cp:lastModifiedBy>
  <cp:revision>10</cp:revision>
  <dcterms:created xsi:type="dcterms:W3CDTF">2012-07-19T04:58:25Z</dcterms:created>
  <dcterms:modified xsi:type="dcterms:W3CDTF">2014-11-11T02:35:04Z</dcterms:modified>
</cp:coreProperties>
</file>