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78" r:id="rId4"/>
    <p:sldId id="334" r:id="rId5"/>
    <p:sldId id="335" r:id="rId6"/>
    <p:sldId id="257" r:id="rId7"/>
    <p:sldId id="292" r:id="rId8"/>
    <p:sldId id="27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7E"/>
    <a:srgbClr val="E7E7E7"/>
    <a:srgbClr val="999999"/>
    <a:srgbClr val="9ED4CE"/>
    <a:srgbClr val="003554"/>
    <a:srgbClr val="09CAB4"/>
    <a:srgbClr val="01B39D"/>
    <a:srgbClr val="05BEA8"/>
    <a:srgbClr val="1B1B1B"/>
    <a:srgbClr val="00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50" d="100"/>
          <a:sy n="50" d="100"/>
        </p:scale>
        <p:origin x="78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3"/>
          <a:stretch>
            <a:fillRect/>
          </a:stretch>
        </p:blipFill>
        <p:spPr>
          <a:xfrm>
            <a:off x="-107852" y="0"/>
            <a:ext cx="122998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9" b="3787"/>
          <a:stretch>
            <a:fillRect/>
          </a:stretch>
        </p:blipFill>
        <p:spPr>
          <a:xfrm>
            <a:off x="-23300" y="-1"/>
            <a:ext cx="12215299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5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19" y="419721"/>
            <a:ext cx="852880" cy="852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2376" r="4345" b="22272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9" y="5992901"/>
            <a:ext cx="546011" cy="54601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38200" y="6081240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7E7E7"/>
                </a:solidFill>
              </a:rPr>
              <a:t>GIANTTEMPLATE.COM</a:t>
            </a:r>
            <a:endParaRPr lang="en-US" dirty="0">
              <a:solidFill>
                <a:srgbClr val="E7E7E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C2A4-75B6-4E2F-A784-BB56FDEA2C7E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447B7-48EC-4476-A4AD-C6E9B7958E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C2A4-75B6-4E2F-A784-BB56FDEA2C7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4.svg"/><Relationship Id="rId7" Type="http://schemas.openxmlformats.org/officeDocument/2006/relationships/image" Target="../media/image14.png"/><Relationship Id="rId6" Type="http://schemas.openxmlformats.org/officeDocument/2006/relationships/image" Target="../media/image3.svg"/><Relationship Id="rId5" Type="http://schemas.openxmlformats.org/officeDocument/2006/relationships/image" Target="../media/image13.png"/><Relationship Id="rId4" Type="http://schemas.openxmlformats.org/officeDocument/2006/relationships/image" Target="../media/image2.svg"/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6.svg"/><Relationship Id="rId11" Type="http://schemas.openxmlformats.org/officeDocument/2006/relationships/image" Target="../media/image16.png"/><Relationship Id="rId10" Type="http://schemas.openxmlformats.org/officeDocument/2006/relationships/image" Target="../media/image5.sv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/>
        </p:nvSpPr>
        <p:spPr>
          <a:xfrm>
            <a:off x="15459606" y="790213"/>
            <a:ext cx="1944035" cy="6858000"/>
          </a:xfrm>
          <a:custGeom>
            <a:avLst/>
            <a:gdLst>
              <a:gd name="connsiteX0" fmla="*/ 1563682 w 1944035"/>
              <a:gd name="connsiteY0" fmla="*/ 0 h 6858000"/>
              <a:gd name="connsiteX1" fmla="*/ 1944035 w 1944035"/>
              <a:gd name="connsiteY1" fmla="*/ 0 h 6858000"/>
              <a:gd name="connsiteX2" fmla="*/ 380353 w 1944035"/>
              <a:gd name="connsiteY2" fmla="*/ 6858000 h 6858000"/>
              <a:gd name="connsiteX3" fmla="*/ 0 w 19440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35" h="6858000">
                <a:moveTo>
                  <a:pt x="1563682" y="0"/>
                </a:moveTo>
                <a:lnTo>
                  <a:pt x="1944035" y="0"/>
                </a:lnTo>
                <a:lnTo>
                  <a:pt x="380353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" name="Freeform: Shape 12"/>
          <p:cNvSpPr/>
          <p:nvPr/>
        </p:nvSpPr>
        <p:spPr>
          <a:xfrm>
            <a:off x="-5967549" y="0"/>
            <a:ext cx="15303652" cy="6858000"/>
          </a:xfrm>
          <a:custGeom>
            <a:avLst/>
            <a:gdLst>
              <a:gd name="connsiteX0" fmla="*/ 1563682 w 3967247"/>
              <a:gd name="connsiteY0" fmla="*/ 0 h 6858000"/>
              <a:gd name="connsiteX1" fmla="*/ 3967247 w 3967247"/>
              <a:gd name="connsiteY1" fmla="*/ 0 h 6858000"/>
              <a:gd name="connsiteX2" fmla="*/ 2403565 w 3967247"/>
              <a:gd name="connsiteY2" fmla="*/ 6858000 h 6858000"/>
              <a:gd name="connsiteX3" fmla="*/ 0 w 396724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7247" h="6858000">
                <a:moveTo>
                  <a:pt x="1563682" y="0"/>
                </a:moveTo>
                <a:lnTo>
                  <a:pt x="3967247" y="0"/>
                </a:lnTo>
                <a:lnTo>
                  <a:pt x="240356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8E7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697" y="346710"/>
            <a:ext cx="536537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en-US" sz="4800" dirty="0">
                <a:solidFill>
                  <a:srgbClr val="E7E7E7"/>
                </a:solidFill>
                <a:latin typeface="Tw Cen MT Condensed Extra Bold" panose="020B0803020202020204" charset="0"/>
                <a:cs typeface="Tw Cen MT Condensed Extra Bold" panose="020B0803020202020204" charset="0"/>
              </a:rPr>
              <a:t>Pengembangan Media Pembelajaran</a:t>
            </a:r>
            <a:endParaRPr lang="en-ID" altLang="en-US" sz="4800" dirty="0">
              <a:solidFill>
                <a:srgbClr val="E7E7E7"/>
              </a:solidFill>
              <a:latin typeface="Tw Cen MT Condensed Extra Bold" panose="020B0803020202020204" charset="0"/>
              <a:cs typeface="Tw Cen MT Condensed Extra Bold" panose="020B08030202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527" y="4158888"/>
            <a:ext cx="3649569" cy="206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E7E7E7"/>
                </a:solidFill>
                <a:latin typeface="Tw Cen MT Condensed Extra Bold" panose="020B0803020202020204" charset="0"/>
                <a:ea typeface="Calibri" panose="020F0502020204030204" pitchFamily="34" charset="0"/>
                <a:cs typeface="Tw Cen MT Condensed Extra Bold" panose="020B0803020202020204" charset="0"/>
              </a:rPr>
              <a:t>Kegiatan pengembangan ini banyak terkait dengan proses pembuatan media yang dilakukan secara sistematis dari mulai tahap perancangan/desain, produksi media, dan evaluasi.</a:t>
            </a:r>
            <a:endParaRPr lang="en-US" sz="2000">
              <a:solidFill>
                <a:srgbClr val="E7E7E7"/>
              </a:solidFill>
              <a:latin typeface="Tw Cen MT Condensed Extra Bold" panose="020B0803020202020204" charset="0"/>
              <a:ea typeface="Calibri" panose="020F0502020204030204" pitchFamily="34" charset="0"/>
              <a:cs typeface="Tw Cen MT Condensed Extra Bold" panose="020B080302020202020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Head with Gear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42942" y="1762148"/>
            <a:ext cx="914400" cy="914400"/>
          </a:xfrm>
          <a:prstGeom prst="rect">
            <a:avLst/>
          </a:prstGeom>
        </p:spPr>
      </p:pic>
      <p:pic>
        <p:nvPicPr>
          <p:cNvPr id="5" name="Graphic 4" descr="Gea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5623" y="1762148"/>
            <a:ext cx="914400" cy="914400"/>
          </a:xfrm>
          <a:prstGeom prst="rect">
            <a:avLst/>
          </a:prstGeom>
        </p:spPr>
      </p:pic>
      <p:pic>
        <p:nvPicPr>
          <p:cNvPr id="7" name="Graphic 6" descr="Puzz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2942" y="4329445"/>
            <a:ext cx="914400" cy="914400"/>
          </a:xfrm>
          <a:prstGeom prst="rect">
            <a:avLst/>
          </a:prstGeom>
        </p:spPr>
      </p:pic>
      <p:pic>
        <p:nvPicPr>
          <p:cNvPr id="9" name="Graphic 8" descr="Handshak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0262" y="1762148"/>
            <a:ext cx="914400" cy="914400"/>
          </a:xfrm>
          <a:prstGeom prst="rect">
            <a:avLst/>
          </a:prstGeom>
        </p:spPr>
      </p:pic>
      <p:pic>
        <p:nvPicPr>
          <p:cNvPr id="13" name="Graphic 12" descr="Briefcas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5623" y="4329445"/>
            <a:ext cx="914400" cy="914400"/>
          </a:xfrm>
          <a:prstGeom prst="rect">
            <a:avLst/>
          </a:prstGeom>
        </p:spPr>
      </p:pic>
      <p:pic>
        <p:nvPicPr>
          <p:cNvPr id="15" name="Graphic 14" descr="Employee Bad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90261" y="4329445"/>
            <a:ext cx="914400" cy="914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54268" y="2856665"/>
            <a:ext cx="1797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8E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Menganalisis kebutuhan dan karakteristik siswa</a:t>
            </a:r>
            <a:endParaRPr lang="en-US" sz="1200" dirty="0">
              <a:solidFill>
                <a:srgbClr val="008E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4268" y="5243845"/>
            <a:ext cx="17971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008E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Merumuskan tujuan instruksional dengan operasional dan khas</a:t>
            </a:r>
            <a:endParaRPr lang="en-US" sz="1200">
              <a:solidFill>
                <a:srgbClr val="008E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5742" y="2856665"/>
            <a:ext cx="17971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008E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Merumuskan butir-butir materi secara terperinci yang mendukung tercapainya tujuan</a:t>
            </a:r>
            <a:endParaRPr lang="en-US" sz="1200">
              <a:solidFill>
                <a:srgbClr val="008E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5742" y="5243845"/>
            <a:ext cx="1797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008E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 alat pengukur keberhasilan</a:t>
            </a:r>
            <a:endParaRPr lang="en-US" sz="1200">
              <a:solidFill>
                <a:srgbClr val="008E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78261" y="2856665"/>
            <a:ext cx="179711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008E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 desain media</a:t>
            </a:r>
            <a:endParaRPr lang="en-US" sz="1200">
              <a:solidFill>
                <a:srgbClr val="008E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78261" y="5243845"/>
            <a:ext cx="179711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8E7E"/>
                </a:solidFill>
              </a:rPr>
              <a:t>Melakukan revisi</a:t>
            </a:r>
            <a:endParaRPr lang="en-US" sz="1200" dirty="0">
              <a:solidFill>
                <a:srgbClr val="008E7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18857" y="1762148"/>
            <a:ext cx="0" cy="4560275"/>
          </a:xfrm>
          <a:prstGeom prst="line">
            <a:avLst/>
          </a:prstGeom>
          <a:ln w="12700">
            <a:solidFill>
              <a:srgbClr val="008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16091" y="1762148"/>
            <a:ext cx="0" cy="4560275"/>
          </a:xfrm>
          <a:prstGeom prst="line">
            <a:avLst/>
          </a:prstGeom>
          <a:ln w="12700">
            <a:solidFill>
              <a:srgbClr val="008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06445" y="287020"/>
            <a:ext cx="5106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E7E"/>
                </a:solidFill>
              </a:rPr>
              <a:t>Perancangan/Desain Media</a:t>
            </a:r>
            <a:endParaRPr lang="en-US" sz="3200" dirty="0">
              <a:solidFill>
                <a:srgbClr val="008E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8" name="Group 26"/>
          <p:cNvGrpSpPr/>
          <p:nvPr/>
        </p:nvGrpSpPr>
        <p:grpSpPr>
          <a:xfrm>
            <a:off x="1574165" y="1680210"/>
            <a:ext cx="9224645" cy="4191635"/>
            <a:chOff x="4634" y="2750"/>
            <a:chExt cx="7232" cy="4748"/>
          </a:xfrm>
        </p:grpSpPr>
        <p:sp>
          <p:nvSpPr>
            <p:cNvPr id="59" name="Text Box 22"/>
            <p:cNvSpPr txBox="1"/>
            <p:nvPr/>
          </p:nvSpPr>
          <p:spPr>
            <a:xfrm>
              <a:off x="9683" y="3999"/>
              <a:ext cx="550" cy="35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r>
                <a: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Ya</a:t>
              </a:r>
              <a:endParaRPr lang="en-US" altLang="zh-CN" sz="1050" b="1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grpSp>
          <p:nvGrpSpPr>
            <p:cNvPr id="60" name="Group 25"/>
            <p:cNvGrpSpPr/>
            <p:nvPr/>
          </p:nvGrpSpPr>
          <p:grpSpPr>
            <a:xfrm>
              <a:off x="4634" y="2750"/>
              <a:ext cx="7233" cy="4748"/>
              <a:chOff x="5850" y="3317"/>
              <a:chExt cx="7233" cy="4748"/>
            </a:xfrm>
          </p:grpSpPr>
          <p:sp>
            <p:nvSpPr>
              <p:cNvPr id="61" name="Text Box 3"/>
              <p:cNvSpPr txBox="1"/>
              <p:nvPr/>
            </p:nvSpPr>
            <p:spPr>
              <a:xfrm>
                <a:off x="5866" y="5383"/>
                <a:ext cx="1281" cy="69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1050" b="1" kern="100">
                    <a:latin typeface="Calibri" panose="020F05020202040302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Identifikasi kebutuhan</a:t>
                </a:r>
                <a:endPara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2" name="Text Box 4"/>
              <p:cNvSpPr txBox="1"/>
              <p:nvPr/>
            </p:nvSpPr>
            <p:spPr>
              <a:xfrm>
                <a:off x="5850" y="6699"/>
                <a:ext cx="1308" cy="67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r>
                  <a:rPr lang="en-US" altLang="zh-CN" sz="1050" b="1" kern="100">
                    <a:latin typeface="Calibri" panose="020F05020202040302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Perumusan Tujuan</a:t>
                </a:r>
                <a:endPara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3" name="Text Box 5"/>
              <p:cNvSpPr txBox="1"/>
              <p:nvPr/>
            </p:nvSpPr>
            <p:spPr>
              <a:xfrm>
                <a:off x="8083" y="3317"/>
                <a:ext cx="1268" cy="63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1050" b="1" kern="100">
                    <a:latin typeface="Calibri" panose="020F05020202040302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Perumusan Materi</a:t>
                </a:r>
                <a:endPara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4" name="Text Box 6"/>
              <p:cNvSpPr txBox="1"/>
              <p:nvPr/>
            </p:nvSpPr>
            <p:spPr>
              <a:xfrm>
                <a:off x="8032" y="4399"/>
                <a:ext cx="1417" cy="61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1050" b="1" kern="100">
                    <a:latin typeface="Calibri" panose="020F05020202040302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Perumusan Alat Evaluasi</a:t>
                </a:r>
                <a:endPara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5" name="Text Box 7"/>
              <p:cNvSpPr txBox="1"/>
              <p:nvPr/>
            </p:nvSpPr>
            <p:spPr>
              <a:xfrm>
                <a:off x="7968" y="5532"/>
                <a:ext cx="1551" cy="66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1050" b="1" kern="100">
                    <a:latin typeface="Calibri" panose="020F05020202040302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Pembuatan Desain Media</a:t>
                </a:r>
                <a:endPara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6" name="Text Box 8"/>
              <p:cNvSpPr txBox="1"/>
              <p:nvPr/>
            </p:nvSpPr>
            <p:spPr>
              <a:xfrm>
                <a:off x="8199" y="7283"/>
                <a:ext cx="1100" cy="43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1050" b="1" kern="100">
                    <a:latin typeface="Calibri" panose="020F05020202040302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Ujicoba</a:t>
                </a:r>
                <a:endPara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7" name="Diamond 9"/>
              <p:cNvSpPr/>
              <p:nvPr/>
            </p:nvSpPr>
            <p:spPr>
              <a:xfrm>
                <a:off x="9882" y="5183"/>
                <a:ext cx="1734" cy="1417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1050" b="1" kern="100">
                    <a:latin typeface="Calibri" panose="020F05020202040302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Revisi</a:t>
                </a:r>
                <a:endPara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8" name="Oval 10"/>
              <p:cNvSpPr/>
              <p:nvPr/>
            </p:nvSpPr>
            <p:spPr>
              <a:xfrm>
                <a:off x="11283" y="7100"/>
                <a:ext cx="1800" cy="96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1050" b="1" kern="100">
                    <a:latin typeface="Calibri" panose="020F05020202040302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Desain Siap diproduksi</a:t>
                </a:r>
                <a:endPara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cxnSp>
            <p:nvCxnSpPr>
              <p:cNvPr id="69" name="Straight Arrow Connector 11"/>
              <p:cNvCxnSpPr>
                <a:stCxn id="61" idx="2"/>
                <a:endCxn id="62" idx="0"/>
              </p:cNvCxnSpPr>
              <p:nvPr/>
            </p:nvCxnSpPr>
            <p:spPr>
              <a:xfrm flipH="1">
                <a:off x="6504" y="6079"/>
                <a:ext cx="3" cy="620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12"/>
              <p:cNvCxnSpPr>
                <a:stCxn id="62" idx="3"/>
                <a:endCxn id="63" idx="1"/>
              </p:cNvCxnSpPr>
              <p:nvPr/>
            </p:nvCxnSpPr>
            <p:spPr>
              <a:xfrm flipV="1">
                <a:off x="7158" y="3634"/>
                <a:ext cx="925" cy="3403"/>
              </a:xfrm>
              <a:prstGeom prst="bentConnector3">
                <a:avLst>
                  <a:gd name="adj1" fmla="val 50054"/>
                </a:avLst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15"/>
              <p:cNvCxnSpPr/>
              <p:nvPr/>
            </p:nvCxnSpPr>
            <p:spPr>
              <a:xfrm>
                <a:off x="8717" y="3983"/>
                <a:ext cx="24" cy="449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17"/>
              <p:cNvCxnSpPr>
                <a:stCxn id="64" idx="2"/>
                <a:endCxn id="65" idx="0"/>
              </p:cNvCxnSpPr>
              <p:nvPr/>
            </p:nvCxnSpPr>
            <p:spPr>
              <a:xfrm>
                <a:off x="8741" y="5016"/>
                <a:ext cx="3" cy="516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18"/>
              <p:cNvCxnSpPr>
                <a:stCxn id="65" idx="2"/>
                <a:endCxn id="66" idx="0"/>
              </p:cNvCxnSpPr>
              <p:nvPr/>
            </p:nvCxnSpPr>
            <p:spPr>
              <a:xfrm>
                <a:off x="8744" y="6198"/>
                <a:ext cx="5" cy="1085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19"/>
              <p:cNvCxnSpPr>
                <a:stCxn id="66" idx="3"/>
                <a:endCxn id="67" idx="2"/>
              </p:cNvCxnSpPr>
              <p:nvPr/>
            </p:nvCxnSpPr>
            <p:spPr>
              <a:xfrm flipV="1">
                <a:off x="9299" y="6600"/>
                <a:ext cx="1450" cy="901"/>
              </a:xfrm>
              <a:prstGeom prst="bentConnector2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21"/>
              <p:cNvCxnSpPr>
                <a:stCxn id="67" idx="0"/>
                <a:endCxn id="63" idx="3"/>
              </p:cNvCxnSpPr>
              <p:nvPr/>
            </p:nvCxnSpPr>
            <p:spPr>
              <a:xfrm rot="16200000" flipV="1">
                <a:off x="9275" y="3709"/>
                <a:ext cx="1549" cy="1398"/>
              </a:xfrm>
              <a:prstGeom prst="bentConnector2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23"/>
              <p:cNvCxnSpPr>
                <a:stCxn id="67" idx="3"/>
                <a:endCxn id="68" idx="0"/>
              </p:cNvCxnSpPr>
              <p:nvPr/>
            </p:nvCxnSpPr>
            <p:spPr>
              <a:xfrm>
                <a:off x="11616" y="5892"/>
                <a:ext cx="567" cy="1208"/>
              </a:xfrm>
              <a:prstGeom prst="bentConnector2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Text Box 24"/>
              <p:cNvSpPr txBox="1"/>
              <p:nvPr/>
            </p:nvSpPr>
            <p:spPr>
              <a:xfrm>
                <a:off x="12283" y="6267"/>
                <a:ext cx="767" cy="39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r>
                  <a:rPr lang="en-US" altLang="zh-CN" sz="1050" b="1" kern="100">
                    <a:latin typeface="Calibri" panose="020F05020202040302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Tidak</a:t>
                </a:r>
                <a:endParaRPr lang="en-US" altLang="zh-CN" sz="1050" b="1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sp>
        <p:nvSpPr>
          <p:cNvPr id="78" name="Text Box 77"/>
          <p:cNvSpPr txBox="1"/>
          <p:nvPr/>
        </p:nvSpPr>
        <p:spPr>
          <a:xfrm>
            <a:off x="709930" y="607060"/>
            <a:ext cx="8493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000" b="1"/>
              <a:t>Langkah-langkah tersebut jika digambarkan dalam bentuk bagan maka akan diperoleh model pengembangan sebagai berikut.</a:t>
            </a:r>
            <a:endParaRPr lang="en-US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Table 2"/>
          <p:cNvGraphicFramePr/>
          <p:nvPr/>
        </p:nvGraphicFramePr>
        <p:xfrm>
          <a:off x="1829435" y="1144905"/>
          <a:ext cx="853376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055"/>
                <a:gridCol w="517207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 b="0">
                          <a:latin typeface="Tw Cen MT Condensed Extra Bold" panose="020B0803020202020204" charset="0"/>
                          <a:cs typeface="Tw Cen MT Condensed Extra Bold" panose="020B0803020202020204" charset="0"/>
                        </a:rPr>
                        <a:t>Nama Media</a:t>
                      </a:r>
                      <a:endParaRPr lang="en-ID" altLang="en-US" b="0">
                        <a:latin typeface="Tw Cen MT Condensed Extra Bold" panose="020B0803020202020204" charset="0"/>
                        <a:cs typeface="Tw Cen MT Condensed Extra Bold" panose="020B08030202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......................................</a:t>
                      </a:r>
                      <a:endParaRPr lang="en-ID" alt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 b="1">
                          <a:latin typeface="Tw Cen MT Condensed Extra Bold" panose="020B0803020202020204" charset="0"/>
                          <a:cs typeface="Tw Cen MT Condensed Extra Bold" panose="020B0803020202020204" charset="0"/>
                        </a:rPr>
                        <a:t>Sasaran</a:t>
                      </a:r>
                      <a:endParaRPr lang="en-ID" altLang="en-US" b="1">
                        <a:latin typeface="Tw Cen MT Condensed Extra Bold" panose="020B0803020202020204" charset="0"/>
                        <a:cs typeface="Tw Cen MT Condensed Extra Bold" panose="020B0803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........................................</a:t>
                      </a:r>
                      <a:endParaRPr lang="en-ID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>
                          <a:latin typeface="Tw Cen MT Condensed Extra Bold" panose="020B0803020202020204" charset="0"/>
                          <a:cs typeface="Tw Cen MT Condensed Extra Bold" panose="020B0803020202020204" charset="0"/>
                        </a:rPr>
                        <a:t>Kemampuan yang dikembangkan</a:t>
                      </a:r>
                      <a:endParaRPr lang="en-US" b="1">
                        <a:latin typeface="Tw Cen MT Condensed Extra Bold" panose="020B0803020202020204" charset="0"/>
                        <a:cs typeface="Tw Cen MT Condensed Extra Bold" panose="020B0803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1.</a:t>
                      </a:r>
                      <a:endParaRPr lang="en-ID" altLang="en-US"/>
                    </a:p>
                    <a:p>
                      <a:pPr>
                        <a:buNone/>
                      </a:pPr>
                      <a:r>
                        <a:rPr lang="en-ID" altLang="en-US"/>
                        <a:t>2.</a:t>
                      </a:r>
                      <a:endParaRPr lang="en-ID" altLang="en-US"/>
                    </a:p>
                    <a:p>
                      <a:pPr>
                        <a:buNone/>
                      </a:pPr>
                      <a:r>
                        <a:rPr lang="en-ID" altLang="en-US"/>
                        <a:t>3.</a:t>
                      </a:r>
                      <a:endParaRPr lang="en-ID" altLang="en-US"/>
                    </a:p>
                    <a:p>
                      <a:pPr>
                        <a:buNone/>
                      </a:pPr>
                      <a:r>
                        <a:rPr lang="en-ID" altLang="en-US"/>
                        <a:t>4. dst.</a:t>
                      </a:r>
                      <a:endParaRPr lang="en-ID" alt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>
                          <a:latin typeface="Tw Cen MT Condensed Extra Bold" panose="020B0803020202020204" charset="0"/>
                          <a:cs typeface="Tw Cen MT Condensed Extra Bold" panose="020B0803020202020204" charset="0"/>
                        </a:rPr>
                        <a:t>Bahan dan Alat</a:t>
                      </a:r>
                      <a:endParaRPr lang="en-US" b="1">
                        <a:latin typeface="Tw Cen MT Condensed Extra Bold" panose="020B0803020202020204" charset="0"/>
                        <a:cs typeface="Tw Cen MT Condensed Extra Bold" panose="020B0803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- Bahan :....................</a:t>
                      </a:r>
                      <a:endParaRPr lang="en-ID" altLang="en-US"/>
                    </a:p>
                    <a:p>
                      <a:pPr>
                        <a:buNone/>
                      </a:pPr>
                      <a:r>
                        <a:rPr lang="en-ID" altLang="en-US"/>
                        <a:t>- Alat     :....................</a:t>
                      </a:r>
                      <a:endParaRPr lang="en-ID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>
                          <a:latin typeface="Tw Cen MT Condensed Extra Bold" panose="020B0803020202020204" charset="0"/>
                          <a:cs typeface="Tw Cen MT Condensed Extra Bold" panose="020B0803020202020204" charset="0"/>
                        </a:rPr>
                        <a:t>Cara membuat</a:t>
                      </a:r>
                      <a:endParaRPr lang="en-US" b="1">
                        <a:latin typeface="Tw Cen MT Condensed Extra Bold" panose="020B0803020202020204" charset="0"/>
                        <a:cs typeface="Tw Cen MT Condensed Extra Bold" panose="020B0803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 sz="1800">
                          <a:sym typeface="+mn-ea"/>
                        </a:rPr>
                        <a:t>1.</a:t>
                      </a:r>
                      <a:endParaRPr lang="en-ID" altLang="en-US" sz="1800"/>
                    </a:p>
                    <a:p>
                      <a:pPr>
                        <a:buNone/>
                      </a:pPr>
                      <a:r>
                        <a:rPr lang="en-ID" altLang="en-US" sz="1800">
                          <a:sym typeface="+mn-ea"/>
                        </a:rPr>
                        <a:t>2.</a:t>
                      </a:r>
                      <a:endParaRPr lang="en-ID" altLang="en-US" sz="1800"/>
                    </a:p>
                    <a:p>
                      <a:pPr>
                        <a:buNone/>
                      </a:pPr>
                      <a:r>
                        <a:rPr lang="en-ID" altLang="en-US" sz="1800">
                          <a:sym typeface="+mn-ea"/>
                        </a:rPr>
                        <a:t>3.</a:t>
                      </a:r>
                      <a:endParaRPr lang="en-ID" altLang="en-US" sz="1800"/>
                    </a:p>
                    <a:p>
                      <a:pPr>
                        <a:buNone/>
                      </a:pPr>
                      <a:r>
                        <a:rPr lang="en-ID" altLang="en-US" sz="1800">
                          <a:sym typeface="+mn-ea"/>
                        </a:rPr>
                        <a:t>4. dst.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>
                          <a:latin typeface="Tw Cen MT Condensed Extra Bold" panose="020B0803020202020204" charset="0"/>
                          <a:cs typeface="Tw Cen MT Condensed Extra Bold" panose="020B0803020202020204" charset="0"/>
                        </a:rPr>
                        <a:t>Cara menggunakan</a:t>
                      </a:r>
                      <a:endParaRPr lang="en-US" b="1">
                        <a:latin typeface="Tw Cen MT Condensed Extra Bold" panose="020B0803020202020204" charset="0"/>
                        <a:cs typeface="Tw Cen MT Condensed Extra Bold" panose="020B0803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 sz="1800">
                          <a:sym typeface="+mn-ea"/>
                        </a:rPr>
                        <a:t>1.</a:t>
                      </a:r>
                      <a:endParaRPr lang="en-ID" altLang="en-US" sz="1800"/>
                    </a:p>
                    <a:p>
                      <a:pPr>
                        <a:buNone/>
                      </a:pPr>
                      <a:r>
                        <a:rPr lang="en-ID" altLang="en-US" sz="1800">
                          <a:sym typeface="+mn-ea"/>
                        </a:rPr>
                        <a:t>2.</a:t>
                      </a:r>
                      <a:endParaRPr lang="en-ID" altLang="en-US" sz="1800"/>
                    </a:p>
                    <a:p>
                      <a:pPr>
                        <a:buNone/>
                      </a:pPr>
                      <a:r>
                        <a:rPr lang="en-ID" altLang="en-US" sz="1800">
                          <a:sym typeface="+mn-ea"/>
                        </a:rPr>
                        <a:t>3</a:t>
                      </a:r>
                      <a:endParaRPr lang="en-ID" altLang="en-US" sz="1800"/>
                    </a:p>
                    <a:p>
                      <a:pPr>
                        <a:buNone/>
                      </a:pPr>
                      <a:r>
                        <a:rPr lang="en-ID" altLang="en-US" sz="1800">
                          <a:sym typeface="+mn-ea"/>
                        </a:rPr>
                        <a:t>4. dst.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>
                          <a:latin typeface="Tw Cen MT Condensed Extra Bold" panose="020B0803020202020204" charset="0"/>
                          <a:cs typeface="Tw Cen MT Condensed Extra Bold" panose="020B0803020202020204" charset="0"/>
                        </a:rPr>
                        <a:t>Gambar desain</a:t>
                      </a:r>
                      <a:endParaRPr lang="en-US" b="1">
                        <a:latin typeface="Tw Cen MT Condensed Extra Bold" panose="020B0803020202020204" charset="0"/>
                        <a:cs typeface="Tw Cen MT Condensed Extra Bold" panose="020B0803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3107690" y="455930"/>
            <a:ext cx="5401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/>
              <a:t>RANCANGAN/DESAIN MEDIA PEMBELAJARAN</a:t>
            </a:r>
            <a:endParaRPr lang="en-US" sz="2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01600" y="415090"/>
            <a:ext cx="12192000" cy="7004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54000"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CC2C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E7E"/>
                </a:solidFill>
                <a:latin typeface="Tw Cen MT Condensed Extra Bold" panose="020B0803020202020204" charset="0"/>
                <a:cs typeface="Tw Cen MT Condensed Extra Bold" panose="020B0803020202020204" charset="0"/>
              </a:rPr>
              <a:t>Pembuatan</a:t>
            </a:r>
            <a:r>
              <a:rPr lang="en-ID" altLang="en-US" b="1" dirty="0">
                <a:solidFill>
                  <a:srgbClr val="008E7E"/>
                </a:solidFill>
                <a:latin typeface="Tw Cen MT Condensed Extra Bold" panose="020B0803020202020204" charset="0"/>
                <a:cs typeface="Tw Cen MT Condensed Extra Bold" panose="020B0803020202020204" charset="0"/>
              </a:rPr>
              <a:t> </a:t>
            </a:r>
            <a:r>
              <a:rPr lang="en-US" b="1" dirty="0">
                <a:solidFill>
                  <a:srgbClr val="008E7E"/>
                </a:solidFill>
                <a:latin typeface="Tw Cen MT Condensed Extra Bold" panose="020B0803020202020204" charset="0"/>
                <a:cs typeface="Tw Cen MT Condensed Extra Bold" panose="020B0803020202020204" charset="0"/>
              </a:rPr>
              <a:t>Media</a:t>
            </a:r>
            <a:endParaRPr lang="en-US" b="1" dirty="0">
              <a:solidFill>
                <a:srgbClr val="008E7E"/>
              </a:solidFill>
              <a:latin typeface="Tw Cen MT Condensed Extra Bold" panose="020B0803020202020204" charset="0"/>
              <a:cs typeface="Tw Cen MT Condensed Extra Bold" panose="020B0803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29640" y="1847215"/>
            <a:ext cx="104616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ID" altLang="en-US">
                <a:solidFill>
                  <a:srgbClr val="008E7E"/>
                </a:solidFill>
              </a:rPr>
              <a:t>1. </a:t>
            </a:r>
            <a:r>
              <a:rPr lang="en-US">
                <a:solidFill>
                  <a:srgbClr val="008E7E"/>
                </a:solidFill>
              </a:rPr>
              <a:t>Media pembelajaran yang dibuat hendaknya multi guna. Multiguna disini maksudnya adalah bahwa media tersebut dapat digunakan untuk</a:t>
            </a:r>
            <a:r>
              <a:rPr lang="en-ID" altLang="en-US">
                <a:solidFill>
                  <a:srgbClr val="008E7E"/>
                </a:solidFill>
              </a:rPr>
              <a:t> </a:t>
            </a:r>
            <a:r>
              <a:rPr lang="en-US">
                <a:solidFill>
                  <a:srgbClr val="008E7E"/>
                </a:solidFill>
              </a:rPr>
              <a:t>pengembangan berbagai aspek perkembangan anak.</a:t>
            </a:r>
            <a:endParaRPr lang="en-US">
              <a:solidFill>
                <a:srgbClr val="008E7E"/>
              </a:solidFill>
            </a:endParaRPr>
          </a:p>
          <a:p>
            <a:r>
              <a:rPr lang="en-ID" altLang="en-US">
                <a:solidFill>
                  <a:srgbClr val="008E7E"/>
                </a:solidFill>
              </a:rPr>
              <a:t>2. Bahan mudah didapat di lingkungan sekitar lembaga PAUD dan murah atau bisa dibuat dari bahan bekas/sisa.</a:t>
            </a:r>
            <a:endParaRPr lang="en-ID" altLang="en-US">
              <a:solidFill>
                <a:srgbClr val="008E7E"/>
              </a:solidFill>
            </a:endParaRPr>
          </a:p>
          <a:p>
            <a:r>
              <a:rPr lang="en-ID" altLang="en-US">
                <a:solidFill>
                  <a:srgbClr val="008E7E"/>
                </a:solidFill>
              </a:rPr>
              <a:t>3. Tidak menggunakan bahan yang berbahaya bagi anak. Aspek keselamatan anak merupakan salah satu hal yang harus menjadi perhatian guru sebagai pembuat media pembelajaran Bahan-bahan tertentu yang mengandung bahan kimia yang berbahaya perlu dihindari oleh guru.</a:t>
            </a:r>
            <a:endParaRPr lang="en-ID" altLang="en-US">
              <a:solidFill>
                <a:srgbClr val="008E7E"/>
              </a:solidFill>
            </a:endParaRPr>
          </a:p>
          <a:p>
            <a:r>
              <a:rPr lang="en-ID" altLang="en-US">
                <a:solidFill>
                  <a:srgbClr val="008E7E"/>
                </a:solidFill>
              </a:rPr>
              <a:t>4. Dapat menimbulkan kreativitas, dapat dimainkan sehingga menambah kesenangan bagi anak, menimbulkan daya khayal dan daya imajinasi serta dapat digunakan untuk bereksperimen dan bereksplorasi.</a:t>
            </a:r>
            <a:endParaRPr lang="en-ID" altLang="en-US">
              <a:solidFill>
                <a:srgbClr val="008E7E"/>
              </a:solidFill>
            </a:endParaRPr>
          </a:p>
          <a:p>
            <a:r>
              <a:rPr lang="en-ID" altLang="en-US">
                <a:solidFill>
                  <a:srgbClr val="008E7E"/>
                </a:solidFill>
              </a:rPr>
              <a:t>5. Sesuai dengan tujuan dan fungsi sarana. Tiap media pembelajaran itu sudah memiliki fungsi yang berbeda antara yang satu dengan yang lain.</a:t>
            </a:r>
            <a:endParaRPr lang="en-ID" altLang="en-US">
              <a:solidFill>
                <a:srgbClr val="008E7E"/>
              </a:solidFill>
            </a:endParaRPr>
          </a:p>
          <a:p>
            <a:r>
              <a:rPr lang="en-ID" altLang="en-US">
                <a:solidFill>
                  <a:srgbClr val="008E7E"/>
                </a:solidFill>
              </a:rPr>
              <a:t>6. Dapat digunakan secara individual, kelompok, dan klasikal. Media pembelajaran yang dirancang harus memungkinkan anak untuk menggunakannya baik secara individual, kelompok atau secara klasikal.</a:t>
            </a:r>
            <a:endParaRPr lang="en-ID" altLang="en-US">
              <a:solidFill>
                <a:srgbClr val="008E7E"/>
              </a:solidFill>
            </a:endParaRPr>
          </a:p>
          <a:p>
            <a:r>
              <a:rPr lang="en-ID" altLang="en-US">
                <a:solidFill>
                  <a:srgbClr val="008E7E"/>
                </a:solidFill>
              </a:rPr>
              <a:t>7. Dibuat sesuai dengan tingkat perkembangan anak. Tingkat perkembangan anak yang berbeda berpengaruh terhadap jenis permainan yang akan dibuat oleh guru.</a:t>
            </a:r>
            <a:endParaRPr lang="en-ID" altLang="en-US">
              <a:solidFill>
                <a:srgbClr val="008E7E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929640" y="1282065"/>
            <a:ext cx="5492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D" altLang="en-US" sz="2000">
                <a:solidFill>
                  <a:srgbClr val="008E7E"/>
                </a:solidFill>
                <a:latin typeface="Tw Cen MT Condensed Extra Bold" panose="020B0803020202020204" charset="0"/>
                <a:cs typeface="Tw Cen MT Condensed Extra Bold" panose="020B0803020202020204" charset="0"/>
              </a:rPr>
              <a:t>Prinsip-Prinsip Pembuatan Media Pembelajaran :</a:t>
            </a:r>
            <a:endParaRPr lang="en-ID" altLang="en-US" sz="2000">
              <a:solidFill>
                <a:srgbClr val="008E7E"/>
              </a:solidFill>
              <a:latin typeface="Tw Cen MT Condensed Extra Bold" panose="020B0803020202020204" charset="0"/>
              <a:cs typeface="Tw Cen MT Condensed Extra Bold" panose="020B08030202020202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585677" y="1724525"/>
            <a:ext cx="2951748" cy="4555958"/>
            <a:chOff x="4585677" y="1724525"/>
            <a:chExt cx="2951748" cy="4555958"/>
          </a:xfrm>
        </p:grpSpPr>
        <p:sp>
          <p:nvSpPr>
            <p:cNvPr id="24" name="Rectangle 23"/>
            <p:cNvSpPr/>
            <p:nvPr/>
          </p:nvSpPr>
          <p:spPr>
            <a:xfrm>
              <a:off x="4585677" y="1724525"/>
              <a:ext cx="2951748" cy="4555958"/>
            </a:xfrm>
            <a:prstGeom prst="rect">
              <a:avLst/>
            </a:prstGeom>
            <a:solidFill>
              <a:srgbClr val="0093CA"/>
            </a:solidFill>
            <a:ln>
              <a:noFill/>
            </a:ln>
            <a:effectLst>
              <a:outerShdw blurRad="127000" dist="304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585678" y="1844840"/>
              <a:ext cx="2951747" cy="4286431"/>
              <a:chOff x="4572002" y="1387640"/>
              <a:chExt cx="2951747" cy="4286431"/>
            </a:xfrm>
          </p:grpSpPr>
          <p:sp>
            <p:nvSpPr>
              <p:cNvPr id="26" name="Subtitle 2"/>
              <p:cNvSpPr txBox="1"/>
              <p:nvPr/>
            </p:nvSpPr>
            <p:spPr>
              <a:xfrm>
                <a:off x="4572002" y="1387640"/>
                <a:ext cx="2951747" cy="4652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272727"/>
                    </a:solidFill>
                  </a:rPr>
                  <a:t>Teknik/ langkah dan prosedur pembuatan</a:t>
                </a:r>
                <a:endParaRPr lang="en-US" sz="2000" b="1" dirty="0">
                  <a:solidFill>
                    <a:srgbClr val="272727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616112" y="2176788"/>
                <a:ext cx="2863525" cy="2676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27272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kebenaran </a:t>
                </a:r>
                <a:endPara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>
                    <a:solidFill>
                      <a:srgbClr val="27272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ketelitian ( tidak menimbulkan salah konsep) </a:t>
                </a:r>
                <a:endPara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>
                    <a:solidFill>
                      <a:srgbClr val="27272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keawetan ( kuat dan tahan lama ) </a:t>
                </a:r>
                <a:endPara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>
                    <a:solidFill>
                      <a:srgbClr val="27272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ketahanan (efektivitasnya tetap walau cuaca berubah) </a:t>
                </a:r>
                <a:endPara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>
                    <a:solidFill>
                      <a:srgbClr val="27272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5) keamanan </a:t>
                </a:r>
                <a:endPara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>
                    <a:solidFill>
                      <a:srgbClr val="27272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6) ketepatan ukuran </a:t>
                </a:r>
                <a:endPara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>
                    <a:solidFill>
                      <a:srgbClr val="27272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7) Kompatibilitas (keluasan/fleksibilitas) dari bagian-bagian suatu alat sehingga dapat </a:t>
                </a:r>
                <a:endPara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>
                    <a:solidFill>
                      <a:srgbClr val="27272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digunakan dengan alat lain.</a:t>
                </a:r>
                <a:endPara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Star: 5 Points 31"/>
              <p:cNvSpPr/>
              <p:nvPr/>
            </p:nvSpPr>
            <p:spPr>
              <a:xfrm>
                <a:off x="4719879" y="5264992"/>
                <a:ext cx="409079" cy="409079"/>
              </a:xfrm>
              <a:prstGeom prst="star5">
                <a:avLst/>
              </a:prstGeom>
              <a:solidFill>
                <a:srgbClr val="2727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tar: 5 Points 32"/>
              <p:cNvSpPr/>
              <p:nvPr/>
            </p:nvSpPr>
            <p:spPr>
              <a:xfrm>
                <a:off x="5303160" y="5264992"/>
                <a:ext cx="409079" cy="409079"/>
              </a:xfrm>
              <a:prstGeom prst="star5">
                <a:avLst/>
              </a:prstGeom>
              <a:solidFill>
                <a:srgbClr val="2727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Star: 5 Points 33"/>
              <p:cNvSpPr/>
              <p:nvPr/>
            </p:nvSpPr>
            <p:spPr>
              <a:xfrm>
                <a:off x="5886441" y="5264992"/>
                <a:ext cx="409079" cy="409079"/>
              </a:xfrm>
              <a:prstGeom prst="star5">
                <a:avLst/>
              </a:prstGeom>
              <a:solidFill>
                <a:srgbClr val="2727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Star: 5 Points 34"/>
              <p:cNvSpPr/>
              <p:nvPr/>
            </p:nvSpPr>
            <p:spPr>
              <a:xfrm>
                <a:off x="7053003" y="5264992"/>
                <a:ext cx="409079" cy="409079"/>
              </a:xfrm>
              <a:prstGeom prst="star5">
                <a:avLst/>
              </a:prstGeom>
              <a:solidFill>
                <a:srgbClr val="2727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8451825" y="2715492"/>
            <a:ext cx="2951748" cy="3564992"/>
            <a:chOff x="8438149" y="2258292"/>
            <a:chExt cx="2951748" cy="3564992"/>
          </a:xfrm>
        </p:grpSpPr>
        <p:sp>
          <p:nvSpPr>
            <p:cNvPr id="37" name="Rectangle 36"/>
            <p:cNvSpPr/>
            <p:nvPr/>
          </p:nvSpPr>
          <p:spPr>
            <a:xfrm>
              <a:off x="8438149" y="2258292"/>
              <a:ext cx="2951748" cy="3564992"/>
            </a:xfrm>
            <a:prstGeom prst="rect">
              <a:avLst/>
            </a:prstGeom>
            <a:solidFill>
              <a:srgbClr val="6DC8BF"/>
            </a:solidFill>
            <a:ln>
              <a:noFill/>
            </a:ln>
            <a:effectLst>
              <a:outerShdw blurRad="127000" dist="304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ubtitle 2"/>
            <p:cNvSpPr txBox="1"/>
            <p:nvPr/>
          </p:nvSpPr>
          <p:spPr>
            <a:xfrm>
              <a:off x="8438149" y="2354504"/>
              <a:ext cx="2951748" cy="4581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272727"/>
                  </a:solidFill>
                </a:rPr>
                <a:t>Estetika/keindahan</a:t>
              </a:r>
              <a:endParaRPr lang="en-US" sz="2000" b="1" dirty="0">
                <a:solidFill>
                  <a:srgbClr val="272727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458181" y="2929095"/>
              <a:ext cx="2863525" cy="953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1) bentuk yang elastis </a:t>
              </a:r>
              <a:endParaRPr lang="en-US" sz="1400">
                <a:solidFill>
                  <a:srgbClr val="2727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2) kesesuaian ukuran </a:t>
              </a:r>
              <a:endParaRPr lang="en-US" sz="1400">
                <a:solidFill>
                  <a:srgbClr val="2727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3) warna / kombinasi warna yang serasi</a:t>
              </a:r>
              <a:endParaRPr lang="en-US" sz="1400">
                <a:solidFill>
                  <a:srgbClr val="2727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Star: 5 Points 42"/>
            <p:cNvSpPr/>
            <p:nvPr/>
          </p:nvSpPr>
          <p:spPr>
            <a:xfrm>
              <a:off x="9101889" y="5340200"/>
              <a:ext cx="409079" cy="409079"/>
            </a:xfrm>
            <a:prstGeom prst="star5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/>
            <p:cNvSpPr/>
            <p:nvPr/>
          </p:nvSpPr>
          <p:spPr>
            <a:xfrm>
              <a:off x="9796713" y="5340200"/>
              <a:ext cx="409079" cy="409079"/>
            </a:xfrm>
            <a:prstGeom prst="star5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/>
            <p:cNvSpPr/>
            <p:nvPr/>
          </p:nvSpPr>
          <p:spPr>
            <a:xfrm>
              <a:off x="10491537" y="5340200"/>
              <a:ext cx="409079" cy="409079"/>
            </a:xfrm>
            <a:prstGeom prst="star5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9528" y="2189746"/>
            <a:ext cx="2951749" cy="4090737"/>
            <a:chOff x="705852" y="1732546"/>
            <a:chExt cx="2951749" cy="4090737"/>
          </a:xfrm>
        </p:grpSpPr>
        <p:sp>
          <p:nvSpPr>
            <p:cNvPr id="47" name="Rectangle 46"/>
            <p:cNvSpPr/>
            <p:nvPr/>
          </p:nvSpPr>
          <p:spPr>
            <a:xfrm>
              <a:off x="705853" y="1732546"/>
              <a:ext cx="2951748" cy="4090737"/>
            </a:xfrm>
            <a:prstGeom prst="rect">
              <a:avLst/>
            </a:prstGeom>
            <a:solidFill>
              <a:srgbClr val="00ABBD"/>
            </a:solidFill>
            <a:ln>
              <a:noFill/>
            </a:ln>
            <a:effectLst>
              <a:outerShdw blurRad="127000" dist="304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ubtitle 2"/>
            <p:cNvSpPr txBox="1"/>
            <p:nvPr/>
          </p:nvSpPr>
          <p:spPr>
            <a:xfrm>
              <a:off x="705852" y="1793070"/>
              <a:ext cx="2951747" cy="4652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altLang="en-US" sz="2000" b="1" dirty="0">
                  <a:solidFill>
                    <a:srgbClr val="272727"/>
                  </a:solidFill>
                </a:rPr>
                <a:t>E</a:t>
              </a:r>
              <a:r>
                <a:rPr lang="en-US" sz="2000" b="1" dirty="0">
                  <a:solidFill>
                    <a:srgbClr val="272727"/>
                  </a:solidFill>
                </a:rPr>
                <a:t>dukatif/nilai-nilai pendidikan</a:t>
              </a:r>
              <a:endParaRPr lang="en-US" sz="2000" b="1" dirty="0">
                <a:solidFill>
                  <a:srgbClr val="272727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49965" y="2611895"/>
              <a:ext cx="2863525" cy="246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1) kesesuaian dengan Program Kegiatan Belajar/ Kurikulum PAUD </a:t>
              </a:r>
              <a:endParaRPr lang="en-US" sz="1400">
                <a:solidFill>
                  <a:srgbClr val="2727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2) kesesuaian dengan didaktik/metodik (kaidah mengajar) antara lain: </a:t>
              </a:r>
              <a:endParaRPr lang="en-US" sz="1400">
                <a:solidFill>
                  <a:srgbClr val="2727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sesuai dengan tingkat kemampuan anak </a:t>
              </a:r>
              <a:endParaRPr lang="en-US" sz="1400">
                <a:solidFill>
                  <a:srgbClr val="2727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dapat mendorong aktivitas dan kreativitas anak </a:t>
              </a:r>
              <a:endParaRPr lang="en-US" sz="1400">
                <a:solidFill>
                  <a:srgbClr val="2727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rgbClr val="27272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membantu kelancaran dan kegiatan belajar mengajar</a:t>
              </a:r>
              <a:endParaRPr lang="en-US" sz="1400">
                <a:solidFill>
                  <a:srgbClr val="2727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Star: 5 Points 52"/>
            <p:cNvSpPr/>
            <p:nvPr/>
          </p:nvSpPr>
          <p:spPr>
            <a:xfrm>
              <a:off x="1019363" y="5320004"/>
              <a:ext cx="409079" cy="409079"/>
            </a:xfrm>
            <a:prstGeom prst="star5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5 Points 53"/>
            <p:cNvSpPr/>
            <p:nvPr/>
          </p:nvSpPr>
          <p:spPr>
            <a:xfrm>
              <a:off x="1702488" y="5333627"/>
              <a:ext cx="409079" cy="409079"/>
            </a:xfrm>
            <a:prstGeom prst="star5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5 Points 54"/>
            <p:cNvSpPr/>
            <p:nvPr/>
          </p:nvSpPr>
          <p:spPr>
            <a:xfrm>
              <a:off x="2385613" y="5333627"/>
              <a:ext cx="409079" cy="409079"/>
            </a:xfrm>
            <a:prstGeom prst="star5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tar: 5 Points 55"/>
            <p:cNvSpPr/>
            <p:nvPr/>
          </p:nvSpPr>
          <p:spPr>
            <a:xfrm>
              <a:off x="3068739" y="5333627"/>
              <a:ext cx="409079" cy="409079"/>
            </a:xfrm>
            <a:prstGeom prst="star5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84175" y="320675"/>
            <a:ext cx="9835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en-US" sz="3600" b="1" dirty="0">
                <a:solidFill>
                  <a:srgbClr val="008E7E"/>
                </a:solidFill>
              </a:rPr>
              <a:t>S</a:t>
            </a:r>
            <a:r>
              <a:rPr lang="en-US" sz="3600" b="1" dirty="0">
                <a:solidFill>
                  <a:srgbClr val="008E7E"/>
                </a:solidFill>
              </a:rPr>
              <a:t>yarat-syarat dalam pembuatan sumber belajar</a:t>
            </a:r>
            <a:r>
              <a:rPr lang="en-ID" altLang="en-US" sz="3600" b="1" dirty="0">
                <a:solidFill>
                  <a:srgbClr val="008E7E"/>
                </a:solidFill>
              </a:rPr>
              <a:t> :</a:t>
            </a:r>
            <a:endParaRPr lang="en-ID" altLang="en-US" sz="3600" b="1" dirty="0">
              <a:solidFill>
                <a:srgbClr val="008E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t="1215" r="18696" b="5922"/>
          <a:stretch>
            <a:fillRect/>
          </a:stretch>
        </p:blipFill>
        <p:spPr>
          <a:xfrm>
            <a:off x="443132" y="1512276"/>
            <a:ext cx="4839286" cy="4839286"/>
          </a:xfrm>
          <a:custGeom>
            <a:avLst/>
            <a:gdLst>
              <a:gd name="connsiteX0" fmla="*/ 2419643 w 4839286"/>
              <a:gd name="connsiteY0" fmla="*/ 0 h 4839286"/>
              <a:gd name="connsiteX1" fmla="*/ 4839286 w 4839286"/>
              <a:gd name="connsiteY1" fmla="*/ 2419643 h 4839286"/>
              <a:gd name="connsiteX2" fmla="*/ 2419643 w 4839286"/>
              <a:gd name="connsiteY2" fmla="*/ 4839286 h 4839286"/>
              <a:gd name="connsiteX3" fmla="*/ 0 w 4839286"/>
              <a:gd name="connsiteY3" fmla="*/ 2419643 h 4839286"/>
              <a:gd name="connsiteX4" fmla="*/ 2419643 w 4839286"/>
              <a:gd name="connsiteY4" fmla="*/ 0 h 483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286" h="4839286">
                <a:moveTo>
                  <a:pt x="2419643" y="0"/>
                </a:moveTo>
                <a:cubicBezTo>
                  <a:pt x="3755975" y="0"/>
                  <a:pt x="4839286" y="1083311"/>
                  <a:pt x="4839286" y="2419643"/>
                </a:cubicBezTo>
                <a:cubicBezTo>
                  <a:pt x="4839286" y="3755975"/>
                  <a:pt x="3755975" y="4839286"/>
                  <a:pt x="2419643" y="4839286"/>
                </a:cubicBezTo>
                <a:cubicBezTo>
                  <a:pt x="1083311" y="4839286"/>
                  <a:pt x="0" y="3755975"/>
                  <a:pt x="0" y="2419643"/>
                </a:cubicBezTo>
                <a:cubicBezTo>
                  <a:pt x="0" y="1083311"/>
                  <a:pt x="1083311" y="0"/>
                  <a:pt x="2419643" y="0"/>
                </a:cubicBezTo>
                <a:close/>
              </a:path>
            </a:pathLst>
          </a:custGeom>
        </p:spPr>
      </p:pic>
      <p:sp>
        <p:nvSpPr>
          <p:cNvPr id="4" name="Multiplication Sign 3"/>
          <p:cNvSpPr/>
          <p:nvPr/>
        </p:nvSpPr>
        <p:spPr>
          <a:xfrm>
            <a:off x="1322363" y="3390313"/>
            <a:ext cx="3080824" cy="3080824"/>
          </a:xfrm>
          <a:prstGeom prst="mathMultiply">
            <a:avLst/>
          </a:prstGeom>
          <a:solidFill>
            <a:srgbClr val="00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/>
          <p:cNvSpPr/>
          <p:nvPr/>
        </p:nvSpPr>
        <p:spPr>
          <a:xfrm>
            <a:off x="4195689" y="3256672"/>
            <a:ext cx="1955409" cy="1955409"/>
          </a:xfrm>
          <a:prstGeom prst="mathMultiply">
            <a:avLst/>
          </a:prstGeom>
          <a:solidFill>
            <a:srgbClr val="00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/>
          <p:cNvSpPr/>
          <p:nvPr/>
        </p:nvSpPr>
        <p:spPr>
          <a:xfrm>
            <a:off x="5027442" y="1962442"/>
            <a:ext cx="1427871" cy="1427871"/>
          </a:xfrm>
          <a:prstGeom prst="mathMultiply">
            <a:avLst/>
          </a:prstGeom>
          <a:solidFill>
            <a:srgbClr val="00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03090" y="403225"/>
            <a:ext cx="46901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en-US" sz="5400" b="1" dirty="0">
                <a:solidFill>
                  <a:srgbClr val="008E7E"/>
                </a:solidFill>
              </a:rPr>
              <a:t>Evaluasi Media</a:t>
            </a:r>
            <a:endParaRPr lang="en-ID" altLang="en-US" sz="5400" b="1" dirty="0">
              <a:solidFill>
                <a:srgbClr val="008E7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4350" y="2073910"/>
            <a:ext cx="462534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8E7E"/>
                </a:solidFill>
                <a:sym typeface="+mn-ea"/>
              </a:rPr>
              <a:t>Evaluasi merupakan bagian penting dalam pengembangan media pembelajaran. </a:t>
            </a:r>
            <a:endParaRPr lang="en-US" sz="2400">
              <a:solidFill>
                <a:srgbClr val="008E7E"/>
              </a:solidFill>
            </a:endParaRPr>
          </a:p>
          <a:p>
            <a:pPr algn="just"/>
            <a:r>
              <a:rPr lang="en-US" sz="2400">
                <a:solidFill>
                  <a:srgbClr val="008E7E"/>
                </a:solidFill>
                <a:sym typeface="+mn-ea"/>
              </a:rPr>
              <a:t>Apapun juga media yang dibuat perlu dinilai terlebih dahulu sebelum digunakan secara luas. </a:t>
            </a:r>
            <a:endParaRPr lang="en-US" sz="2400">
              <a:solidFill>
                <a:srgbClr val="008E7E"/>
              </a:solidFill>
            </a:endParaRPr>
          </a:p>
          <a:p>
            <a:pPr algn="just"/>
            <a:r>
              <a:rPr lang="en-US" sz="2400">
                <a:solidFill>
                  <a:srgbClr val="008E7E"/>
                </a:solidFill>
                <a:sym typeface="+mn-ea"/>
              </a:rPr>
              <a:t>Evaluasi itu ini dimaksudkan untuk mengetahui apakah media yang dibuat tersebut dapat mencapai tujuan-tujuan yang telah ditetapkan atau tidak.</a:t>
            </a:r>
            <a:endParaRPr lang="en-US" sz="2400" dirty="0">
              <a:solidFill>
                <a:srgbClr val="008E7E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19580" y="2699385"/>
            <a:ext cx="3502025" cy="2824511"/>
            <a:chOff x="875211" y="2116183"/>
            <a:chExt cx="2717074" cy="2429692"/>
          </a:xfrm>
        </p:grpSpPr>
        <p:sp>
          <p:nvSpPr>
            <p:cNvPr id="2" name="Speech Bubble: Rectangle 1"/>
            <p:cNvSpPr/>
            <p:nvPr/>
          </p:nvSpPr>
          <p:spPr>
            <a:xfrm rot="10800000">
              <a:off x="875211" y="2116183"/>
              <a:ext cx="2717074" cy="2429692"/>
            </a:xfrm>
            <a:prstGeom prst="wedgeRectCallout">
              <a:avLst/>
            </a:prstGeom>
            <a:solidFill>
              <a:srgbClr val="00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9666" y="2617437"/>
              <a:ext cx="2028165" cy="1402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rgbClr val="E7E7E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 dua macam bentuk pengujicobaan media yang kita kenal yaitu evaluasi formatif </a:t>
              </a:r>
              <a:endParaRPr lang="en-US" sz="2000">
                <a:solidFill>
                  <a:srgbClr val="E7E7E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>
                  <a:solidFill>
                    <a:srgbClr val="E7E7E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 evaluasi sumatif.</a:t>
              </a:r>
              <a:r>
                <a:rPr lang="en-US" sz="2000" dirty="0">
                  <a:solidFill>
                    <a:srgbClr val="E7E7E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solidFill>
                  <a:srgbClr val="E7E7E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15" y="2685415"/>
            <a:ext cx="3516630" cy="2853048"/>
            <a:chOff x="4709160" y="2116183"/>
            <a:chExt cx="2717074" cy="2429692"/>
          </a:xfrm>
        </p:grpSpPr>
        <p:sp>
          <p:nvSpPr>
            <p:cNvPr id="3" name="Speech Bubble: Rectangle 2"/>
            <p:cNvSpPr/>
            <p:nvPr/>
          </p:nvSpPr>
          <p:spPr>
            <a:xfrm rot="10800000">
              <a:off x="4709160" y="2116183"/>
              <a:ext cx="2717074" cy="2429692"/>
            </a:xfrm>
            <a:prstGeom prst="wedgeRectCallout">
              <a:avLst/>
            </a:prstGeom>
            <a:solidFill>
              <a:srgbClr val="00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53330" y="2315573"/>
              <a:ext cx="2028190" cy="196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rgbClr val="E7E7E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altLang="en-US" sz="2400">
                  <a:solidFill>
                    <a:srgbClr val="E7E7E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000">
                  <a:solidFill>
                    <a:srgbClr val="E7E7E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ahap evaluasi satu lawan satu (one </a:t>
              </a:r>
              <a:endParaRPr lang="en-US" sz="2000">
                <a:solidFill>
                  <a:srgbClr val="E7E7E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>
                  <a:solidFill>
                    <a:srgbClr val="E7E7E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one), evaluasi kelompok kecil (small group evaluation), dan evaluasi lapangan (field </a:t>
              </a:r>
              <a:endParaRPr lang="en-US" sz="2000">
                <a:solidFill>
                  <a:srgbClr val="E7E7E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>
                  <a:solidFill>
                    <a:srgbClr val="E7E7E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evaluation)</a:t>
              </a:r>
              <a:endParaRPr lang="en-US" sz="2000">
                <a:solidFill>
                  <a:srgbClr val="E7E7E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10585" y="250825"/>
            <a:ext cx="4810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en-US" sz="5400" b="1" dirty="0">
                <a:solidFill>
                  <a:srgbClr val="008E7E"/>
                </a:solidFill>
                <a:latin typeface="Tw Cen MT Condensed Extra Bold" panose="020B0803020202020204" charset="0"/>
                <a:cs typeface="Tw Cen MT Condensed Extra Bold" panose="020B0803020202020204" charset="0"/>
              </a:rPr>
              <a:t>Evaluasi Media</a:t>
            </a:r>
            <a:endParaRPr lang="en-ID" altLang="en-US" sz="5400" b="1" dirty="0">
              <a:solidFill>
                <a:srgbClr val="008E7E"/>
              </a:solidFill>
              <a:latin typeface="Tw Cen MT Condensed Extra Bold" panose="020B0803020202020204" charset="0"/>
              <a:cs typeface="Tw Cen MT Condensed Extra Bold" panose="020B08030202020202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791460" y="1783715"/>
            <a:ext cx="300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D" altLang="en-US" sz="2400" b="1">
                <a:solidFill>
                  <a:srgbClr val="008E7E"/>
                </a:solidFill>
                <a:latin typeface="Tw Cen MT Condensed Extra Bold" panose="020B0803020202020204" charset="0"/>
                <a:cs typeface="Tw Cen MT Condensed Extra Bold" panose="020B0803020202020204" charset="0"/>
              </a:rPr>
              <a:t>Jenis Eavaluasi Media</a:t>
            </a:r>
            <a:endParaRPr lang="en-ID" altLang="en-US" sz="2400" b="1">
              <a:solidFill>
                <a:srgbClr val="008E7E"/>
              </a:solidFill>
              <a:latin typeface="Tw Cen MT Condensed Extra Bold" panose="020B0803020202020204" charset="0"/>
              <a:cs typeface="Tw Cen MT Condensed Extra Bold" panose="020B08030202020202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216015" y="1783715"/>
            <a:ext cx="43154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200" b="1">
                <a:solidFill>
                  <a:srgbClr val="008E7E"/>
                </a:solidFill>
                <a:latin typeface="Tw Cen MT Condensed Extra Bold" panose="020B0803020202020204" charset="0"/>
                <a:cs typeface="Tw Cen MT Condensed Extra Bold" panose="020B0803020202020204" charset="0"/>
              </a:rPr>
              <a:t>Prosedur/tahapan evaluasi media</a:t>
            </a:r>
            <a:endParaRPr lang="en-US" sz="2200" b="1">
              <a:solidFill>
                <a:srgbClr val="008E7E"/>
              </a:solidFill>
              <a:latin typeface="Tw Cen MT Condensed Extra Bold" panose="020B0803020202020204" charset="0"/>
              <a:cs typeface="Tw Cen MT Condensed Extra Bold" panose="020B080302020202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3754</Words>
  <Application>WPS Presentation</Application>
  <PresentationFormat>Widescreen</PresentationFormat>
  <Paragraphs>136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Calibri</vt:lpstr>
      <vt:lpstr>Times New Roman</vt:lpstr>
      <vt:lpstr>Tahoma</vt:lpstr>
      <vt:lpstr>Tw Cen MT Condensed Extra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Riadi .</dc:creator>
  <cp:lastModifiedBy>Ulwan Syafrudin</cp:lastModifiedBy>
  <cp:revision>60</cp:revision>
  <dcterms:created xsi:type="dcterms:W3CDTF">2017-10-29T22:25:00Z</dcterms:created>
  <dcterms:modified xsi:type="dcterms:W3CDTF">2021-05-26T03:15:46Z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