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0005351-30E5-4067-A9C9-87B15DC27E4A}" type="datetimeFigureOut">
              <a:rPr lang="en-US" smtClean="0"/>
              <a:pPr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6C77D4C-B5E3-4061-A4C8-3F40DAF1E0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SUMBER HUKUM INTERNASIONAL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 lvl="0"/>
            <a:r>
              <a:rPr lang="en-US" i="1" dirty="0"/>
              <a:t>“agreement”,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: (a) </a:t>
            </a:r>
            <a:r>
              <a:rPr lang="en-US" dirty="0" err="1"/>
              <a:t>perjanjian</a:t>
            </a:r>
            <a:r>
              <a:rPr lang="en-US" dirty="0"/>
              <a:t> multilateral, </a:t>
            </a:r>
            <a:r>
              <a:rPr lang="en-US" dirty="0" err="1"/>
              <a:t>contoh</a:t>
            </a:r>
            <a:r>
              <a:rPr lang="en-US" dirty="0"/>
              <a:t> : agreement 1972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Penyelamatan</a:t>
            </a:r>
            <a:r>
              <a:rPr lang="en-US" dirty="0"/>
              <a:t> </a:t>
            </a:r>
            <a:r>
              <a:rPr lang="en-US" dirty="0" err="1"/>
              <a:t>Astronot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Benda-</a:t>
            </a:r>
            <a:r>
              <a:rPr lang="en-US" dirty="0" err="1"/>
              <a:t>benda</a:t>
            </a:r>
            <a:r>
              <a:rPr lang="en-US" dirty="0"/>
              <a:t> yang </a:t>
            </a:r>
            <a:r>
              <a:rPr lang="en-US" dirty="0" err="1"/>
              <a:t>diluncurkan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Angkasa</a:t>
            </a:r>
            <a:r>
              <a:rPr lang="en-US" dirty="0"/>
              <a:t>, (b) </a:t>
            </a:r>
            <a:r>
              <a:rPr lang="en-US" dirty="0" err="1"/>
              <a:t>perjanjian</a:t>
            </a:r>
            <a:r>
              <a:rPr lang="en-US" dirty="0"/>
              <a:t> bilateral, </a:t>
            </a:r>
            <a:r>
              <a:rPr lang="en-US" dirty="0" err="1"/>
              <a:t>contoh</a:t>
            </a:r>
            <a:r>
              <a:rPr lang="en-US" dirty="0"/>
              <a:t> : Agreement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R.I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Kerajaan</a:t>
            </a:r>
            <a:r>
              <a:rPr lang="en-US" dirty="0"/>
              <a:t> Malaysia </a:t>
            </a:r>
            <a:r>
              <a:rPr lang="en-US" dirty="0" err="1"/>
              <a:t>tentang</a:t>
            </a:r>
            <a:r>
              <a:rPr lang="en-US" dirty="0"/>
              <a:t> Batas-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Eksklusif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Selat</a:t>
            </a:r>
            <a:r>
              <a:rPr lang="en-US" dirty="0"/>
              <a:t> </a:t>
            </a:r>
            <a:r>
              <a:rPr lang="en-US" dirty="0" err="1"/>
              <a:t>Malaka</a:t>
            </a:r>
            <a:r>
              <a:rPr lang="en-US" dirty="0"/>
              <a:t>.</a:t>
            </a:r>
          </a:p>
          <a:p>
            <a:pPr lvl="0"/>
            <a:r>
              <a:rPr lang="en-US" i="1" dirty="0"/>
              <a:t>“pact/</a:t>
            </a:r>
            <a:r>
              <a:rPr lang="en-US" i="1" dirty="0" err="1"/>
              <a:t>pakta</a:t>
            </a:r>
            <a:r>
              <a:rPr lang="en-US" i="1" dirty="0"/>
              <a:t>”,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multilateral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pertahan</a:t>
            </a:r>
            <a:r>
              <a:rPr lang="en-US" dirty="0"/>
              <a:t>-an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, </a:t>
            </a:r>
            <a:r>
              <a:rPr lang="en-US" dirty="0" err="1"/>
              <a:t>contohnya</a:t>
            </a:r>
            <a:r>
              <a:rPr lang="en-US" dirty="0"/>
              <a:t> Warsaw Pact (</a:t>
            </a:r>
            <a:r>
              <a:rPr lang="en-US" dirty="0" err="1"/>
              <a:t>Pakta</a:t>
            </a:r>
            <a:r>
              <a:rPr lang="en-US" dirty="0"/>
              <a:t> </a:t>
            </a:r>
            <a:r>
              <a:rPr lang="en-US" dirty="0" err="1"/>
              <a:t>Warsawa</a:t>
            </a:r>
            <a:r>
              <a:rPr lang="en-US" dirty="0"/>
              <a:t>), Bogota Pact.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lnSpcReduction="10000"/>
          </a:bodyPr>
          <a:lstStyle/>
          <a:p>
            <a:pPr lvl="0"/>
            <a:r>
              <a:rPr lang="en-US" i="1" dirty="0"/>
              <a:t>“protocol”</a:t>
            </a:r>
            <a:r>
              <a:rPr lang="en-US" dirty="0"/>
              <a:t>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multilateral,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: (a) </a:t>
            </a:r>
            <a:r>
              <a:rPr lang="en-US" dirty="0" err="1"/>
              <a:t>perjan-jian</a:t>
            </a:r>
            <a:r>
              <a:rPr lang="en-US" dirty="0"/>
              <a:t> multilateral </a:t>
            </a:r>
            <a:r>
              <a:rPr lang="en-US" dirty="0" err="1"/>
              <a:t>tersendiri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,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Protokol</a:t>
            </a:r>
            <a:r>
              <a:rPr lang="en-US" dirty="0"/>
              <a:t> Den Haag 1898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Peluru</a:t>
            </a:r>
            <a:r>
              <a:rPr lang="en-US" dirty="0"/>
              <a:t> Dum-dum; (b) </a:t>
            </a:r>
            <a:r>
              <a:rPr lang="en-US" dirty="0" err="1"/>
              <a:t>perjanjian</a:t>
            </a:r>
            <a:r>
              <a:rPr lang="en-US" dirty="0"/>
              <a:t> multilateral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pelengkap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contohnya</a:t>
            </a:r>
            <a:r>
              <a:rPr lang="en-US" dirty="0"/>
              <a:t> :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Jenewa</a:t>
            </a:r>
            <a:r>
              <a:rPr lang="en-US" dirty="0"/>
              <a:t> I </a:t>
            </a:r>
            <a:r>
              <a:rPr lang="en-US" dirty="0" err="1"/>
              <a:t>tahun</a:t>
            </a:r>
            <a:r>
              <a:rPr lang="en-US" dirty="0"/>
              <a:t> 1977,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bersenjata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Jenewa</a:t>
            </a:r>
            <a:r>
              <a:rPr lang="en-US" dirty="0"/>
              <a:t> II </a:t>
            </a:r>
            <a:r>
              <a:rPr lang="en-US" dirty="0" err="1"/>
              <a:t>tahun</a:t>
            </a:r>
            <a:r>
              <a:rPr lang="en-US" dirty="0"/>
              <a:t> 1977,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bersenjata</a:t>
            </a:r>
            <a:r>
              <a:rPr lang="en-US" dirty="0"/>
              <a:t> non-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pelengkap</a:t>
            </a:r>
            <a:r>
              <a:rPr lang="en-US" dirty="0"/>
              <a:t> </a:t>
            </a:r>
            <a:r>
              <a:rPr lang="en-US" dirty="0" err="1"/>
              <a:t>Konvensi-konvensi</a:t>
            </a:r>
            <a:r>
              <a:rPr lang="en-US" dirty="0"/>
              <a:t> </a:t>
            </a:r>
            <a:r>
              <a:rPr lang="en-US" dirty="0" err="1"/>
              <a:t>Jenewa</a:t>
            </a:r>
            <a:r>
              <a:rPr lang="en-US" dirty="0"/>
              <a:t> 1949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Korban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572272"/>
          </a:xfrm>
        </p:spPr>
        <p:txBody>
          <a:bodyPr>
            <a:normAutofit fontScale="92500"/>
          </a:bodyPr>
          <a:lstStyle/>
          <a:p>
            <a:pPr lvl="0"/>
            <a:r>
              <a:rPr lang="en-US" i="1" dirty="0"/>
              <a:t>“declaration”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Negara-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PBB)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konferensi</a:t>
            </a:r>
            <a:r>
              <a:rPr lang="en-US" dirty="0"/>
              <a:t>, yang </a:t>
            </a:r>
            <a:r>
              <a:rPr lang="en-US" dirty="0" err="1"/>
              <a:t>substansinya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kaedah</a:t>
            </a:r>
            <a:r>
              <a:rPr lang="en-US" dirty="0"/>
              <a:t>/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pendirian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Deklarasi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Azasi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10 </a:t>
            </a:r>
            <a:r>
              <a:rPr lang="en-US" dirty="0" err="1"/>
              <a:t>Desember</a:t>
            </a:r>
            <a:r>
              <a:rPr lang="en-US" dirty="0"/>
              <a:t> 1948, yang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Majelis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PBB, </a:t>
            </a:r>
            <a:r>
              <a:rPr lang="en-US" dirty="0" err="1"/>
              <a:t>Resolusi</a:t>
            </a:r>
            <a:r>
              <a:rPr lang="en-US" dirty="0"/>
              <a:t> MU PBB No. 1514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Dekolonisasi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No. 1541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Jajak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Nasib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; </a:t>
            </a:r>
            <a:r>
              <a:rPr lang="en-US" dirty="0" err="1"/>
              <a:t>Deklarasi</a:t>
            </a:r>
            <a:r>
              <a:rPr lang="en-US" dirty="0"/>
              <a:t> Bangkok </a:t>
            </a:r>
            <a:r>
              <a:rPr lang="en-US" dirty="0" err="1"/>
              <a:t>tanggal</a:t>
            </a:r>
            <a:r>
              <a:rPr lang="en-US" dirty="0"/>
              <a:t> 6 </a:t>
            </a:r>
            <a:r>
              <a:rPr lang="en-US" dirty="0" err="1"/>
              <a:t>Agustus</a:t>
            </a:r>
            <a:r>
              <a:rPr lang="en-US" dirty="0"/>
              <a:t> 1967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ASEAN.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15106"/>
          </a:xfrm>
        </p:spPr>
        <p:txBody>
          <a:bodyPr/>
          <a:lstStyle/>
          <a:p>
            <a:pPr lvl="0"/>
            <a:r>
              <a:rPr lang="en-US" i="1" dirty="0" smtClean="0"/>
              <a:t>“arrangement”,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induk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i="1" dirty="0" smtClean="0"/>
              <a:t>arrangement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proyek-proyek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 yang </a:t>
            </a:r>
            <a:r>
              <a:rPr lang="en-US" dirty="0" err="1" smtClean="0"/>
              <a:t>betul-betul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Arrangement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Uap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Aceh yang </a:t>
            </a:r>
            <a:r>
              <a:rPr lang="en-US" dirty="0" err="1" smtClean="0"/>
              <a:t>ditandatangani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19 </a:t>
            </a:r>
            <a:r>
              <a:rPr lang="en-US" dirty="0" err="1" smtClean="0"/>
              <a:t>Februari</a:t>
            </a:r>
            <a:r>
              <a:rPr lang="en-US" dirty="0" smtClean="0"/>
              <a:t> 1979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Pertambangan</a:t>
            </a:r>
            <a:r>
              <a:rPr lang="en-US" dirty="0" smtClean="0"/>
              <a:t> RI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President the Canadian International Development Agency </a:t>
            </a:r>
            <a:r>
              <a:rPr lang="en-US" dirty="0" smtClean="0"/>
              <a:t>(Boer Mauna,2006 : 95).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i="1" dirty="0"/>
              <a:t>“</a:t>
            </a:r>
            <a:r>
              <a:rPr lang="en-US" i="1" dirty="0"/>
              <a:t>final act”</a:t>
            </a:r>
            <a:r>
              <a:rPr lang="en-US" dirty="0"/>
              <a:t> (</a:t>
            </a:r>
            <a:r>
              <a:rPr lang="en-US" dirty="0" err="1"/>
              <a:t>akta</a:t>
            </a:r>
            <a:r>
              <a:rPr lang="en-US" dirty="0"/>
              <a:t> final)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yang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ringkasan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sidang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perjanjian-perjanjian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konvensi-konvensi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anjuran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yang </a:t>
            </a:r>
            <a:r>
              <a:rPr lang="en-US" dirty="0" err="1"/>
              <a:t>sekiranya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. </a:t>
            </a:r>
            <a:r>
              <a:rPr lang="en-US" dirty="0" err="1"/>
              <a:t>Penandatanganan</a:t>
            </a:r>
            <a:r>
              <a:rPr lang="en-US" dirty="0"/>
              <a:t> </a:t>
            </a:r>
            <a:r>
              <a:rPr lang="en-US" i="1" dirty="0"/>
              <a:t>final act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perjanjian-perjanjian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konvensi-konvensi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kesaksian</a:t>
            </a:r>
            <a:r>
              <a:rPr lang="en-US" dirty="0"/>
              <a:t> </a:t>
            </a:r>
            <a:r>
              <a:rPr lang="en-US" dirty="0" err="1"/>
              <a:t>berakhirnya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ahap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 : </a:t>
            </a:r>
            <a:r>
              <a:rPr lang="en-US" i="1" dirty="0"/>
              <a:t>Final Act General Agreement on Tariff and Trade (GATT), 1994; Final Act Embodying the Results of the Uruguay Round of Multilateral Trade Negotiating 1994.</a:t>
            </a:r>
            <a:r>
              <a:rPr lang="en-US" dirty="0"/>
              <a:t> (Boer Mauna,2006 : 94).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i="1" dirty="0"/>
              <a:t>“modus Vivendi”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diganti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yang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terperinci</a:t>
            </a:r>
            <a:r>
              <a:rPr lang="en-US" dirty="0"/>
              <a:t>.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pengesahan</a:t>
            </a:r>
            <a:r>
              <a:rPr lang="en-US" dirty="0"/>
              <a:t>. (Boer Mauna,2006 : 96).</a:t>
            </a:r>
          </a:p>
          <a:p>
            <a:pPr lvl="0"/>
            <a:r>
              <a:rPr lang="en-US" i="1" dirty="0"/>
              <a:t>“memorandum of understanding/</a:t>
            </a:r>
            <a:r>
              <a:rPr lang="en-US" i="1" dirty="0" err="1"/>
              <a:t>MoU</a:t>
            </a:r>
            <a:r>
              <a:rPr lang="en-US" i="1" dirty="0"/>
              <a:t>”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perikanan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MoU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ditindaklanjuti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pelengkap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berkepentingan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 smtClean="0"/>
          </a:p>
          <a:p>
            <a:pPr lvl="0"/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hakikatnya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(agreement);</a:t>
            </a:r>
          </a:p>
          <a:p>
            <a:pPr lvl="0"/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smtClean="0"/>
              <a:t>Perusahaan </a:t>
            </a:r>
            <a:r>
              <a:rPr lang="en-US" dirty="0"/>
              <a:t>(yang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hokum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otorita</a:t>
            </a:r>
            <a:r>
              <a:rPr lang="en-US" dirty="0" smtClean="0"/>
              <a:t>)</a:t>
            </a:r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 smtClean="0"/>
              <a:t>internasional</a:t>
            </a:r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hokum </a:t>
            </a:r>
            <a:r>
              <a:rPr lang="en-US" dirty="0" err="1"/>
              <a:t>internasional</a:t>
            </a:r>
            <a:r>
              <a:rPr lang="en-US" dirty="0"/>
              <a:t> (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Wina</a:t>
            </a:r>
            <a:r>
              <a:rPr lang="en-US" dirty="0"/>
              <a:t> 1969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,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Wina</a:t>
            </a:r>
            <a:r>
              <a:rPr lang="en-US" dirty="0"/>
              <a:t> 1986, </a:t>
            </a:r>
            <a:r>
              <a:rPr lang="en-US" dirty="0" err="1"/>
              <a:t>dan</a:t>
            </a:r>
            <a:r>
              <a:rPr lang="en-US" dirty="0"/>
              <a:t> hokum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 smtClean="0"/>
          </a:p>
          <a:p>
            <a:r>
              <a:rPr lang="en-US" dirty="0" err="1" smtClean="0"/>
              <a:t>Bentuknya</a:t>
            </a:r>
            <a:r>
              <a:rPr lang="en-US" dirty="0" smtClean="0"/>
              <a:t> </a:t>
            </a:r>
          </a:p>
          <a:p>
            <a:pPr marL="342900" lvl="1" indent="-342900">
              <a:buNone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i="1" dirty="0"/>
              <a:t>(head of state form).</a:t>
            </a:r>
            <a:endParaRPr lang="en-US" dirty="0"/>
          </a:p>
          <a:p>
            <a:pPr marL="342900" lvl="1" indent="-342900">
              <a:buNone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i="1" dirty="0"/>
              <a:t>(inter-government form).</a:t>
            </a:r>
            <a:endParaRPr lang="en-US" dirty="0"/>
          </a:p>
          <a:p>
            <a:pPr>
              <a:buNone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i="1" dirty="0"/>
              <a:t>(inter-state form</a:t>
            </a:r>
            <a:r>
              <a:rPr lang="en-US" i="1" dirty="0" smtClean="0"/>
              <a:t>).</a:t>
            </a:r>
          </a:p>
          <a:p>
            <a:r>
              <a:rPr lang="en-US" dirty="0" err="1" smtClean="0"/>
              <a:t>Isinya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i="1" dirty="0"/>
              <a:t>the Law Making Treaty</a:t>
            </a:r>
            <a:r>
              <a:rPr lang="en-US" dirty="0"/>
              <a:t> (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i="1" dirty="0"/>
              <a:t>the Treaty contract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bentuknya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hokum </a:t>
            </a:r>
            <a:r>
              <a:rPr lang="en-US" dirty="0" err="1"/>
              <a:t>perdata</a:t>
            </a:r>
            <a:r>
              <a:rPr lang="en-US" dirty="0"/>
              <a:t> 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/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hokum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perjanjian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pelaksanaannya</a:t>
            </a:r>
            <a:endParaRPr lang="en-US" dirty="0" smtClean="0"/>
          </a:p>
          <a:p>
            <a:r>
              <a:rPr lang="fi-FI" i="1" dirty="0"/>
              <a:t>Dispositive treaty,</a:t>
            </a:r>
            <a:r>
              <a:rPr lang="fi-FI" dirty="0"/>
              <a:t> yaitu perjanjian-perjanjian yang maksud dan tujuannya selesai (tercapai) dengan dilaksanakannya isi perjanjian itu secara </a:t>
            </a:r>
            <a:r>
              <a:rPr lang="fi-FI" dirty="0" smtClean="0"/>
              <a:t>sekaligus</a:t>
            </a:r>
          </a:p>
          <a:p>
            <a:r>
              <a:rPr lang="en-US" i="1" dirty="0" err="1"/>
              <a:t>Executory</a:t>
            </a:r>
            <a:r>
              <a:rPr lang="en-US" i="1" dirty="0"/>
              <a:t> treaty</a:t>
            </a:r>
            <a:r>
              <a:rPr lang="en-US" dirty="0"/>
              <a:t> (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eksekusi</a:t>
            </a:r>
            <a:r>
              <a:rPr lang="en-US" dirty="0"/>
              <a:t>),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perjanjian-perjanjian</a:t>
            </a:r>
            <a:r>
              <a:rPr lang="en-US" dirty="0"/>
              <a:t> yang </a:t>
            </a:r>
            <a:r>
              <a:rPr lang="en-US" dirty="0" err="1"/>
              <a:t>pelaksanaannya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bertahap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berlakunya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endParaRPr lang="en-US" dirty="0"/>
          </a:p>
          <a:p>
            <a:pPr>
              <a:buNone/>
            </a:pP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perundingan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penanda</a:t>
            </a:r>
            <a:r>
              <a:rPr lang="en-US" dirty="0"/>
              <a:t> </a:t>
            </a:r>
            <a:r>
              <a:rPr lang="en-US" dirty="0" err="1"/>
              <a:t>tanganan</a:t>
            </a:r>
            <a:r>
              <a:rPr lang="en-US" dirty="0"/>
              <a:t>;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bilateral, </a:t>
            </a:r>
            <a:r>
              <a:rPr lang="en-US" dirty="0" err="1"/>
              <a:t>istilah</a:t>
            </a:r>
            <a:r>
              <a:rPr lang="en-US" dirty="0"/>
              <a:t> “agreement</a:t>
            </a:r>
            <a:r>
              <a:rPr lang="en-US" dirty="0" smtClean="0"/>
              <a:t>”.</a:t>
            </a:r>
          </a:p>
          <a:p>
            <a:pPr>
              <a:buNone/>
            </a:pP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perundingan</a:t>
            </a:r>
            <a:r>
              <a:rPr lang="en-US" dirty="0"/>
              <a:t>, </a:t>
            </a:r>
            <a:r>
              <a:rPr lang="en-US" dirty="0" err="1"/>
              <a:t>penanda</a:t>
            </a:r>
            <a:r>
              <a:rPr lang="en-US" dirty="0"/>
              <a:t> </a:t>
            </a:r>
            <a:r>
              <a:rPr lang="en-US" dirty="0" err="1"/>
              <a:t>tanganan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ratifikasi</a:t>
            </a:r>
            <a:r>
              <a:rPr lang="en-US" dirty="0"/>
              <a:t>.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multilateral (</a:t>
            </a:r>
            <a:r>
              <a:rPr lang="en-US" dirty="0" err="1"/>
              <a:t>konvensi</a:t>
            </a:r>
            <a:r>
              <a:rPr lang="en-US" dirty="0"/>
              <a:t>, treaty, agreement),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bilateral (agreement).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Sudikno</a:t>
            </a:r>
            <a:r>
              <a:rPr lang="en-US" dirty="0"/>
              <a:t> </a:t>
            </a:r>
            <a:r>
              <a:rPr lang="en-US" dirty="0" err="1"/>
              <a:t>Mertokusumo</a:t>
            </a:r>
            <a:r>
              <a:rPr lang="en-US" dirty="0"/>
              <a:t> (1996 : 69), </a:t>
            </a:r>
            <a:r>
              <a:rPr lang="en-US" dirty="0" err="1"/>
              <a:t>kata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berlakunya</a:t>
            </a:r>
            <a:r>
              <a:rPr lang="en-US" dirty="0"/>
              <a:t>,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formal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(</a:t>
            </a:r>
            <a:r>
              <a:rPr lang="en-US" dirty="0" err="1"/>
              <a:t>penguasa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 smtClean="0"/>
              <a:t>);</a:t>
            </a:r>
          </a:p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yang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yang </a:t>
            </a:r>
            <a:r>
              <a:rPr lang="en-US" dirty="0" err="1" smtClean="0"/>
              <a:t>pengesahannya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</a:t>
            </a:r>
          </a:p>
          <a:p>
            <a:pPr>
              <a:buNone/>
            </a:pP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perdamaian</a:t>
            </a:r>
            <a:r>
              <a:rPr lang="en-US" dirty="0" smtClean="0"/>
              <a:t>, </a:t>
            </a:r>
            <a:r>
              <a:rPr lang="en-US" dirty="0" err="1" smtClean="0"/>
              <a:t>pertahanan</a:t>
            </a:r>
            <a:r>
              <a:rPr lang="en-US" dirty="0" smtClean="0"/>
              <a:t>,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wilaayh</a:t>
            </a:r>
            <a:r>
              <a:rPr lang="en-US" dirty="0" smtClean="0"/>
              <a:t> RI</a:t>
            </a:r>
          </a:p>
          <a:p>
            <a:pPr>
              <a:buNone/>
            </a:pP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bedaulat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Pinjaman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hibah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  <a:p>
            <a:pPr>
              <a:buNone/>
            </a:pP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perundingan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penanda</a:t>
            </a:r>
            <a:r>
              <a:rPr lang="en-US" dirty="0"/>
              <a:t> </a:t>
            </a:r>
            <a:r>
              <a:rPr lang="en-US" dirty="0" err="1"/>
              <a:t>tanganan</a:t>
            </a:r>
            <a:r>
              <a:rPr lang="en-US" dirty="0"/>
              <a:t>;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bilateral, </a:t>
            </a:r>
            <a:r>
              <a:rPr lang="en-US" dirty="0" err="1"/>
              <a:t>istilah</a:t>
            </a:r>
            <a:r>
              <a:rPr lang="en-US" dirty="0"/>
              <a:t> “agreement</a:t>
            </a:r>
            <a:r>
              <a:rPr lang="en-US" dirty="0" smtClean="0"/>
              <a:t>”.</a:t>
            </a:r>
          </a:p>
          <a:p>
            <a:pPr>
              <a:buNone/>
            </a:pP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perundingan</a:t>
            </a:r>
            <a:r>
              <a:rPr lang="en-US" dirty="0"/>
              <a:t>, </a:t>
            </a:r>
            <a:r>
              <a:rPr lang="en-US" dirty="0" err="1"/>
              <a:t>penanda</a:t>
            </a:r>
            <a:r>
              <a:rPr lang="en-US" dirty="0"/>
              <a:t> </a:t>
            </a:r>
            <a:r>
              <a:rPr lang="en-US" dirty="0" err="1"/>
              <a:t>tanganan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ratifikasi</a:t>
            </a:r>
            <a:r>
              <a:rPr lang="en-US" dirty="0"/>
              <a:t>.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multilateral (</a:t>
            </a:r>
            <a:r>
              <a:rPr lang="en-US" dirty="0" err="1"/>
              <a:t>konvensi</a:t>
            </a:r>
            <a:r>
              <a:rPr lang="en-US" dirty="0"/>
              <a:t>, treaty, agreement),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bilateral (agreement).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6215106"/>
          </a:xfrm>
        </p:spPr>
        <p:txBody>
          <a:bodyPr/>
          <a:lstStyle/>
          <a:p>
            <a:r>
              <a:rPr lang="en-US" dirty="0" err="1" smtClean="0"/>
              <a:t>Subjeknya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;</a:t>
            </a:r>
          </a:p>
          <a:p>
            <a:pPr lvl="1">
              <a:buNone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;</a:t>
            </a:r>
          </a:p>
          <a:p>
            <a:pPr lvl="1">
              <a:buNone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OI </a:t>
            </a:r>
            <a:r>
              <a:rPr lang="en-US" dirty="0" err="1"/>
              <a:t>dengan</a:t>
            </a:r>
            <a:r>
              <a:rPr lang="en-US" dirty="0"/>
              <a:t> OI.</a:t>
            </a:r>
          </a:p>
          <a:p>
            <a:pPr lvl="1">
              <a:buNone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belligerent;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MoU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RI </a:t>
            </a:r>
            <a:r>
              <a:rPr lang="en-US" dirty="0" err="1"/>
              <a:t>dengan</a:t>
            </a:r>
            <a:r>
              <a:rPr lang="en-US" dirty="0"/>
              <a:t> GAM.</a:t>
            </a:r>
          </a:p>
          <a:p>
            <a:pPr lvl="1">
              <a:buNone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OI </a:t>
            </a:r>
            <a:r>
              <a:rPr lang="en-US" dirty="0" err="1"/>
              <a:t>dengan</a:t>
            </a:r>
            <a:r>
              <a:rPr lang="en-US" dirty="0"/>
              <a:t> belligerent.</a:t>
            </a:r>
          </a:p>
          <a:p>
            <a:pPr lvl="1">
              <a:buNone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(Perusahaan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Otorita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Perjanjian</a:t>
            </a:r>
            <a:r>
              <a:rPr lang="en-US" dirty="0" smtClean="0"/>
              <a:t> Multilateral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5214974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(1) </a:t>
            </a:r>
            <a:r>
              <a:rPr lang="en-US" dirty="0" err="1"/>
              <a:t>Substansi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id-ID" dirty="0"/>
              <a:t>  </a:t>
            </a:r>
            <a:r>
              <a:rPr lang="en-US" dirty="0"/>
              <a:t>: 	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(</a:t>
            </a:r>
            <a:r>
              <a:rPr lang="en-US" dirty="0" err="1"/>
              <a:t>baru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senjata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,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angkasa</a:t>
            </a:r>
            <a:r>
              <a:rPr lang="en-US" dirty="0"/>
              <a:t>.</a:t>
            </a:r>
          </a:p>
          <a:p>
            <a:r>
              <a:rPr lang="en-US" dirty="0"/>
              <a:t>(2)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:</a:t>
            </a:r>
            <a:r>
              <a:rPr lang="id-ID" dirty="0" smtClean="0"/>
              <a:t>  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(3)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id-ID" dirty="0"/>
              <a:t>	</a:t>
            </a:r>
            <a:r>
              <a:rPr lang="en-US" dirty="0" smtClean="0"/>
              <a:t>:</a:t>
            </a:r>
            <a:r>
              <a:rPr lang="id-ID" dirty="0" smtClean="0"/>
              <a:t>  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lain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mengikatkan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.				</a:t>
            </a:r>
          </a:p>
          <a:p>
            <a:r>
              <a:rPr lang="en-US" dirty="0"/>
              <a:t>(4)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id-ID" dirty="0"/>
              <a:t>	</a:t>
            </a:r>
            <a:r>
              <a:rPr lang="en-US" dirty="0" smtClean="0"/>
              <a:t>: </a:t>
            </a:r>
            <a:r>
              <a:rPr lang="id-ID" dirty="0" smtClean="0"/>
              <a:t>  </a:t>
            </a:r>
            <a:r>
              <a:rPr lang="id-ID" dirty="0"/>
              <a:t>pada umumnya </a:t>
            </a:r>
            <a:r>
              <a:rPr lang="en-US" dirty="0" err="1"/>
              <a:t>tidak</a:t>
            </a:r>
            <a:r>
              <a:rPr lang="id-ID" dirty="0"/>
              <a:t> menentukan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id-ID" dirty="0"/>
              <a:t> waktu</a:t>
            </a:r>
            <a:r>
              <a:rPr lang="en-US" dirty="0"/>
              <a:t>,</a:t>
            </a:r>
            <a:r>
              <a:rPr lang="id-ID" dirty="0"/>
              <a:t> selama </a:t>
            </a:r>
            <a:r>
              <a:rPr lang="en-US" dirty="0" err="1" smtClean="0"/>
              <a:t>pihak-pihak</a:t>
            </a:r>
            <a:r>
              <a:rPr lang="en-US" dirty="0" smtClean="0"/>
              <a:t>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id-ID" dirty="0"/>
              <a:t> perjanjian yang dapat mengakibatkan tidak terpenuhinya syarat berlaku 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Perjanjian</a:t>
            </a:r>
            <a:r>
              <a:rPr lang="en-US" dirty="0" smtClean="0"/>
              <a:t> Bilateral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>
              <a:buNone/>
            </a:pP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/>
              <a:t>perjanjia</a:t>
            </a:r>
            <a:r>
              <a:rPr lang="id-ID" dirty="0"/>
              <a:t>n	</a:t>
            </a:r>
            <a:r>
              <a:rPr lang="en-US" dirty="0"/>
              <a:t>:</a:t>
            </a:r>
            <a:r>
              <a:rPr lang="id-ID" dirty="0"/>
              <a:t> 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 smtClean="0"/>
              <a:t>tertentu</a:t>
            </a:r>
            <a:r>
              <a:rPr lang="en-US" dirty="0"/>
              <a:t> </a:t>
            </a:r>
            <a:r>
              <a:rPr lang="en-US" smtClean="0"/>
              <a:t>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pentingan</a:t>
            </a:r>
            <a:r>
              <a:rPr lang="en-US" dirty="0" smtClean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        : 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            : 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keikutsertaan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.</a:t>
            </a:r>
            <a:r>
              <a:rPr lang="en-US" i="1" dirty="0"/>
              <a:t> </a:t>
            </a:r>
            <a:endParaRPr lang="en-US" dirty="0"/>
          </a:p>
          <a:p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/>
              <a:t>waktu</a:t>
            </a:r>
            <a:r>
              <a:rPr lang="en-US" dirty="0"/>
              <a:t>               :</a:t>
            </a:r>
            <a:r>
              <a:rPr lang="id-ID" dirty="0"/>
              <a:t>  </a:t>
            </a:r>
            <a:r>
              <a:rPr lang="en-US" dirty="0" err="1"/>
              <a:t>terbatas</a:t>
            </a:r>
            <a:r>
              <a:rPr lang="en-US" dirty="0"/>
              <a:t>,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perbatasan</a:t>
            </a:r>
            <a:r>
              <a:rPr lang="id-ID" dirty="0"/>
              <a:t>; m</a:t>
            </a:r>
            <a:r>
              <a:rPr lang="en-US" dirty="0" err="1"/>
              <a:t>isalnya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 </a:t>
            </a:r>
            <a:r>
              <a:rPr lang="en-US" dirty="0" err="1"/>
              <a:t>perdagangan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endParaRPr lang="en-US" dirty="0" smtClean="0"/>
          </a:p>
          <a:p>
            <a:pPr lvl="0">
              <a:buNone/>
            </a:pP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err="1" smtClean="0"/>
              <a:t>Negosiasi-negosiasi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adopsi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err="1" smtClean="0"/>
              <a:t>Pengesahan</a:t>
            </a:r>
            <a:r>
              <a:rPr lang="en-US" dirty="0" smtClean="0"/>
              <a:t>, </a:t>
            </a:r>
            <a:r>
              <a:rPr lang="en-US" dirty="0" err="1" smtClean="0"/>
              <a:t>penanda</a:t>
            </a:r>
            <a:r>
              <a:rPr lang="en-US" dirty="0" smtClean="0"/>
              <a:t> </a:t>
            </a:r>
            <a:r>
              <a:rPr lang="en-US" dirty="0" err="1" smtClean="0"/>
              <a:t>tanganan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instrument-</a:t>
            </a:r>
            <a:r>
              <a:rPr lang="en-US" dirty="0" err="1" smtClean="0"/>
              <a:t>instrumen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err="1" smtClean="0"/>
              <a:t>Ratifikasi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err="1" smtClean="0"/>
              <a:t>Aksesi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adhesi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err="1" smtClean="0"/>
              <a:t>Pemberlakuan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err="1" smtClean="0"/>
              <a:t>Pendaftaran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publikasi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endParaRPr lang="en-US" dirty="0" smtClean="0"/>
          </a:p>
          <a:p>
            <a:pPr lvl="0">
              <a:buNone/>
            </a:pPr>
            <a:r>
              <a:rPr lang="fi-FI" dirty="0" smtClean="0"/>
              <a:t>Penerapan dan pelaksanaan perjanjian (J.G. Starke, 1992 : 593-594; Green, 1982 140, 141).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572272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mengikatkan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r>
              <a:rPr lang="en-US" dirty="0" err="1" smtClean="0"/>
              <a:t>Penanda</a:t>
            </a:r>
            <a:r>
              <a:rPr lang="en-US" dirty="0" smtClean="0"/>
              <a:t> </a:t>
            </a:r>
            <a:r>
              <a:rPr lang="en-US" dirty="0" err="1" smtClean="0"/>
              <a:t>tanganan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Wina</a:t>
            </a:r>
            <a:r>
              <a:rPr lang="en-US" dirty="0" smtClean="0"/>
              <a:t> 1969,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ditandatangani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piagam</a:t>
            </a:r>
            <a:r>
              <a:rPr lang="en-US" dirty="0" smtClean="0"/>
              <a:t>/instrument </a:t>
            </a:r>
            <a:r>
              <a:rPr lang="en-US" dirty="0" err="1" smtClean="0"/>
              <a:t>perjanjian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Ratifikasi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Ratifikasi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penandatangan</a:t>
            </a:r>
            <a:r>
              <a:rPr lang="en-US" dirty="0" smtClean="0"/>
              <a:t> yang </a:t>
            </a:r>
            <a:r>
              <a:rPr lang="en-US" dirty="0" err="1" smtClean="0"/>
              <a:t>dibubuhkan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wakil-wakil</a:t>
            </a:r>
            <a:r>
              <a:rPr lang="en-US" dirty="0" smtClean="0"/>
              <a:t> yang </a:t>
            </a:r>
            <a:r>
              <a:rPr lang="en-US" dirty="0" err="1" smtClean="0"/>
              <a:t>berkuasa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mestinya</a:t>
            </a:r>
            <a:r>
              <a:rPr lang="en-US" dirty="0" smtClean="0"/>
              <a:t> (J.G. Starke, 1992 : 601).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Wina</a:t>
            </a:r>
            <a:r>
              <a:rPr lang="en-US" dirty="0" smtClean="0"/>
              <a:t> 1969 </a:t>
            </a:r>
            <a:r>
              <a:rPr lang="en-US" dirty="0" err="1" smtClean="0"/>
              <a:t>pasal</a:t>
            </a:r>
            <a:r>
              <a:rPr lang="en-US" dirty="0" smtClean="0"/>
              <a:t> 2, </a:t>
            </a:r>
            <a:r>
              <a:rPr lang="en-US" dirty="0" err="1" smtClean="0"/>
              <a:t>ratifikasi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namanya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persetujuannya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terikat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”.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Aksesi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Aksesi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mengikatkan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(multilateral),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turut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turut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mengesahkan</a:t>
            </a:r>
            <a:r>
              <a:rPr lang="en-US" dirty="0" smtClean="0"/>
              <a:t> </a:t>
            </a:r>
            <a:r>
              <a:rPr lang="en-US" dirty="0" err="1" smtClean="0"/>
              <a:t>naskah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. Cara </a:t>
            </a:r>
            <a:r>
              <a:rPr lang="en-US" dirty="0" err="1" smtClean="0"/>
              <a:t>aksesi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ratifikasi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konstitusi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29600" cy="557216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 lvl="1"/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yang </a:t>
            </a:r>
            <a:r>
              <a:rPr lang="en-US" dirty="0" err="1" smtClean="0"/>
              <a:t>berlangsung</a:t>
            </a:r>
            <a:r>
              <a:rPr lang="en-US" dirty="0" smtClean="0"/>
              <a:t> lama,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serupa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serupa</a:t>
            </a:r>
            <a:r>
              <a:rPr lang="en-US" dirty="0" smtClean="0"/>
              <a:t> pula;</a:t>
            </a:r>
          </a:p>
          <a:p>
            <a:pPr lvl="1"/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serupa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serupa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psikhologis</a:t>
            </a:r>
            <a:r>
              <a:rPr lang="en-US" dirty="0" smtClean="0"/>
              <a:t>;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suruhan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contoh-contoh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yang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:</a:t>
            </a:r>
          </a:p>
          <a:p>
            <a:pPr lvl="0">
              <a:buNone/>
            </a:pPr>
            <a:r>
              <a:rPr lang="en-US" dirty="0" err="1" smtClean="0"/>
              <a:t>hubungan</a:t>
            </a:r>
            <a:r>
              <a:rPr lang="en-US" dirty="0" smtClean="0"/>
              <a:t> diplomatic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konsuler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mulanya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;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dikodifikasi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Wina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1961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Diplomatik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Wina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1963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Konsuler</a:t>
            </a:r>
            <a:r>
              <a:rPr lang="en-US" dirty="0" smtClean="0"/>
              <a:t>.</a:t>
            </a:r>
          </a:p>
          <a:p>
            <a:pPr lvl="0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bendera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bendera</a:t>
            </a:r>
            <a:r>
              <a:rPr lang="en-US" dirty="0" smtClean="0"/>
              <a:t> </a:t>
            </a:r>
            <a:r>
              <a:rPr lang="en-US" dirty="0" err="1" smtClean="0"/>
              <a:t>parlementer</a:t>
            </a:r>
            <a:r>
              <a:rPr lang="en-US" dirty="0" smtClean="0"/>
              <a:t>, yang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utusan</a:t>
            </a:r>
            <a:r>
              <a:rPr lang="en-US" dirty="0" smtClean="0"/>
              <a:t> yang </a:t>
            </a:r>
            <a:r>
              <a:rPr lang="en-US" dirty="0" err="1" smtClean="0"/>
              <a:t>dikirim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musuh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Mochtar</a:t>
            </a:r>
            <a:r>
              <a:rPr lang="en-US" dirty="0"/>
              <a:t> </a:t>
            </a:r>
            <a:r>
              <a:rPr lang="en-US" dirty="0" err="1"/>
              <a:t>Kusumaatmadja</a:t>
            </a:r>
            <a:r>
              <a:rPr lang="en-US" dirty="0"/>
              <a:t> (1997 : 81) </a:t>
            </a:r>
            <a:r>
              <a:rPr lang="en-US" dirty="0" err="1"/>
              <a:t>kata</a:t>
            </a:r>
            <a:r>
              <a:rPr lang="en-US" dirty="0"/>
              <a:t> “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”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, 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lvl="0"/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 smtClean="0"/>
              <a:t>materil</a:t>
            </a:r>
            <a:r>
              <a:rPr lang="en-US" dirty="0" smtClean="0"/>
              <a:t>, </a:t>
            </a:r>
            <a:r>
              <a:rPr lang="en-US" dirty="0" err="1" smtClean="0"/>
              <a:t>menyelidiki</a:t>
            </a:r>
            <a:r>
              <a:rPr lang="en-US" dirty="0" smtClean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hakikatnya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 smtClean="0"/>
              <a:t>.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causa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factor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teknik</a:t>
            </a:r>
            <a:r>
              <a:rPr lang="en-US" dirty="0"/>
              <a:t>, </a:t>
            </a:r>
            <a:r>
              <a:rPr lang="en-US" dirty="0" err="1"/>
              <a:t>psikhologis</a:t>
            </a:r>
            <a:r>
              <a:rPr lang="en-US" dirty="0"/>
              <a:t>) yang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mengantisipasi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kemasyarakatan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tawanan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, </a:t>
            </a:r>
            <a:r>
              <a:rPr lang="en-US" dirty="0" err="1" smtClean="0"/>
              <a:t>pertama</a:t>
            </a:r>
            <a:r>
              <a:rPr lang="en-US" dirty="0" smtClean="0"/>
              <a:t>-tama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perlakuan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peperangan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rasa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perikemanusiaan</a:t>
            </a:r>
            <a:r>
              <a:rPr lang="en-US" dirty="0" smtClean="0"/>
              <a:t>.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dikodifikasi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Den Haag 1907,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disempurnakan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</a:t>
            </a:r>
            <a:r>
              <a:rPr lang="en-US" dirty="0" err="1" smtClean="0"/>
              <a:t>Jenewa</a:t>
            </a:r>
            <a:r>
              <a:rPr lang="en-US" dirty="0" smtClean="0"/>
              <a:t> 1949.  </a:t>
            </a:r>
          </a:p>
          <a:p>
            <a:pPr lvl="0"/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, </a:t>
            </a:r>
            <a:r>
              <a:rPr lang="en-US" dirty="0" err="1" smtClean="0"/>
              <a:t>keputusan-keputusan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praktik-prakik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38 </a:t>
            </a:r>
            <a:r>
              <a:rPr lang="en-US" dirty="0" err="1" smtClean="0"/>
              <a:t>ayat</a:t>
            </a:r>
            <a:r>
              <a:rPr lang="en-US" dirty="0" smtClean="0"/>
              <a:t> (1) 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“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bangsa-bangsa</a:t>
            </a:r>
            <a:r>
              <a:rPr lang="en-US" dirty="0" smtClean="0"/>
              <a:t> yang </a:t>
            </a:r>
            <a:r>
              <a:rPr lang="en-US" dirty="0" err="1" smtClean="0"/>
              <a:t>beradab</a:t>
            </a:r>
            <a:r>
              <a:rPr lang="en-US" dirty="0" smtClean="0"/>
              <a:t>”</a:t>
            </a:r>
            <a:r>
              <a:rPr lang="en-US" i="1" dirty="0" smtClean="0"/>
              <a:t> (general principles of law </a:t>
            </a:r>
            <a:r>
              <a:rPr lang="en-US" i="1" dirty="0" err="1" smtClean="0"/>
              <a:t>recoganized</a:t>
            </a:r>
            <a:r>
              <a:rPr lang="en-US" i="1" dirty="0" smtClean="0"/>
              <a:t> by civilized nations).</a:t>
            </a:r>
            <a:r>
              <a:rPr lang="en-US" dirty="0" smtClean="0"/>
              <a:t> </a:t>
            </a:r>
            <a:r>
              <a:rPr lang="en-US" dirty="0" err="1" smtClean="0"/>
              <a:t>Adapun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mendasari</a:t>
            </a:r>
            <a:r>
              <a:rPr lang="en-US" dirty="0" smtClean="0"/>
              <a:t> system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moderen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system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moderen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system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 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Barat yang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Romawi</a:t>
            </a:r>
            <a:r>
              <a:rPr lang="en-US" dirty="0" smtClean="0"/>
              <a:t> (</a:t>
            </a:r>
            <a:r>
              <a:rPr lang="en-US" dirty="0" err="1" smtClean="0"/>
              <a:t>Mochtar</a:t>
            </a:r>
            <a:r>
              <a:rPr lang="en-US" dirty="0" smtClean="0"/>
              <a:t> </a:t>
            </a:r>
            <a:r>
              <a:rPr lang="en-US" dirty="0" err="1" smtClean="0"/>
              <a:t>Kusumaatmadja</a:t>
            </a:r>
            <a:r>
              <a:rPr lang="en-US" dirty="0" smtClean="0"/>
              <a:t>, 1997 : 105).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contoh-contoh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 : </a:t>
            </a:r>
          </a:p>
          <a:p>
            <a:r>
              <a:rPr lang="en-US" i="1" dirty="0" smtClean="0"/>
              <a:t>“</a:t>
            </a:r>
            <a:r>
              <a:rPr lang="en-US" i="1" dirty="0" err="1" smtClean="0"/>
              <a:t>pacta</a:t>
            </a:r>
            <a:r>
              <a:rPr lang="en-US" i="1" dirty="0" smtClean="0"/>
              <a:t> </a:t>
            </a:r>
            <a:r>
              <a:rPr lang="en-US" i="1" dirty="0" err="1" smtClean="0"/>
              <a:t>sunt</a:t>
            </a:r>
            <a:r>
              <a:rPr lang="en-US" i="1" dirty="0" smtClean="0"/>
              <a:t> </a:t>
            </a:r>
            <a:r>
              <a:rPr lang="en-US" i="1" dirty="0" err="1" smtClean="0"/>
              <a:t>servanda</a:t>
            </a:r>
            <a:r>
              <a:rPr lang="en-US" i="1" dirty="0" smtClean="0"/>
              <a:t>”, “bona fides” </a:t>
            </a:r>
            <a:r>
              <a:rPr lang="en-US" dirty="0" smtClean="0"/>
              <a:t>(</a:t>
            </a:r>
            <a:r>
              <a:rPr lang="en-US" dirty="0" err="1" smtClean="0"/>
              <a:t>itikad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), </a:t>
            </a:r>
            <a:r>
              <a:rPr lang="en-US" i="1" dirty="0" smtClean="0"/>
              <a:t>“</a:t>
            </a:r>
            <a:r>
              <a:rPr lang="en-US" i="1" dirty="0" err="1" smtClean="0"/>
              <a:t>abus</a:t>
            </a:r>
            <a:r>
              <a:rPr lang="en-US" i="1" dirty="0" smtClean="0"/>
              <a:t> de </a:t>
            </a:r>
            <a:r>
              <a:rPr lang="en-US" i="1" dirty="0" err="1" smtClean="0"/>
              <a:t>droit</a:t>
            </a:r>
            <a:r>
              <a:rPr lang="en-US" i="1" dirty="0" smtClean="0"/>
              <a:t>”</a:t>
            </a:r>
            <a:r>
              <a:rPr lang="en-US" dirty="0" smtClean="0"/>
              <a:t> (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), </a:t>
            </a:r>
            <a:r>
              <a:rPr lang="en-US" i="1" dirty="0" smtClean="0"/>
              <a:t>“</a:t>
            </a:r>
            <a:r>
              <a:rPr lang="en-US" i="1" dirty="0" err="1" smtClean="0"/>
              <a:t>adimplenti</a:t>
            </a:r>
            <a:r>
              <a:rPr lang="en-US" i="1" dirty="0" smtClean="0"/>
              <a:t> non </a:t>
            </a:r>
            <a:r>
              <a:rPr lang="en-US" i="1" dirty="0" err="1" smtClean="0"/>
              <a:t>est</a:t>
            </a:r>
            <a:r>
              <a:rPr lang="en-US" i="1" dirty="0" smtClean="0"/>
              <a:t> </a:t>
            </a:r>
            <a:r>
              <a:rPr lang="en-US" i="1" dirty="0" err="1" smtClean="0"/>
              <a:t>adimplendum</a:t>
            </a:r>
            <a:r>
              <a:rPr lang="en-US" dirty="0" smtClean="0"/>
              <a:t>” (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peranjian</a:t>
            </a:r>
            <a:r>
              <a:rPr lang="en-US" dirty="0" smtClean="0"/>
              <a:t>/</a:t>
            </a:r>
            <a:r>
              <a:rPr lang="en-US" dirty="0" err="1" smtClean="0"/>
              <a:t>perdata</a:t>
            </a:r>
            <a:r>
              <a:rPr lang="en-US" dirty="0" smtClean="0"/>
              <a:t>). </a:t>
            </a:r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i="1" dirty="0" smtClean="0"/>
              <a:t>“</a:t>
            </a:r>
            <a:r>
              <a:rPr lang="en-US" i="1" dirty="0" err="1" smtClean="0"/>
              <a:t>nullum</a:t>
            </a:r>
            <a:r>
              <a:rPr lang="en-US" i="1" dirty="0" smtClean="0"/>
              <a:t> </a:t>
            </a:r>
            <a:r>
              <a:rPr lang="en-US" i="1" dirty="0" err="1" smtClean="0"/>
              <a:t>delictum</a:t>
            </a:r>
            <a:r>
              <a:rPr lang="en-US" i="1" dirty="0" smtClean="0"/>
              <a:t> </a:t>
            </a:r>
            <a:r>
              <a:rPr lang="en-US" i="1" dirty="0" err="1" smtClean="0"/>
              <a:t>nulla</a:t>
            </a:r>
            <a:r>
              <a:rPr lang="en-US" i="1" dirty="0" smtClean="0"/>
              <a:t> </a:t>
            </a:r>
            <a:r>
              <a:rPr lang="en-US" i="1" dirty="0" err="1" smtClean="0"/>
              <a:t>puena</a:t>
            </a:r>
            <a:r>
              <a:rPr lang="en-US" i="1" dirty="0" smtClean="0"/>
              <a:t> sine </a:t>
            </a:r>
            <a:r>
              <a:rPr lang="en-US" i="1" dirty="0" err="1" smtClean="0"/>
              <a:t>praevia</a:t>
            </a:r>
            <a:r>
              <a:rPr lang="en-US" i="1" dirty="0" smtClean="0"/>
              <a:t> </a:t>
            </a:r>
            <a:r>
              <a:rPr lang="en-US" i="1" dirty="0" err="1" smtClean="0"/>
              <a:t>lege</a:t>
            </a:r>
            <a:r>
              <a:rPr lang="en-US" i="1" dirty="0" smtClean="0"/>
              <a:t> </a:t>
            </a:r>
            <a:r>
              <a:rPr lang="en-US" i="1" dirty="0" err="1" smtClean="0"/>
              <a:t>punali</a:t>
            </a:r>
            <a:r>
              <a:rPr lang="en-US" i="1" dirty="0" smtClean="0"/>
              <a:t>”</a:t>
            </a:r>
            <a:r>
              <a:rPr lang="en-US" dirty="0" smtClean="0"/>
              <a:t>,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i="1" dirty="0" smtClean="0"/>
              <a:t>“</a:t>
            </a:r>
            <a:r>
              <a:rPr lang="en-US" i="1" dirty="0" err="1" smtClean="0"/>
              <a:t>legalitas</a:t>
            </a:r>
            <a:r>
              <a:rPr lang="en-US" i="1" dirty="0" smtClean="0"/>
              <a:t>”</a:t>
            </a:r>
            <a:r>
              <a:rPr lang="en-US" dirty="0" smtClean="0"/>
              <a:t>,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i="1" dirty="0" smtClean="0"/>
              <a:t>“</a:t>
            </a:r>
            <a:r>
              <a:rPr lang="en-US" i="1" dirty="0" err="1" smtClean="0"/>
              <a:t>oportunitas</a:t>
            </a:r>
            <a:r>
              <a:rPr lang="en-US" dirty="0" smtClean="0"/>
              <a:t>”,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i="1" dirty="0" smtClean="0"/>
              <a:t>“</a:t>
            </a:r>
            <a:r>
              <a:rPr lang="en-US" i="1" dirty="0" err="1" smtClean="0"/>
              <a:t>nebis</a:t>
            </a:r>
            <a:r>
              <a:rPr lang="en-US" i="1" dirty="0" smtClean="0"/>
              <a:t> in idem”</a:t>
            </a:r>
            <a:r>
              <a:rPr lang="en-US" dirty="0" smtClean="0"/>
              <a:t> (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);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i="1" dirty="0" smtClean="0"/>
              <a:t>“presumption of innocent”</a:t>
            </a:r>
            <a:r>
              <a:rPr lang="en-US" dirty="0" smtClean="0"/>
              <a:t> (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smtClean="0"/>
              <a:t>);</a:t>
            </a:r>
          </a:p>
          <a:p>
            <a:r>
              <a:rPr lang="en-US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   “non-</a:t>
            </a:r>
            <a:r>
              <a:rPr lang="en-US" dirty="0" err="1" smtClean="0"/>
              <a:t>intervensi</a:t>
            </a:r>
            <a:r>
              <a:rPr lang="en-US" dirty="0" smtClean="0"/>
              <a:t>”, </a:t>
            </a:r>
            <a:r>
              <a:rPr lang="en-US" dirty="0" err="1" smtClean="0"/>
              <a:t>asas</a:t>
            </a:r>
            <a:r>
              <a:rPr lang="en-US" dirty="0" smtClean="0"/>
              <a:t> “</a:t>
            </a:r>
            <a:r>
              <a:rPr lang="en-US" dirty="0" err="1" smtClean="0"/>
              <a:t>kelangsungan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”,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i="1" dirty="0" smtClean="0"/>
              <a:t>“par </a:t>
            </a:r>
            <a:r>
              <a:rPr lang="en-US" i="1" dirty="0" err="1" smtClean="0"/>
              <a:t>im</a:t>
            </a:r>
            <a:r>
              <a:rPr lang="en-US" i="1" dirty="0" smtClean="0"/>
              <a:t> </a:t>
            </a:r>
            <a:r>
              <a:rPr lang="en-US" i="1" dirty="0" err="1" smtClean="0"/>
              <a:t>parem</a:t>
            </a:r>
            <a:r>
              <a:rPr lang="en-US" i="1" dirty="0" smtClean="0"/>
              <a:t> non </a:t>
            </a:r>
            <a:r>
              <a:rPr lang="en-US" i="1" dirty="0" err="1" smtClean="0"/>
              <a:t>habet</a:t>
            </a:r>
            <a:r>
              <a:rPr lang="en-US" i="1" dirty="0" smtClean="0"/>
              <a:t> </a:t>
            </a:r>
            <a:r>
              <a:rPr lang="en-US" i="1" dirty="0" err="1" smtClean="0"/>
              <a:t>imperium</a:t>
            </a:r>
            <a:r>
              <a:rPr lang="en-US" i="1" dirty="0" smtClean="0"/>
              <a:t>”</a:t>
            </a:r>
            <a:r>
              <a:rPr lang="en-US" dirty="0" smtClean="0"/>
              <a:t> (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berdaulat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kedaulatannya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lain) (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KEPUTUSAN PENGADILAN DAN PENDAPAT PARA SARJANA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Keputusan pengadilan dan pendapat para sarjana dapat dikemukakan untuk membuktikan adanya kaidah hukum internasional mengenai suatu persoalan yang didasarkan pada sumber hukum primer (Mochtar Kusumaatmadja, 1997 : 107).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29600" cy="6143668"/>
          </a:xfrm>
        </p:spPr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(International Court of Justice/ICJ)</a:t>
            </a:r>
          </a:p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/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Statuta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</a:p>
          <a:p>
            <a:pPr>
              <a:buNone/>
            </a:pPr>
            <a:r>
              <a:rPr lang="en-US" dirty="0" smtClean="0"/>
              <a:t>(1)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/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i="1" dirty="0" smtClean="0"/>
              <a:t>(contentious case)</a:t>
            </a:r>
          </a:p>
          <a:p>
            <a:pPr>
              <a:buNone/>
            </a:pPr>
            <a:r>
              <a:rPr lang="en-US" dirty="0" smtClean="0"/>
              <a:t>(2)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opini-opini</a:t>
            </a:r>
            <a:r>
              <a:rPr lang="en-US" dirty="0" smtClean="0"/>
              <a:t> </a:t>
            </a:r>
            <a:r>
              <a:rPr lang="en-US" dirty="0" err="1" smtClean="0"/>
              <a:t>nasihat</a:t>
            </a:r>
            <a:r>
              <a:rPr lang="en-US" dirty="0" smtClean="0"/>
              <a:t> </a:t>
            </a:r>
            <a:r>
              <a:rPr lang="en-US" i="1" dirty="0" smtClean="0"/>
              <a:t>(advisory opinion).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yudisial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15106"/>
          </a:xfrm>
        </p:spPr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Keputusan-keputusan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preseden-preseden</a:t>
            </a:r>
            <a:r>
              <a:rPr lang="en-US" dirty="0" smtClean="0"/>
              <a:t> </a:t>
            </a:r>
            <a:r>
              <a:rPr lang="en-US" dirty="0" err="1" smtClean="0"/>
              <a:t>berbobot</a:t>
            </a:r>
            <a:r>
              <a:rPr lang="en-US" dirty="0" smtClean="0"/>
              <a:t>,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sumber-sumber</a:t>
            </a:r>
            <a:r>
              <a:rPr lang="en-US" dirty="0" smtClean="0"/>
              <a:t> yang </a:t>
            </a:r>
            <a:r>
              <a:rPr lang="en-US" dirty="0" err="1" smtClean="0"/>
              <a:t>mengikat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pengadilan-pengadilan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kaidah-kaidah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15106"/>
          </a:xfrm>
        </p:spPr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Keputusan-keputusan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Arbitrase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arbirase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bidang-bidang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: </a:t>
            </a:r>
            <a:r>
              <a:rPr lang="en-US" dirty="0" err="1" smtClean="0"/>
              <a:t>kedaulatan</a:t>
            </a:r>
            <a:r>
              <a:rPr lang="en-US" dirty="0" smtClean="0"/>
              <a:t> territorial, </a:t>
            </a:r>
            <a:r>
              <a:rPr lang="en-US" dirty="0" err="1" smtClean="0"/>
              <a:t>netralitas</a:t>
            </a:r>
            <a:r>
              <a:rPr lang="en-US" dirty="0" smtClean="0"/>
              <a:t>, </a:t>
            </a:r>
            <a:r>
              <a:rPr lang="en-US" dirty="0" err="1" smtClean="0"/>
              <a:t>yurisdiksi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hukuman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paksa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d. </a:t>
            </a:r>
            <a:r>
              <a:rPr lang="en-US" dirty="0" err="1" smtClean="0"/>
              <a:t>Karya-karya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KEPUTUSAN ORGANISASI 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sidangnya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internal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(</a:t>
            </a:r>
            <a:r>
              <a:rPr lang="en-US" dirty="0" err="1" smtClean="0"/>
              <a:t>hukum</a:t>
            </a:r>
            <a:r>
              <a:rPr lang="en-US" dirty="0" smtClean="0"/>
              <a:t>, HAM,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. </a:t>
            </a:r>
            <a:r>
              <a:rPr lang="en-US" dirty="0" err="1" smtClean="0"/>
              <a:t>Putusan</a:t>
            </a:r>
            <a:r>
              <a:rPr lang="en-US" dirty="0" smtClean="0"/>
              <a:t> yang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PBB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resolusi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r>
              <a:rPr lang="en-US" dirty="0" smtClean="0"/>
              <a:t>3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resolusi</a:t>
            </a:r>
            <a:r>
              <a:rPr lang="en-US" dirty="0" smtClean="0"/>
              <a:t> PBB</a:t>
            </a:r>
          </a:p>
          <a:p>
            <a:pPr lvl="0"/>
            <a:r>
              <a:rPr lang="en-US" dirty="0" err="1" smtClean="0"/>
              <a:t>Resolusi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iuran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PBB;</a:t>
            </a:r>
          </a:p>
          <a:p>
            <a:pPr lvl="0"/>
            <a:r>
              <a:rPr lang="en-US" dirty="0" err="1" smtClean="0"/>
              <a:t>Resolusi</a:t>
            </a:r>
            <a:r>
              <a:rPr lang="en-US" dirty="0" smtClean="0"/>
              <a:t> yang </a:t>
            </a: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anjuran-anjuran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10 </a:t>
            </a:r>
            <a:r>
              <a:rPr lang="en-US" dirty="0" err="1" smtClean="0"/>
              <a:t>Piagam</a:t>
            </a:r>
            <a:r>
              <a:rPr lang="en-US" dirty="0" smtClean="0"/>
              <a:t> PBB). </a:t>
            </a:r>
            <a:r>
              <a:rPr lang="en-US" dirty="0" err="1" smtClean="0"/>
              <a:t>Resolusi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resolusi</a:t>
            </a:r>
            <a:r>
              <a:rPr lang="en-US" dirty="0" smtClean="0"/>
              <a:t> yang </a:t>
            </a:r>
            <a:r>
              <a:rPr lang="en-US" dirty="0" err="1" smtClean="0"/>
              <a:t>mendesak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Israel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Palestina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Resolusi</a:t>
            </a:r>
            <a:r>
              <a:rPr lang="en-US" dirty="0" smtClean="0"/>
              <a:t> yang </a:t>
            </a:r>
            <a:r>
              <a:rPr lang="en-US" dirty="0" err="1" smtClean="0"/>
              <a:t>substansinya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Contohnya</a:t>
            </a:r>
            <a:r>
              <a:rPr lang="en-US" dirty="0" smtClean="0"/>
              <a:t> </a:t>
            </a:r>
            <a:r>
              <a:rPr lang="en-US" dirty="0" err="1" smtClean="0"/>
              <a:t>Resolusi</a:t>
            </a:r>
            <a:r>
              <a:rPr lang="en-US" dirty="0" smtClean="0"/>
              <a:t> MU PBB </a:t>
            </a:r>
            <a:r>
              <a:rPr lang="en-US" dirty="0" err="1" smtClean="0"/>
              <a:t>tanggal</a:t>
            </a:r>
            <a:r>
              <a:rPr lang="en-US" dirty="0" smtClean="0"/>
              <a:t> 10 </a:t>
            </a:r>
            <a:r>
              <a:rPr lang="en-US" dirty="0" err="1" smtClean="0"/>
              <a:t>Desember</a:t>
            </a:r>
            <a:r>
              <a:rPr lang="en-US" dirty="0" smtClean="0"/>
              <a:t> 1948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Resolusi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No. 1514 </a:t>
            </a:r>
            <a:r>
              <a:rPr lang="en-US" dirty="0" err="1" smtClean="0"/>
              <a:t>tahun</a:t>
            </a:r>
            <a:r>
              <a:rPr lang="en-US" dirty="0" smtClean="0"/>
              <a:t> 1960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Dekolonisasi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Resolusi</a:t>
            </a:r>
            <a:r>
              <a:rPr lang="en-US" dirty="0" smtClean="0"/>
              <a:t> MU No. 1541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(</a:t>
            </a:r>
            <a:r>
              <a:rPr lang="en-US" dirty="0" err="1" smtClean="0"/>
              <a:t>Opsi</a:t>
            </a:r>
            <a:r>
              <a:rPr lang="en-US" dirty="0" smtClean="0"/>
              <a:t>)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wilayah-wilayah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nasib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smtClean="0"/>
              <a:t>; </a:t>
            </a:r>
          </a:p>
          <a:p>
            <a:r>
              <a:rPr lang="en-US" smtClean="0"/>
              <a:t>Deklarasi</a:t>
            </a:r>
            <a:r>
              <a:rPr lang="en-US" dirty="0" smtClean="0"/>
              <a:t>  </a:t>
            </a:r>
            <a:r>
              <a:rPr lang="en-US" dirty="0" err="1" smtClean="0"/>
              <a:t>tahun</a:t>
            </a:r>
            <a:r>
              <a:rPr lang="en-US" dirty="0" smtClean="0"/>
              <a:t> 1963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Penghapusan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Rasial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bentuknya</a:t>
            </a:r>
            <a:r>
              <a:rPr lang="en-US" dirty="0" smtClean="0"/>
              <a:t>,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Konvensi</a:t>
            </a:r>
            <a:r>
              <a:rPr lang="en-US" dirty="0" smtClean="0"/>
              <a:t> 1963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Penghapusan</a:t>
            </a:r>
            <a:r>
              <a:rPr lang="en-US" dirty="0" smtClean="0"/>
              <a:t> </a:t>
            </a:r>
            <a:r>
              <a:rPr lang="en-US" dirty="0" err="1" smtClean="0"/>
              <a:t>Diskriminasi</a:t>
            </a:r>
            <a:r>
              <a:rPr lang="en-US" dirty="0" smtClean="0"/>
              <a:t> </a:t>
            </a:r>
            <a:r>
              <a:rPr lang="en-US" dirty="0" err="1" smtClean="0"/>
              <a:t>Rasial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; </a:t>
            </a:r>
            <a:r>
              <a:rPr lang="en-US" dirty="0" err="1" smtClean="0"/>
              <a:t>Deklarasi</a:t>
            </a:r>
            <a:r>
              <a:rPr lang="en-US" dirty="0" smtClean="0"/>
              <a:t>/</a:t>
            </a:r>
            <a:r>
              <a:rPr lang="en-US" dirty="0" err="1" smtClean="0"/>
              <a:t>Piagam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Kewajiban-kewajiban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1974.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86544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formal,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dimanakah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hokum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yang </a:t>
            </a:r>
            <a:r>
              <a:rPr lang="en-US" dirty="0" err="1"/>
              <a:t>konkret</a:t>
            </a:r>
            <a:r>
              <a:rPr lang="en-US" dirty="0"/>
              <a:t> ?</a:t>
            </a:r>
          </a:p>
          <a:p>
            <a:pPr lvl="0"/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bentuknya</a:t>
            </a:r>
            <a:r>
              <a:rPr lang="en-US" dirty="0"/>
              <a:t> yang </a:t>
            </a:r>
            <a:r>
              <a:rPr lang="en-US" dirty="0" err="1"/>
              <a:t>nyata</a:t>
            </a:r>
            <a:r>
              <a:rPr lang="en-US" dirty="0"/>
              <a:t> (formal) </a:t>
            </a:r>
            <a:r>
              <a:rPr lang="en-US" dirty="0" err="1"/>
              <a:t>ditemukan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persoalan-persoalan</a:t>
            </a:r>
            <a:r>
              <a:rPr lang="en-US" dirty="0"/>
              <a:t> </a:t>
            </a:r>
            <a:r>
              <a:rPr lang="en-US" dirty="0" err="1"/>
              <a:t>konkrit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err="1" smtClean="0"/>
              <a:t>Sumber</a:t>
            </a:r>
            <a:r>
              <a:rPr lang="en-US" sz="4000" dirty="0" smtClean="0"/>
              <a:t> </a:t>
            </a:r>
            <a:r>
              <a:rPr lang="en-US" sz="4000" dirty="0" err="1"/>
              <a:t>hukum</a:t>
            </a:r>
            <a:r>
              <a:rPr lang="en-US" sz="4000" dirty="0"/>
              <a:t> formal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Statuta</a:t>
            </a:r>
            <a:r>
              <a:rPr lang="en-US" sz="4000" dirty="0" smtClean="0"/>
              <a:t> </a:t>
            </a:r>
            <a:r>
              <a:rPr lang="en-US" sz="4000" dirty="0" err="1"/>
              <a:t>Mahkamah</a:t>
            </a:r>
            <a:r>
              <a:rPr lang="en-US" sz="4000" dirty="0"/>
              <a:t> </a:t>
            </a:r>
            <a:r>
              <a:rPr lang="en-US" sz="4000" dirty="0" err="1"/>
              <a:t>Internasional</a:t>
            </a:r>
            <a:r>
              <a:rPr lang="en-US" sz="4000" dirty="0"/>
              <a:t> </a:t>
            </a:r>
            <a:r>
              <a:rPr lang="en-US" sz="4000" dirty="0" err="1"/>
              <a:t>Pasal</a:t>
            </a:r>
            <a:r>
              <a:rPr lang="en-US" sz="4000" dirty="0"/>
              <a:t> 38 </a:t>
            </a:r>
            <a:r>
              <a:rPr lang="en-US" sz="4000" dirty="0" err="1"/>
              <a:t>ayat</a:t>
            </a:r>
            <a:r>
              <a:rPr lang="en-US" sz="4000" dirty="0"/>
              <a:t> </a:t>
            </a:r>
            <a:r>
              <a:rPr lang="en-US" dirty="0"/>
              <a:t>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bersengketa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bangsa-bangsa</a:t>
            </a:r>
            <a:r>
              <a:rPr lang="en-US" dirty="0"/>
              <a:t> yang </a:t>
            </a:r>
            <a:r>
              <a:rPr lang="en-US" dirty="0" err="1"/>
              <a:t>beradab</a:t>
            </a:r>
            <a:r>
              <a:rPr lang="en-US" dirty="0"/>
              <a:t>;</a:t>
            </a:r>
          </a:p>
          <a:p>
            <a:pPr lvl="0"/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yang </a:t>
            </a:r>
            <a:r>
              <a:rPr lang="en-US" dirty="0" err="1"/>
              <a:t>terkemuka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Putusan-putusan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Mochtar</a:t>
            </a:r>
            <a:r>
              <a:rPr lang="en-US" dirty="0"/>
              <a:t> </a:t>
            </a:r>
            <a:r>
              <a:rPr lang="en-US" dirty="0" err="1"/>
              <a:t>Kusumaatmaja</a:t>
            </a:r>
            <a:r>
              <a:rPr lang="en-US" dirty="0"/>
              <a:t> (1978 : 109). “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diadakan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bangsa-bangsa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mengakibat-kan</a:t>
            </a:r>
            <a:r>
              <a:rPr lang="en-US" dirty="0"/>
              <a:t> </a:t>
            </a:r>
            <a:r>
              <a:rPr lang="en-US" dirty="0" err="1"/>
              <a:t>akibat-akibat</a:t>
            </a:r>
            <a:r>
              <a:rPr lang="en-US" dirty="0"/>
              <a:t> hokum </a:t>
            </a:r>
            <a:r>
              <a:rPr lang="en-US" dirty="0" err="1"/>
              <a:t>tertentu</a:t>
            </a:r>
            <a:r>
              <a:rPr lang="en-US" dirty="0" smtClean="0"/>
              <a:t>”.</a:t>
            </a:r>
          </a:p>
          <a:p>
            <a:pPr lvl="0"/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/>
              <a:t>perjanjian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antaranya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  <a:r>
              <a:rPr lang="en-US" b="1" i="1" dirty="0"/>
              <a:t>treaty, convention, charter, statute, covenant, agreement, pact, protocol, declaration, arrangement, final act, modus </a:t>
            </a:r>
            <a:r>
              <a:rPr lang="en-US" b="1" i="1" dirty="0" err="1"/>
              <a:t>vivendi</a:t>
            </a:r>
            <a:r>
              <a:rPr lang="en-US" b="1" i="1" dirty="0"/>
              <a:t>, , memorandum of understanding (</a:t>
            </a:r>
            <a:r>
              <a:rPr lang="en-US" b="1" i="1" dirty="0" err="1"/>
              <a:t>MoU</a:t>
            </a:r>
            <a:r>
              <a:rPr lang="en-US" b="1" i="1" dirty="0"/>
              <a:t>), etc.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572272"/>
          </a:xfrm>
        </p:spPr>
        <p:txBody>
          <a:bodyPr>
            <a:normAutofit/>
          </a:bodyPr>
          <a:lstStyle/>
          <a:p>
            <a:pPr lvl="0"/>
            <a:r>
              <a:rPr lang="en-US" i="1" dirty="0"/>
              <a:t>“treaty”,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multilateral, </a:t>
            </a:r>
            <a:r>
              <a:rPr lang="en-US" dirty="0" err="1"/>
              <a:t>contohnya</a:t>
            </a:r>
            <a:r>
              <a:rPr lang="en-US" dirty="0"/>
              <a:t> : </a:t>
            </a:r>
            <a:r>
              <a:rPr lang="en-US" i="1" dirty="0"/>
              <a:t>Space Treaty 1967</a:t>
            </a:r>
            <a:r>
              <a:rPr lang="en-US" dirty="0"/>
              <a:t>,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eksplorasi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eksploitasi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benda-benda</a:t>
            </a:r>
            <a:r>
              <a:rPr lang="en-US" dirty="0"/>
              <a:t> </a:t>
            </a:r>
            <a:r>
              <a:rPr lang="en-US" dirty="0" err="1"/>
              <a:t>langit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; </a:t>
            </a:r>
            <a:r>
              <a:rPr lang="en-US" i="1" dirty="0"/>
              <a:t>North Atlantic Treaty Organization</a:t>
            </a:r>
            <a:r>
              <a:rPr lang="en-US" dirty="0"/>
              <a:t> (NATO).</a:t>
            </a:r>
          </a:p>
          <a:p>
            <a:pPr lvl="0"/>
            <a:r>
              <a:rPr lang="en-US" i="1" dirty="0"/>
              <a:t>“convention”</a:t>
            </a:r>
            <a:r>
              <a:rPr lang="en-US" dirty="0"/>
              <a:t>,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multilateral yang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contohnya</a:t>
            </a:r>
            <a:r>
              <a:rPr lang="en-US" dirty="0"/>
              <a:t> : </a:t>
            </a:r>
            <a:r>
              <a:rPr lang="en-US" dirty="0" err="1"/>
              <a:t>Konvensi</a:t>
            </a:r>
            <a:r>
              <a:rPr lang="en-US" dirty="0"/>
              <a:t> PBB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,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Wina</a:t>
            </a:r>
            <a:r>
              <a:rPr lang="en-US" dirty="0"/>
              <a:t> 1961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Diplomatik</a:t>
            </a:r>
            <a:r>
              <a:rPr lang="en-US" dirty="0"/>
              <a:t>,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Wina</a:t>
            </a:r>
            <a:r>
              <a:rPr lang="en-US" dirty="0"/>
              <a:t> 1963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Konsuler</a:t>
            </a:r>
            <a:r>
              <a:rPr lang="en-US" dirty="0"/>
              <a:t>,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Wina</a:t>
            </a:r>
            <a:r>
              <a:rPr lang="en-US" dirty="0"/>
              <a:t> 1969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.</a:t>
            </a:r>
          </a:p>
          <a:p>
            <a:pPr lvl="0"/>
            <a:r>
              <a:rPr lang="en-US" i="1" dirty="0"/>
              <a:t>“charter”,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multilateral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/men-</a:t>
            </a:r>
            <a:r>
              <a:rPr lang="en-US" dirty="0" err="1"/>
              <a:t>dirikan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/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cohtonya</a:t>
            </a:r>
            <a:r>
              <a:rPr lang="en-US" dirty="0"/>
              <a:t> : </a:t>
            </a:r>
            <a:r>
              <a:rPr lang="en-US" i="1" dirty="0"/>
              <a:t>Charter of the United Nations, ASEAN Charter.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/>
          </a:bodyPr>
          <a:lstStyle/>
          <a:p>
            <a:pPr lvl="0"/>
            <a:r>
              <a:rPr lang="en-US" i="1" dirty="0"/>
              <a:t>“</a:t>
            </a:r>
            <a:r>
              <a:rPr lang="en-US" i="1" dirty="0" err="1"/>
              <a:t>statute”,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multilateral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/</a:t>
            </a:r>
            <a:r>
              <a:rPr lang="en-US" dirty="0" err="1"/>
              <a:t>mendiri-kan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Mahkamah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Statuta</a:t>
            </a:r>
            <a:r>
              <a:rPr lang="en-US" dirty="0"/>
              <a:t> Roma 1998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mendirikan</a:t>
            </a:r>
            <a:r>
              <a:rPr lang="en-US" dirty="0"/>
              <a:t> </a:t>
            </a:r>
            <a:r>
              <a:rPr lang="en-US" i="1" dirty="0"/>
              <a:t>International Criminal Court</a:t>
            </a:r>
            <a:r>
              <a:rPr lang="en-US" dirty="0"/>
              <a:t> (ICC).</a:t>
            </a:r>
          </a:p>
          <a:p>
            <a:pPr lvl="0"/>
            <a:r>
              <a:rPr lang="en-US" i="1" dirty="0"/>
              <a:t>“covenant”,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multilateral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(a) </a:t>
            </a:r>
            <a:r>
              <a:rPr lang="en-US" dirty="0" err="1"/>
              <a:t>membentuk</a:t>
            </a:r>
            <a:r>
              <a:rPr lang="en-US" dirty="0"/>
              <a:t>/</a:t>
            </a:r>
            <a:r>
              <a:rPr lang="en-US" dirty="0" err="1"/>
              <a:t>mendirikan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i="1" dirty="0"/>
              <a:t>Covenant League of Nations</a:t>
            </a:r>
            <a:r>
              <a:rPr lang="en-US" dirty="0"/>
              <a:t>, (b) </a:t>
            </a:r>
            <a:r>
              <a:rPr lang="en-US" dirty="0" err="1"/>
              <a:t>perjanjian</a:t>
            </a:r>
            <a:r>
              <a:rPr lang="en-US" dirty="0"/>
              <a:t> multilateral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contoh</a:t>
            </a:r>
            <a:r>
              <a:rPr lang="en-US" dirty="0"/>
              <a:t> : Covenant 1966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Covenant 1966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258</TotalTime>
  <Words>2495</Words>
  <Application>Microsoft Office PowerPoint</Application>
  <PresentationFormat>On-screen Show (4:3)</PresentationFormat>
  <Paragraphs>138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Oriel</vt:lpstr>
      <vt:lpstr>SUMBER HUKUM INTERNASIONAL</vt:lpstr>
      <vt:lpstr>Pengertian Sumber Hukum</vt:lpstr>
      <vt:lpstr>Slide 3</vt:lpstr>
      <vt:lpstr>Slide 4</vt:lpstr>
      <vt:lpstr>Sumber hukum formal pada Statuta Mahkamah Internasional Pasal 38 ayat (1)</vt:lpstr>
      <vt:lpstr>Slide 6</vt:lpstr>
      <vt:lpstr>Perjanjian Internasional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Perjanjian Multilateral</vt:lpstr>
      <vt:lpstr>Perjanjian Bilateral</vt:lpstr>
      <vt:lpstr>Slide 25</vt:lpstr>
      <vt:lpstr>Slide 26</vt:lpstr>
      <vt:lpstr>Slide 27</vt:lpstr>
      <vt:lpstr>Kebiasaan Internasional</vt:lpstr>
      <vt:lpstr>Slide 29</vt:lpstr>
      <vt:lpstr>Slide 30</vt:lpstr>
      <vt:lpstr>Prinsip hukum umum</vt:lpstr>
      <vt:lpstr>Slide 32</vt:lpstr>
      <vt:lpstr>KEPUTUSAN PENGADILAN DAN PENDAPAT PARA SARJANA </vt:lpstr>
      <vt:lpstr>Slide 34</vt:lpstr>
      <vt:lpstr>Slide 35</vt:lpstr>
      <vt:lpstr>Slide 36</vt:lpstr>
      <vt:lpstr>KEPUTUSAN ORGANISASI INTERNASIONAL</vt:lpstr>
      <vt:lpstr>Slide 38</vt:lpstr>
      <vt:lpstr>Slide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SUMBER HUKUM INTERNASIONAL</dc:title>
  <dc:creator>MAYA</dc:creator>
  <cp:lastModifiedBy>MAYA</cp:lastModifiedBy>
  <cp:revision>15</cp:revision>
  <dcterms:created xsi:type="dcterms:W3CDTF">2016-03-22T00:56:06Z</dcterms:created>
  <dcterms:modified xsi:type="dcterms:W3CDTF">2016-03-28T02:37:51Z</dcterms:modified>
</cp:coreProperties>
</file>