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66" r:id="rId3"/>
    <p:sldId id="257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9" r:id="rId12"/>
    <p:sldId id="267" r:id="rId13"/>
    <p:sldId id="265" r:id="rId14"/>
    <p:sldId id="271" r:id="rId15"/>
    <p:sldId id="272" r:id="rId16"/>
    <p:sldId id="273" r:id="rId17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NDIDIKAN\00%20KEWIRAUSAHAAN%202016\angkatan%20kerj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NDIDIKAN\1.KEWIRAUSAHAAN%202014\ukm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NDIDIKAN\1.KEWIRAUSAHAAN%202014\ukm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NDIDIKAN\1.KEWIRAUSAHAAN%202014\ukm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NDIDIKAN\1.KEWIRAUSAHAAN%202014\ukm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NDIDIKAN\00%20KEWIRAUSAHAAN%202016\angkatan%20kerj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NDIDIKAN\1.KEWIRAUSAHAAN%202014\ukm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NDIDIKAN\1.KEWIRAUSAHAAN%202014\uk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d-ID"/>
  <c:chart>
    <c:title>
      <c:tx>
        <c:rich>
          <a:bodyPr/>
          <a:lstStyle/>
          <a:p>
            <a:pPr>
              <a:defRPr/>
            </a:pPr>
            <a:r>
              <a:rPr lang="id-ID" sz="1200"/>
              <a:t>Angkatan kerja dan penduduk yang bekerja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Sheet1!$B$5</c:f>
              <c:strCache>
                <c:ptCount val="1"/>
                <c:pt idx="0">
                  <c:v>Angkatan kerja</c:v>
                </c:pt>
              </c:strCache>
            </c:strRef>
          </c:tx>
          <c:cat>
            <c:numRef>
              <c:f>Sheet1!$A$6:$A$8</c:f>
              <c:numCache>
                <c:formatCode>mmm\-yy</c:formatCode>
                <c:ptCount val="3"/>
                <c:pt idx="0">
                  <c:v>41671</c:v>
                </c:pt>
                <c:pt idx="1">
                  <c:v>41852</c:v>
                </c:pt>
                <c:pt idx="2">
                  <c:v>42036</c:v>
                </c:pt>
              </c:numCache>
            </c:numRef>
          </c:cat>
          <c:val>
            <c:numRef>
              <c:f>Sheet1!$B$6:$B$8</c:f>
              <c:numCache>
                <c:formatCode>General</c:formatCode>
                <c:ptCount val="3"/>
                <c:pt idx="0">
                  <c:v>118.9</c:v>
                </c:pt>
                <c:pt idx="1">
                  <c:v>121.9</c:v>
                </c:pt>
                <c:pt idx="2">
                  <c:v>128.30000000000001</c:v>
                </c:pt>
              </c:numCache>
            </c:numRef>
          </c:val>
        </c:ser>
        <c:ser>
          <c:idx val="1"/>
          <c:order val="1"/>
          <c:tx>
            <c:strRef>
              <c:f>Sheet1!$C$5</c:f>
              <c:strCache>
                <c:ptCount val="1"/>
                <c:pt idx="0">
                  <c:v>Penduduk bekerja</c:v>
                </c:pt>
              </c:strCache>
            </c:strRef>
          </c:tx>
          <c:cat>
            <c:numRef>
              <c:f>Sheet1!$A$6:$A$8</c:f>
              <c:numCache>
                <c:formatCode>mmm\-yy</c:formatCode>
                <c:ptCount val="3"/>
                <c:pt idx="0">
                  <c:v>41671</c:v>
                </c:pt>
                <c:pt idx="1">
                  <c:v>41852</c:v>
                </c:pt>
                <c:pt idx="2">
                  <c:v>42036</c:v>
                </c:pt>
              </c:numCache>
            </c:numRef>
          </c:cat>
          <c:val>
            <c:numRef>
              <c:f>Sheet1!$C$6:$C$8</c:f>
              <c:numCache>
                <c:formatCode>General</c:formatCode>
                <c:ptCount val="3"/>
                <c:pt idx="0">
                  <c:v>111.9</c:v>
                </c:pt>
                <c:pt idx="1">
                  <c:v>114.6</c:v>
                </c:pt>
                <c:pt idx="2">
                  <c:v>120.8</c:v>
                </c:pt>
              </c:numCache>
            </c:numRef>
          </c:val>
        </c:ser>
        <c:dLbls/>
        <c:axId val="119649408"/>
        <c:axId val="119650944"/>
      </c:barChart>
      <c:dateAx>
        <c:axId val="119649408"/>
        <c:scaling>
          <c:orientation val="minMax"/>
        </c:scaling>
        <c:axPos val="b"/>
        <c:numFmt formatCode="mmm\-yy" sourceLinked="1"/>
        <c:majorTickMark val="none"/>
        <c:tickLblPos val="nextTo"/>
        <c:crossAx val="119650944"/>
        <c:crosses val="autoZero"/>
        <c:auto val="1"/>
        <c:lblOffset val="100"/>
        <c:baseTimeUnit val="months"/>
      </c:dateAx>
      <c:valAx>
        <c:axId val="11965094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11964940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d-ID"/>
  <c:chart>
    <c:autoTitleDeleted val="1"/>
    <c:view3D>
      <c:rotX val="75"/>
      <c:perspective val="30"/>
    </c:view3D>
    <c:plotArea>
      <c:layout/>
      <c:pie3DChart>
        <c:varyColors val="1"/>
        <c:ser>
          <c:idx val="0"/>
          <c:order val="0"/>
          <c:dLbls>
            <c:dLbl>
              <c:idx val="2"/>
              <c:delete val="1"/>
            </c:dLbl>
            <c:dLbl>
              <c:idx val="3"/>
              <c:layout>
                <c:manualLayout>
                  <c:x val="-0.32743822116575061"/>
                  <c:y val="6.1488801651954882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id-ID"/>
                </a:p>
              </c:txPr>
              <c:showPercent val="1"/>
            </c:dLbl>
            <c:txPr>
              <a:bodyPr/>
              <a:lstStyle/>
              <a:p>
                <a:pPr>
                  <a:defRPr sz="1800"/>
                </a:pPr>
                <a:endParaRPr lang="id-ID"/>
              </a:p>
            </c:txPr>
            <c:showPercent val="1"/>
            <c:showLeaderLines val="1"/>
          </c:dLbls>
          <c:cat>
            <c:strRef>
              <c:f>Sheet1!$A$4:$A$7</c:f>
              <c:strCache>
                <c:ptCount val="4"/>
                <c:pt idx="0">
                  <c:v>Usaha mikro</c:v>
                </c:pt>
                <c:pt idx="1">
                  <c:v>Usaha kecil</c:v>
                </c:pt>
                <c:pt idx="2">
                  <c:v>Usaha menengah</c:v>
                </c:pt>
                <c:pt idx="3">
                  <c:v>Usaha besar</c:v>
                </c:pt>
              </c:strCache>
            </c:strRef>
          </c:cat>
          <c:val>
            <c:numRef>
              <c:f>Sheet1!$B$4:$B$7</c:f>
              <c:numCache>
                <c:formatCode>#,##0</c:formatCode>
                <c:ptCount val="4"/>
                <c:pt idx="0">
                  <c:v>55856176</c:v>
                </c:pt>
                <c:pt idx="1">
                  <c:v>629418</c:v>
                </c:pt>
                <c:pt idx="2">
                  <c:v>48997</c:v>
                </c:pt>
                <c:pt idx="3">
                  <c:v>4968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txPr>
        <a:bodyPr/>
        <a:lstStyle/>
        <a:p>
          <a:pPr>
            <a:defRPr sz="1400"/>
          </a:pPr>
          <a:endParaRPr lang="id-ID"/>
        </a:p>
      </c:txPr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d-ID"/>
  <c:chart>
    <c:title>
      <c:tx>
        <c:rich>
          <a:bodyPr/>
          <a:lstStyle/>
          <a:p>
            <a:pPr>
              <a:defRPr/>
            </a:pPr>
            <a:r>
              <a:rPr lang="id-ID"/>
              <a:t>jumlah unit bisnis</a:t>
            </a:r>
          </a:p>
        </c:rich>
      </c:tx>
    </c:title>
    <c:view3D>
      <c:rAngAx val="1"/>
    </c:view3D>
    <c:plotArea>
      <c:layout>
        <c:manualLayout>
          <c:layoutTarget val="inner"/>
          <c:xMode val="edge"/>
          <c:yMode val="edge"/>
          <c:x val="0.21615801126381168"/>
          <c:y val="0.2377660170985853"/>
          <c:w val="0.78384198873618838"/>
          <c:h val="0.59932100370874986"/>
        </c:manualLayout>
      </c:layout>
      <c:bar3DChart>
        <c:barDir val="col"/>
        <c:grouping val="clustered"/>
        <c:ser>
          <c:idx val="0"/>
          <c:order val="0"/>
          <c:cat>
            <c:strRef>
              <c:f>Sheet1!$A$4:$A$7</c:f>
              <c:strCache>
                <c:ptCount val="4"/>
                <c:pt idx="0">
                  <c:v>Usaha mikro</c:v>
                </c:pt>
                <c:pt idx="1">
                  <c:v>Usaha kecil</c:v>
                </c:pt>
                <c:pt idx="2">
                  <c:v>Usaha menengah</c:v>
                </c:pt>
                <c:pt idx="3">
                  <c:v>Usaha besar</c:v>
                </c:pt>
              </c:strCache>
            </c:strRef>
          </c:cat>
          <c:val>
            <c:numRef>
              <c:f>Sheet1!$B$4:$B$7</c:f>
              <c:numCache>
                <c:formatCode>#,##0</c:formatCode>
                <c:ptCount val="4"/>
                <c:pt idx="0">
                  <c:v>55856176</c:v>
                </c:pt>
                <c:pt idx="1">
                  <c:v>629418</c:v>
                </c:pt>
                <c:pt idx="2">
                  <c:v>48997</c:v>
                </c:pt>
                <c:pt idx="3">
                  <c:v>4968</c:v>
                </c:pt>
              </c:numCache>
            </c:numRef>
          </c:val>
        </c:ser>
        <c:dLbls/>
        <c:shape val="cone"/>
        <c:axId val="116148096"/>
        <c:axId val="116149632"/>
        <c:axId val="0"/>
      </c:bar3DChart>
      <c:catAx>
        <c:axId val="116148096"/>
        <c:scaling>
          <c:orientation val="minMax"/>
        </c:scaling>
        <c:axPos val="b"/>
        <c:majorTickMark val="none"/>
        <c:tickLblPos val="nextTo"/>
        <c:crossAx val="116149632"/>
        <c:crosses val="autoZero"/>
        <c:auto val="1"/>
        <c:lblAlgn val="ctr"/>
        <c:lblOffset val="100"/>
      </c:catAx>
      <c:valAx>
        <c:axId val="116149632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crossAx val="116148096"/>
        <c:crosses val="autoZero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d-ID"/>
  <c:chart>
    <c:plotArea>
      <c:layout/>
      <c:pieChart>
        <c:varyColors val="1"/>
        <c:ser>
          <c:idx val="0"/>
          <c:order val="0"/>
          <c:cat>
            <c:strRef>
              <c:f>Sheet1!$A$24:$A$27</c:f>
              <c:strCache>
                <c:ptCount val="4"/>
                <c:pt idx="0">
                  <c:v>Usaha mikro</c:v>
                </c:pt>
                <c:pt idx="1">
                  <c:v>Usaha kecil</c:v>
                </c:pt>
                <c:pt idx="2">
                  <c:v>Usaha menengah</c:v>
                </c:pt>
                <c:pt idx="3">
                  <c:v>Usaha besar</c:v>
                </c:pt>
              </c:strCache>
            </c:strRef>
          </c:cat>
          <c:val>
            <c:numRef>
              <c:f>Sheet1!$B$24:$B$27</c:f>
              <c:numCache>
                <c:formatCode>#,##0</c:formatCode>
                <c:ptCount val="4"/>
                <c:pt idx="0">
                  <c:v>99859517</c:v>
                </c:pt>
                <c:pt idx="1">
                  <c:v>4535970</c:v>
                </c:pt>
                <c:pt idx="2">
                  <c:v>3262023</c:v>
                </c:pt>
                <c:pt idx="3">
                  <c:v>3150645</c:v>
                </c:pt>
              </c:numCache>
            </c:numRef>
          </c:val>
        </c:ser>
        <c:dLbls/>
        <c:firstSliceAng val="0"/>
      </c:pieChart>
    </c:plotArea>
    <c:legend>
      <c:legendPos val="t"/>
      <c:txPr>
        <a:bodyPr/>
        <a:lstStyle/>
        <a:p>
          <a:pPr>
            <a:defRPr sz="1800"/>
          </a:pPr>
          <a:endParaRPr lang="id-ID"/>
        </a:p>
      </c:txPr>
    </c:legend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d-ID"/>
  <c:chart>
    <c:view3D>
      <c:rAngAx val="1"/>
    </c:view3D>
    <c:sideWall>
      <c:spPr>
        <a:solidFill>
          <a:schemeClr val="accent2">
            <a:tint val="50000"/>
          </a:schemeClr>
        </a:solidFill>
        <a:ln w="10000" cap="flat" cmpd="sng" algn="ctr">
          <a:solidFill>
            <a:schemeClr val="accent2"/>
          </a:solidFill>
          <a:prstDash val="solid"/>
        </a:ln>
        <a:effectLst/>
      </c:spPr>
    </c:sideWall>
    <c:backWall>
      <c:spPr>
        <a:solidFill>
          <a:schemeClr val="accent2">
            <a:tint val="50000"/>
          </a:schemeClr>
        </a:solidFill>
        <a:ln w="10000" cap="flat" cmpd="sng" algn="ctr">
          <a:solidFill>
            <a:schemeClr val="accent2"/>
          </a:solidFill>
          <a:prstDash val="solid"/>
        </a:ln>
        <a:effectLst/>
      </c:spPr>
    </c:backWall>
    <c:plotArea>
      <c:layout/>
      <c:bar3DChart>
        <c:barDir val="col"/>
        <c:grouping val="clustered"/>
        <c:ser>
          <c:idx val="0"/>
          <c:order val="0"/>
          <c:cat>
            <c:strRef>
              <c:f>Sheet1!$A$24:$A$27</c:f>
              <c:strCache>
                <c:ptCount val="4"/>
                <c:pt idx="0">
                  <c:v>Usaha mikro</c:v>
                </c:pt>
                <c:pt idx="1">
                  <c:v>Usaha kecil</c:v>
                </c:pt>
                <c:pt idx="2">
                  <c:v>Usaha menengah</c:v>
                </c:pt>
                <c:pt idx="3">
                  <c:v>Usaha besar</c:v>
                </c:pt>
              </c:strCache>
            </c:strRef>
          </c:cat>
          <c:val>
            <c:numRef>
              <c:f>Sheet1!$B$24:$B$27</c:f>
              <c:numCache>
                <c:formatCode>#,##0</c:formatCode>
                <c:ptCount val="4"/>
                <c:pt idx="0">
                  <c:v>99859517</c:v>
                </c:pt>
                <c:pt idx="1">
                  <c:v>4535970</c:v>
                </c:pt>
                <c:pt idx="2">
                  <c:v>3262023</c:v>
                </c:pt>
                <c:pt idx="3">
                  <c:v>3150645</c:v>
                </c:pt>
              </c:numCache>
            </c:numRef>
          </c:val>
        </c:ser>
        <c:dLbls/>
        <c:shape val="pyramid"/>
        <c:axId val="119625600"/>
        <c:axId val="119627136"/>
        <c:axId val="0"/>
      </c:bar3DChart>
      <c:catAx>
        <c:axId val="119625600"/>
        <c:scaling>
          <c:orientation val="minMax"/>
        </c:scaling>
        <c:axPos val="b"/>
        <c:tickLblPos val="nextTo"/>
        <c:crossAx val="119627136"/>
        <c:crosses val="autoZero"/>
        <c:auto val="1"/>
        <c:lblAlgn val="ctr"/>
        <c:lblOffset val="100"/>
      </c:catAx>
      <c:valAx>
        <c:axId val="119627136"/>
        <c:scaling>
          <c:orientation val="minMax"/>
        </c:scaling>
        <c:axPos val="l"/>
        <c:majorGridlines/>
        <c:numFmt formatCode="#,##0" sourceLinked="1"/>
        <c:tickLblPos val="nextTo"/>
        <c:crossAx val="119625600"/>
        <c:crosses val="autoZero"/>
        <c:crossBetween val="between"/>
      </c:valAx>
    </c:plotArea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d-ID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400">
                    <a:latin typeface="Arial Black" pitchFamily="34" charset="0"/>
                  </a:defRPr>
                </a:pPr>
                <a:endParaRPr lang="id-ID"/>
              </a:p>
            </c:txPr>
            <c:showCatName val="1"/>
            <c:showPercent val="1"/>
            <c:showLeaderLines val="1"/>
          </c:dLbls>
          <c:cat>
            <c:strRef>
              <c:f>Sheet1!$A$20:$A$22</c:f>
              <c:strCache>
                <c:ptCount val="3"/>
                <c:pt idx="0">
                  <c:v>bekerja sendiri</c:v>
                </c:pt>
                <c:pt idx="1">
                  <c:v>dibantu buruh tidak tetap</c:v>
                </c:pt>
                <c:pt idx="2">
                  <c:v>dibantu buruh  tetap</c:v>
                </c:pt>
              </c:strCache>
            </c:strRef>
          </c:cat>
          <c:val>
            <c:numRef>
              <c:f>Sheet1!$B$20:$B$22</c:f>
              <c:numCache>
                <c:formatCode>General</c:formatCode>
                <c:ptCount val="3"/>
                <c:pt idx="0">
                  <c:v>20.32</c:v>
                </c:pt>
                <c:pt idx="1">
                  <c:v>19.739999999999995</c:v>
                </c:pt>
                <c:pt idx="2">
                  <c:v>4.1399999999999997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d-ID"/>
  <c:chart>
    <c:plotArea>
      <c:layout/>
      <c:pieChart>
        <c:varyColors val="1"/>
        <c:ser>
          <c:idx val="0"/>
          <c:order val="0"/>
          <c:cat>
            <c:strRef>
              <c:f>Sheet1!$A$48:$A$51</c:f>
              <c:strCache>
                <c:ptCount val="4"/>
                <c:pt idx="0">
                  <c:v>Usaha mikro</c:v>
                </c:pt>
                <c:pt idx="1">
                  <c:v>Usaha kecil</c:v>
                </c:pt>
                <c:pt idx="2">
                  <c:v>Usaha menengah</c:v>
                </c:pt>
                <c:pt idx="3">
                  <c:v>Usaha besar</c:v>
                </c:pt>
              </c:strCache>
            </c:strRef>
          </c:cat>
          <c:val>
            <c:numRef>
              <c:f>Sheet1!$B$48:$B$51</c:f>
              <c:numCache>
                <c:formatCode>#,##0</c:formatCode>
                <c:ptCount val="4"/>
                <c:pt idx="0">
                  <c:v>2951120.6</c:v>
                </c:pt>
                <c:pt idx="1">
                  <c:v>798122.2</c:v>
                </c:pt>
                <c:pt idx="2">
                  <c:v>1120325.3</c:v>
                </c:pt>
                <c:pt idx="3">
                  <c:v>3372296.1</c:v>
                </c:pt>
              </c:numCache>
            </c:numRef>
          </c:val>
        </c:ser>
        <c:dLbls/>
        <c:firstSliceAng val="0"/>
      </c:pieChart>
    </c:plotArea>
    <c:legend>
      <c:legendPos val="t"/>
      <c:txPr>
        <a:bodyPr/>
        <a:lstStyle/>
        <a:p>
          <a:pPr>
            <a:defRPr sz="1600"/>
          </a:pPr>
          <a:endParaRPr lang="id-ID"/>
        </a:p>
      </c:txPr>
    </c:legend>
    <c:plotVisOnly val="1"/>
    <c:dispBlanksAs val="zero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d-ID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cat>
            <c:strRef>
              <c:f>Sheet1!$A$48:$A$51</c:f>
              <c:strCache>
                <c:ptCount val="4"/>
                <c:pt idx="0">
                  <c:v>Usaha mikro</c:v>
                </c:pt>
                <c:pt idx="1">
                  <c:v>Usaha kecil</c:v>
                </c:pt>
                <c:pt idx="2">
                  <c:v>Usaha menengah</c:v>
                </c:pt>
                <c:pt idx="3">
                  <c:v>Usaha besar</c:v>
                </c:pt>
              </c:strCache>
            </c:strRef>
          </c:cat>
          <c:val>
            <c:numRef>
              <c:f>Sheet1!$B$48:$B$51</c:f>
              <c:numCache>
                <c:formatCode>#,##0</c:formatCode>
                <c:ptCount val="4"/>
                <c:pt idx="0">
                  <c:v>2951120.6</c:v>
                </c:pt>
                <c:pt idx="1">
                  <c:v>798122.2</c:v>
                </c:pt>
                <c:pt idx="2">
                  <c:v>1120325.3</c:v>
                </c:pt>
                <c:pt idx="3">
                  <c:v>3372296.1</c:v>
                </c:pt>
              </c:numCache>
            </c:numRef>
          </c:val>
        </c:ser>
        <c:dLbls/>
        <c:shape val="pyramid"/>
        <c:axId val="119561600"/>
        <c:axId val="119563392"/>
        <c:axId val="0"/>
      </c:bar3DChart>
      <c:catAx>
        <c:axId val="119561600"/>
        <c:scaling>
          <c:orientation val="minMax"/>
        </c:scaling>
        <c:axPos val="b"/>
        <c:tickLblPos val="nextTo"/>
        <c:crossAx val="119563392"/>
        <c:crosses val="autoZero"/>
        <c:auto val="1"/>
        <c:lblAlgn val="ctr"/>
        <c:lblOffset val="100"/>
      </c:catAx>
      <c:valAx>
        <c:axId val="119563392"/>
        <c:scaling>
          <c:orientation val="minMax"/>
        </c:scaling>
        <c:axPos val="l"/>
        <c:majorGridlines/>
        <c:numFmt formatCode="#,##0" sourceLinked="1"/>
        <c:tickLblPos val="nextTo"/>
        <c:crossAx val="119561600"/>
        <c:crosses val="autoZero"/>
        <c:crossBetween val="between"/>
      </c:valAx>
    </c:plotArea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6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0"/>
            <a:ext cx="4309798" cy="3426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4EC22-A400-440F-A595-9218D30AD745}" type="datetimeFigureOut">
              <a:rPr lang="id-ID" smtClean="0"/>
              <a:pPr/>
              <a:t>14/02/2020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4279"/>
            <a:ext cx="4309798" cy="3426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4279"/>
            <a:ext cx="4309798" cy="3426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C01CF-2AB2-41B3-BFAC-D8C70BEB153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26118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828799"/>
            <a:ext cx="8407893" cy="4297679"/>
          </a:xfrm>
        </p:spPr>
        <p:txBody>
          <a:bodyPr>
            <a:normAutofit/>
          </a:bodyPr>
          <a:lstStyle/>
          <a:p>
            <a:r>
              <a:rPr lang="id-ID" sz="2800" dirty="0">
                <a:solidFill>
                  <a:schemeClr val="tx1"/>
                </a:solidFill>
              </a:rPr>
              <a:t>Pengangguran dan kemiskinan merupakan masalah besar Indonesia</a:t>
            </a:r>
          </a:p>
          <a:p>
            <a:r>
              <a:rPr lang="id-ID" sz="2800" dirty="0">
                <a:solidFill>
                  <a:schemeClr val="tx1"/>
                </a:solidFill>
              </a:rPr>
              <a:t>Tingkat pengangguran</a:t>
            </a:r>
          </a:p>
          <a:p>
            <a:endParaRPr lang="id-ID" dirty="0"/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28603"/>
            <a:ext cx="8381260" cy="1214447"/>
          </a:xfrm>
        </p:spPr>
        <p:txBody>
          <a:bodyPr/>
          <a:lstStyle/>
          <a:p>
            <a:r>
              <a:rPr lang="id-ID" dirty="0" smtClean="0"/>
              <a:t>PERAN KEWIRAUSAHAAN </a:t>
            </a:r>
            <a:r>
              <a:rPr lang="id-ID" smtClean="0"/>
              <a:t>DALAM </a:t>
            </a:r>
            <a:r>
              <a:rPr lang="id-ID" smtClean="0"/>
              <a:t>PEREKONOMIAN (Kul 2)</a:t>
            </a: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13749393"/>
              </p:ext>
            </p:extLst>
          </p:nvPr>
        </p:nvGraphicFramePr>
        <p:xfrm>
          <a:off x="1676400" y="3352800"/>
          <a:ext cx="5638800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3124200"/>
              </a:tblGrid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TAHUN 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PENGANGGURAN (%)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d-ID" sz="2000" dirty="0" smtClean="0"/>
                        <a:t>2011 (Februari)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8,12</a:t>
                      </a:r>
                      <a:endParaRPr lang="id-ID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d-ID" sz="2000" dirty="0" smtClean="0"/>
                        <a:t>2011 (Agustus)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7,70</a:t>
                      </a:r>
                      <a:endParaRPr lang="id-ID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d-ID" sz="2000" dirty="0" smtClean="0"/>
                        <a:t>2012 (Februari)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7,61</a:t>
                      </a:r>
                      <a:endParaRPr lang="id-ID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d-ID" sz="2000" dirty="0" smtClean="0"/>
                        <a:t>2012 (Agustus)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7,24</a:t>
                      </a:r>
                      <a:endParaRPr lang="id-ID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d-ID" sz="2000" dirty="0" smtClean="0"/>
                        <a:t>2013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7,17</a:t>
                      </a:r>
                      <a:endParaRPr lang="id-ID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d-ID" sz="2000" dirty="0" smtClean="0"/>
                        <a:t>2014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5,81</a:t>
                      </a:r>
                      <a:endParaRPr lang="id-ID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d-ID" sz="2000" dirty="0" smtClean="0"/>
                        <a:t>2015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5,70</a:t>
                      </a:r>
                      <a:endParaRPr lang="id-ID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683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Jumlah tenaga kerja tahun 2012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137456990"/>
              </p:ext>
            </p:extLst>
          </p:nvPr>
        </p:nvGraphicFramePr>
        <p:xfrm>
          <a:off x="457200" y="1719263"/>
          <a:ext cx="40386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834186742"/>
              </p:ext>
            </p:extLst>
          </p:nvPr>
        </p:nvGraphicFramePr>
        <p:xfrm>
          <a:off x="4648200" y="1719263"/>
          <a:ext cx="40386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71715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d-ID" dirty="0" smtClean="0"/>
              <a:t> 2013 : 44,01 jt</a:t>
            </a:r>
          </a:p>
          <a:p>
            <a:r>
              <a:rPr lang="id-ID" dirty="0"/>
              <a:t> </a:t>
            </a:r>
            <a:r>
              <a:rPr lang="id-ID" dirty="0" smtClean="0"/>
              <a:t>2014 : 44,20 jt</a:t>
            </a:r>
          </a:p>
          <a:p>
            <a:r>
              <a:rPr lang="id-ID" dirty="0"/>
              <a:t> </a:t>
            </a:r>
            <a:r>
              <a:rPr lang="id-ID" dirty="0" smtClean="0"/>
              <a:t>David Mc Clelland: negara makmur jika jumlah wirausahawan 2% penduduk (</a:t>
            </a:r>
            <a:r>
              <a:rPr lang="id-ID" smtClean="0"/>
              <a:t>yg survive ?)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d-ID" dirty="0" smtClean="0"/>
              <a:t> Menteri koperasi dan UKM (2015): jmlh pengusaha hanya 1,65%</a:t>
            </a:r>
          </a:p>
          <a:p>
            <a:r>
              <a:rPr lang="id-ID" dirty="0"/>
              <a:t> </a:t>
            </a:r>
            <a:r>
              <a:rPr lang="id-ID" dirty="0" smtClean="0"/>
              <a:t>kurang: ?</a:t>
            </a:r>
            <a:endParaRPr lang="id-ID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Jumlah wirausahawan di indonesia (BPS)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20736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Komposisi  wirausahawan Indonesia 2014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91337187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1432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Product domestic brutto (pdb) 2012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339126791"/>
              </p:ext>
            </p:extLst>
          </p:nvPr>
        </p:nvGraphicFramePr>
        <p:xfrm>
          <a:off x="457200" y="1719263"/>
          <a:ext cx="40386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1719263"/>
          <a:ext cx="40386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08560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id-ID" sz="2800" dirty="0" smtClean="0">
                <a:solidFill>
                  <a:schemeClr val="tx1"/>
                </a:solidFill>
              </a:rPr>
              <a:t>Hendro (2011): kewirausahaan di indonesia belum berkembang secara maksimal karena </a:t>
            </a:r>
            <a:r>
              <a:rPr lang="id-ID" sz="2800" b="1" dirty="0" smtClean="0">
                <a:solidFill>
                  <a:schemeClr val="tx1"/>
                </a:solidFill>
              </a:rPr>
              <a:t>pola pikir yang salah</a:t>
            </a:r>
          </a:p>
          <a:p>
            <a:pPr>
              <a:buFont typeface="Wingdings" pitchFamily="2" charset="2"/>
              <a:buChar char="§"/>
            </a:pPr>
            <a:r>
              <a:rPr lang="id-ID" sz="2800" dirty="0" smtClean="0">
                <a:solidFill>
                  <a:schemeClr val="tx1"/>
                </a:solidFill>
              </a:rPr>
              <a:t>Pola pikir salah:</a:t>
            </a:r>
          </a:p>
          <a:p>
            <a:pPr marL="722313" indent="0">
              <a:buFont typeface="Wingdings" pitchFamily="2" charset="2"/>
              <a:buChar char="ü"/>
            </a:pPr>
            <a:r>
              <a:rPr lang="id-ID" sz="2800" dirty="0">
                <a:solidFill>
                  <a:schemeClr val="tx1"/>
                </a:solidFill>
              </a:rPr>
              <a:t> </a:t>
            </a:r>
            <a:r>
              <a:rPr lang="id-ID" sz="2800" dirty="0" smtClean="0">
                <a:solidFill>
                  <a:schemeClr val="tx1"/>
                </a:solidFill>
              </a:rPr>
              <a:t>modal keberanian		</a:t>
            </a:r>
          </a:p>
          <a:p>
            <a:pPr marL="722313" indent="0">
              <a:buFont typeface="Wingdings" pitchFamily="2" charset="2"/>
              <a:buChar char="ü"/>
            </a:pPr>
            <a:r>
              <a:rPr lang="id-ID" sz="2800" dirty="0" smtClean="0">
                <a:solidFill>
                  <a:schemeClr val="tx1"/>
                </a:solidFill>
              </a:rPr>
              <a:t> kenekatan</a:t>
            </a:r>
          </a:p>
          <a:p>
            <a:pPr marL="722313" indent="0">
              <a:buFont typeface="Wingdings" pitchFamily="2" charset="2"/>
              <a:buChar char="ü"/>
            </a:pPr>
            <a:r>
              <a:rPr lang="id-ID" sz="2800" dirty="0">
                <a:solidFill>
                  <a:schemeClr val="tx1"/>
                </a:solidFill>
              </a:rPr>
              <a:t> </a:t>
            </a:r>
            <a:r>
              <a:rPr lang="id-ID" sz="2800" dirty="0" smtClean="0">
                <a:solidFill>
                  <a:schemeClr val="tx1"/>
                </a:solidFill>
              </a:rPr>
              <a:t>gambling (?)</a:t>
            </a:r>
          </a:p>
          <a:p>
            <a:pPr marL="722313" indent="0">
              <a:buFont typeface="Wingdings" pitchFamily="2" charset="2"/>
              <a:buChar char="ü"/>
            </a:pPr>
            <a:r>
              <a:rPr lang="id-ID" sz="2800" dirty="0">
                <a:solidFill>
                  <a:schemeClr val="tx1"/>
                </a:solidFill>
              </a:rPr>
              <a:t> </a:t>
            </a:r>
            <a:r>
              <a:rPr lang="id-ID" sz="2800" dirty="0" smtClean="0">
                <a:solidFill>
                  <a:schemeClr val="tx1"/>
                </a:solidFill>
              </a:rPr>
              <a:t>ikut-ikutan</a:t>
            </a:r>
          </a:p>
          <a:p>
            <a:pPr marL="354013" indent="-265113">
              <a:buFont typeface="Wingdings" pitchFamily="2" charset="2"/>
              <a:buChar char="§"/>
            </a:pPr>
            <a:r>
              <a:rPr lang="id-ID" sz="2800" dirty="0" smtClean="0">
                <a:solidFill>
                  <a:schemeClr val="tx1"/>
                </a:solidFill>
              </a:rPr>
              <a:t>Bisnis yg bermodal ikut2an sebagian besar berujung pada kebangkrutan</a:t>
            </a:r>
          </a:p>
          <a:p>
            <a:pPr marL="722313" indent="0">
              <a:buNone/>
            </a:pP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Perkembangan Kewirausahaan di indonesia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12538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1. FILE KULIAH\0. Spirit\New folder\FB_IMG_14263120841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471" y="152400"/>
            <a:ext cx="4530155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1. FILE KULIAH\0. Spirit\New folder\FB_IMG_142631263386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787416"/>
            <a:ext cx="4048125" cy="3878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9768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1. FILE KULIAH\0. Spirit\New folder\FB_IMG_14263126271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4" y="0"/>
            <a:ext cx="4295129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1. FILE KULIAH\0. Spirit\New folder\FB_IMG_14263126583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32515" y="2514600"/>
            <a:ext cx="4379640" cy="419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603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863353"/>
          </a:xfrm>
        </p:spPr>
        <p:txBody>
          <a:bodyPr/>
          <a:lstStyle/>
          <a:p>
            <a:r>
              <a:rPr lang="id-ID" sz="2800" dirty="0" smtClean="0"/>
              <a:t>Jumlah angkatan kerja dan penduduk yang bekerja (juta orang) </a:t>
            </a:r>
            <a:endParaRPr lang="id-ID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32165541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1806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KRISIS GLOBAL 2008</a:t>
            </a:r>
          </a:p>
          <a:p>
            <a:pPr lvl="3">
              <a:buFont typeface="Wingdings" pitchFamily="2" charset="2"/>
              <a:buChar char="q"/>
            </a:pPr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daya beli negara maju ↓</a:t>
            </a:r>
          </a:p>
          <a:p>
            <a:pPr lvl="3">
              <a:buFont typeface="Wingdings" pitchFamily="2" charset="2"/>
              <a:buChar char="q"/>
            </a:pPr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dunia usaha negara maju kekurangan  likuiditas</a:t>
            </a:r>
          </a:p>
          <a:p>
            <a:pPr marL="914400" lvl="3" indent="0">
              <a:buNone/>
            </a:pPr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menarik dana dari Indonesia</a:t>
            </a:r>
          </a:p>
          <a:p>
            <a:pPr lvl="3">
              <a:buFont typeface="Wingdings" pitchFamily="2" charset="2"/>
              <a:buChar char="q"/>
            </a:pPr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daya beli masyarakat ↓</a:t>
            </a:r>
          </a:p>
          <a:p>
            <a:pPr lvl="3">
              <a:buFont typeface="Wingdings" pitchFamily="2" charset="2"/>
              <a:buChar char="q"/>
            </a:pPr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TKI di luar negeri PHK         kembali</a:t>
            </a:r>
          </a:p>
          <a:p>
            <a:pPr marL="914400" lvl="3" indent="0">
              <a:buNone/>
            </a:pPr>
            <a:endParaRPr lang="id-ID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Tantangan 2015            pasar bebas ASEAN dan Cina            kebanjiran barang impor</a:t>
            </a:r>
          </a:p>
          <a:p>
            <a:pPr marL="914400" lvl="3" indent="0"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-1142999"/>
            <a:ext cx="8381260" cy="457200"/>
          </a:xfrm>
        </p:spPr>
        <p:txBody>
          <a:bodyPr/>
          <a:lstStyle/>
          <a:p>
            <a:endParaRPr lang="id-ID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343400" y="4800600"/>
            <a:ext cx="1143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455242" y="5334000"/>
            <a:ext cx="1143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1532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id-ID" sz="3200" dirty="0">
                <a:solidFill>
                  <a:schemeClr val="tx1"/>
                </a:solidFill>
              </a:rPr>
              <a:t>Sasaran </a:t>
            </a:r>
            <a:r>
              <a:rPr lang="id-ID" sz="3200" dirty="0" smtClean="0">
                <a:solidFill>
                  <a:schemeClr val="tx1"/>
                </a:solidFill>
              </a:rPr>
              <a:t>pengangguran </a:t>
            </a:r>
            <a:r>
              <a:rPr lang="id-ID" sz="3200" dirty="0">
                <a:solidFill>
                  <a:schemeClr val="tx1"/>
                </a:solidFill>
              </a:rPr>
              <a:t>5% dan kemiskinan 8%</a:t>
            </a:r>
          </a:p>
          <a:p>
            <a:pPr marL="109728" indent="0" algn="ctr">
              <a:buNone/>
            </a:pPr>
            <a:endParaRPr lang="id-ID" sz="3200" dirty="0">
              <a:solidFill>
                <a:schemeClr val="tx1"/>
              </a:solidFill>
            </a:endParaRPr>
          </a:p>
          <a:p>
            <a:pPr marL="109728" indent="0" algn="ctr">
              <a:buNone/>
            </a:pPr>
            <a:r>
              <a:rPr lang="id-ID" sz="3200" dirty="0">
                <a:solidFill>
                  <a:schemeClr val="tx1"/>
                </a:solidFill>
              </a:rPr>
              <a:t>Perlu: pengembangan model potensi perluasan kesempatan kerja</a:t>
            </a:r>
          </a:p>
          <a:p>
            <a:pPr marL="109728" indent="0" algn="ctr">
              <a:buNone/>
            </a:pPr>
            <a:endParaRPr lang="id-ID" sz="3200" dirty="0">
              <a:solidFill>
                <a:schemeClr val="tx1"/>
              </a:solidFill>
            </a:endParaRPr>
          </a:p>
          <a:p>
            <a:pPr marL="109728" indent="0" algn="ctr">
              <a:buNone/>
            </a:pPr>
            <a:endParaRPr lang="id-ID" sz="3200" dirty="0">
              <a:solidFill>
                <a:schemeClr val="tx1"/>
              </a:solidFill>
            </a:endParaRPr>
          </a:p>
          <a:p>
            <a:pPr marL="109728" indent="0" algn="ctr">
              <a:buNone/>
            </a:pPr>
            <a:r>
              <a:rPr lang="id-ID" sz="3200" dirty="0">
                <a:solidFill>
                  <a:srgbClr val="FF0000"/>
                </a:solidFill>
              </a:rPr>
              <a:t>WIRAUSAHA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-685799"/>
            <a:ext cx="8381260" cy="762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id-ID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343400" y="2667000"/>
            <a:ext cx="0" cy="609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311445" y="4419600"/>
            <a:ext cx="0" cy="609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3551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99178205"/>
              </p:ext>
            </p:extLst>
          </p:nvPr>
        </p:nvGraphicFramePr>
        <p:xfrm>
          <a:off x="762000" y="2286001"/>
          <a:ext cx="7162800" cy="3733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505200"/>
              </a:tblGrid>
              <a:tr h="838199"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Negara</a:t>
                      </a:r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Rasio</a:t>
                      </a:r>
                      <a:endParaRPr lang="id-ID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3200" dirty="0" smtClean="0">
                          <a:solidFill>
                            <a:srgbClr val="FF0000"/>
                          </a:solidFill>
                        </a:rPr>
                        <a:t>Indonesia</a:t>
                      </a:r>
                      <a:endParaRPr lang="id-ID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>
                          <a:solidFill>
                            <a:srgbClr val="FF0000"/>
                          </a:solidFill>
                        </a:rPr>
                        <a:t>1 : 83</a:t>
                      </a:r>
                      <a:endParaRPr lang="id-ID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3200" dirty="0" smtClean="0"/>
                        <a:t>Filipina</a:t>
                      </a:r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1 : 66</a:t>
                      </a:r>
                      <a:endParaRPr lang="id-ID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3200" dirty="0" smtClean="0"/>
                        <a:t>Jepang</a:t>
                      </a:r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1 : 25</a:t>
                      </a:r>
                      <a:endParaRPr lang="id-ID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3200" dirty="0" smtClean="0"/>
                        <a:t>Korea</a:t>
                      </a:r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1 : &lt;</a:t>
                      </a:r>
                      <a:r>
                        <a:rPr lang="id-ID" sz="3200" baseline="0" dirty="0" smtClean="0"/>
                        <a:t> 20</a:t>
                      </a:r>
                      <a:endParaRPr lang="id-ID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3200" b="1" dirty="0" smtClean="0">
                          <a:solidFill>
                            <a:srgbClr val="00B050"/>
                          </a:solidFill>
                        </a:rPr>
                        <a:t>Ideal</a:t>
                      </a:r>
                      <a:endParaRPr lang="id-ID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b="1" dirty="0" smtClean="0">
                          <a:solidFill>
                            <a:srgbClr val="00B050"/>
                          </a:solidFill>
                        </a:rPr>
                        <a:t>1 : 20</a:t>
                      </a:r>
                      <a:endParaRPr lang="id-ID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93955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id-ID" dirty="0" smtClean="0"/>
              <a:t>RASIO WIRAUSAHAWAN: PENDUDUK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68718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31018596"/>
              </p:ext>
            </p:extLst>
          </p:nvPr>
        </p:nvGraphicFramePr>
        <p:xfrm>
          <a:off x="1066800" y="2209800"/>
          <a:ext cx="69342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3352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Negara</a:t>
                      </a:r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Jumlah  (%)</a:t>
                      </a:r>
                      <a:endParaRPr lang="id-ID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Indonesia</a:t>
                      </a:r>
                      <a:endParaRPr lang="id-ID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1,65</a:t>
                      </a:r>
                      <a:endParaRPr lang="id-ID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3200" dirty="0" smtClean="0">
                          <a:latin typeface="Arial" pitchFamily="34" charset="0"/>
                          <a:cs typeface="Arial" pitchFamily="34" charset="0"/>
                        </a:rPr>
                        <a:t>Amerika</a:t>
                      </a:r>
                      <a:endParaRPr lang="id-ID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id-ID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3200" dirty="0" smtClean="0">
                          <a:latin typeface="Arial" pitchFamily="34" charset="0"/>
                          <a:cs typeface="Arial" pitchFamily="34" charset="0"/>
                        </a:rPr>
                        <a:t>Singapura</a:t>
                      </a:r>
                      <a:endParaRPr lang="id-ID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id-ID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3200" dirty="0" smtClean="0">
                          <a:latin typeface="Arial" pitchFamily="34" charset="0"/>
                          <a:cs typeface="Arial" pitchFamily="34" charset="0"/>
                        </a:rPr>
                        <a:t>Malaysia</a:t>
                      </a:r>
                      <a:endParaRPr lang="id-ID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id-ID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id-ID" dirty="0" smtClean="0"/>
              <a:t>Jumlah wirausahawan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69492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Mudrajat Kuncoro (2008)</a:t>
            </a:r>
          </a:p>
          <a:p>
            <a:pPr marL="109728" indent="0">
              <a:buNone/>
            </a:pPr>
            <a:r>
              <a:rPr lang="id-ID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UKM tahan thdp krisis dan survive </a:t>
            </a:r>
          </a:p>
          <a:p>
            <a:pPr marL="109728" indent="0">
              <a:buNone/>
            </a:pPr>
            <a:r>
              <a:rPr lang="id-ID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karena:</a:t>
            </a:r>
          </a:p>
          <a:p>
            <a:pPr lvl="2"/>
            <a:r>
              <a:rPr lang="id-ID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tdk memiliki utang luar negeri</a:t>
            </a:r>
          </a:p>
          <a:p>
            <a:pPr lvl="2"/>
            <a:r>
              <a:rPr lang="id-ID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 banyak utang ke perbankan (</a:t>
            </a:r>
            <a:r>
              <a:rPr lang="id-ID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unbankable</a:t>
            </a:r>
            <a:r>
              <a:rPr lang="id-ID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2"/>
            <a:r>
              <a:rPr lang="id-ID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Menggunakan input lokal</a:t>
            </a:r>
          </a:p>
          <a:p>
            <a:pPr lvl="2"/>
            <a:r>
              <a:rPr lang="id-ID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Berorientasi ekspor</a:t>
            </a:r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45522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863353"/>
          </a:xfrm>
        </p:spPr>
        <p:txBody>
          <a:bodyPr/>
          <a:lstStyle/>
          <a:p>
            <a:r>
              <a:rPr lang="id-ID" dirty="0" smtClean="0"/>
              <a:t>Jumlah unit bisnis tahun 2012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794605531"/>
              </p:ext>
            </p:extLst>
          </p:nvPr>
        </p:nvGraphicFramePr>
        <p:xfrm>
          <a:off x="457200" y="1719263"/>
          <a:ext cx="40386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1719263"/>
          <a:ext cx="4038600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76484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Kriteria skala usaha berdasarkan jumlah tenaga kerja</a:t>
            </a:r>
            <a:endParaRPr lang="id-ID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82942195"/>
              </p:ext>
            </p:extLst>
          </p:nvPr>
        </p:nvGraphicFramePr>
        <p:xfrm>
          <a:off x="152400" y="2743200"/>
          <a:ext cx="8407400" cy="2286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524000"/>
                <a:gridCol w="1600200"/>
                <a:gridCol w="1371600"/>
                <a:gridCol w="1625600"/>
              </a:tblGrid>
              <a:tr h="1023937">
                <a:tc>
                  <a:txBody>
                    <a:bodyPr/>
                    <a:lstStyle/>
                    <a:p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Mikro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Kecil 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Menengah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Besar</a:t>
                      </a:r>
                      <a:endParaRPr lang="id-ID" sz="2400" dirty="0"/>
                    </a:p>
                  </a:txBody>
                  <a:tcPr/>
                </a:tc>
              </a:tr>
              <a:tr h="1262697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Jumlah tenaga kerja (orang)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&lt;=4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5 – 19 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20</a:t>
                      </a:r>
                      <a:r>
                        <a:rPr lang="id-ID" sz="2400" baseline="0" dirty="0" smtClean="0"/>
                        <a:t> -99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&gt; 100</a:t>
                      </a:r>
                      <a:endParaRPr lang="id-ID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142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397</TotalTime>
  <Words>307</Words>
  <Application>Microsoft Office PowerPoint</Application>
  <PresentationFormat>On-screen Show (4:3)</PresentationFormat>
  <Paragraphs>95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Grid</vt:lpstr>
      <vt:lpstr>PERAN KEWIRAUSAHAAN DALAM PEREKONOMIAN (Kul 2)</vt:lpstr>
      <vt:lpstr>Jumlah angkatan kerja dan penduduk yang bekerja (juta orang) </vt:lpstr>
      <vt:lpstr>Slide 3</vt:lpstr>
      <vt:lpstr>Slide 4</vt:lpstr>
      <vt:lpstr>RASIO WIRAUSAHAWAN: PENDUDUK</vt:lpstr>
      <vt:lpstr>Jumlah wirausahawan</vt:lpstr>
      <vt:lpstr>Slide 7</vt:lpstr>
      <vt:lpstr>Jumlah unit bisnis tahun 2012</vt:lpstr>
      <vt:lpstr>Kriteria skala usaha berdasarkan jumlah tenaga kerja</vt:lpstr>
      <vt:lpstr>Jumlah tenaga kerja tahun 2012</vt:lpstr>
      <vt:lpstr>Jumlah wirausahawan di indonesia (BPS)</vt:lpstr>
      <vt:lpstr>Komposisi  wirausahawan Indonesia 2014</vt:lpstr>
      <vt:lpstr>Product domestic brutto (pdb) 2012</vt:lpstr>
      <vt:lpstr>Perkembangan Kewirausahaan di indonesia 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KEWIRAUSAHAAN DALAM PEREKONOMIAN</dc:title>
  <dc:creator>U S E R</dc:creator>
  <cp:lastModifiedBy>Slara</cp:lastModifiedBy>
  <cp:revision>30</cp:revision>
  <cp:lastPrinted>2018-03-08T23:50:33Z</cp:lastPrinted>
  <dcterms:created xsi:type="dcterms:W3CDTF">2006-08-16T00:00:00Z</dcterms:created>
  <dcterms:modified xsi:type="dcterms:W3CDTF">2020-02-14T01:20:45Z</dcterms:modified>
</cp:coreProperties>
</file>