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handoutMasterIdLst>
    <p:handoutMasterId r:id="rId19"/>
  </p:handout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4" r:id="rId16"/>
    <p:sldId id="277" r:id="rId17"/>
  </p:sldIdLst>
  <p:sldSz cx="12192000" cy="6858000"/>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 xmlns:p15="http://schemas.microsoft.com/office/powerpoint/2012/main">
        <p15:guide id="1" orient="horz" pos="2193">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1B2F"/>
    <a:srgbClr val="AA3959"/>
    <a:srgbClr val="9EC2CA"/>
    <a:srgbClr val="3167A8"/>
    <a:srgbClr val="1B85B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024"/>
    <p:restoredTop sz="94660"/>
  </p:normalViewPr>
  <p:slideViewPr>
    <p:cSldViewPr snapToGrid="0" showGuides="1">
      <p:cViewPr varScale="1">
        <p:scale>
          <a:sx n="73" d="100"/>
          <a:sy n="73" d="100"/>
        </p:scale>
        <p:origin x="-582" y="-102"/>
      </p:cViewPr>
      <p:guideLst>
        <p:guide orient="horz" pos="2193"/>
        <p:guide pos="3840"/>
      </p:guideLst>
    </p:cSldViewPr>
  </p:slideViewPr>
  <p:notesTextViewPr>
    <p:cViewPr>
      <p:scale>
        <a:sx n="1" d="1"/>
        <a:sy n="1" d="1"/>
      </p:scale>
      <p:origin x="0" y="0"/>
    </p:cViewPr>
  </p:notesTextViewPr>
  <p:sorterViewPr showFormatting="0">
    <p:cViewPr>
      <p:scale>
        <a:sx n="20" d="100"/>
        <a:sy n="2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346"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9347"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pPr/>
              <a:t>2020/10/12</a:t>
            </a:fld>
            <a:endParaRPr lang="zh-CN" altLang="en-US"/>
          </a:p>
        </p:txBody>
      </p:sp>
      <p:sp>
        <p:nvSpPr>
          <p:cNvPr id="1049348"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9349"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pPr/>
              <a:t>‹#›</a:t>
            </a:fld>
            <a:endParaRPr lang="zh-CN" altLang="en-US"/>
          </a:p>
        </p:txBody>
      </p:sp>
    </p:spTree>
    <p:extLst>
      <p:ext uri="{BB962C8B-B14F-4D97-AF65-F5344CB8AC3E}">
        <p14:creationId xmlns:p14="http://schemas.microsoft.com/office/powerpoint/2010/main" xmlns="" val="28071648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9340"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1049341"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2020/10/12</a:t>
            </a:fld>
            <a:endParaRPr lang="zh-CN" altLang="en-US"/>
          </a:p>
        </p:txBody>
      </p:sp>
      <p:sp>
        <p:nvSpPr>
          <p:cNvPr id="1049342"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1049343"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z="1200" smtClean="0">
                <a:sym typeface="+mn-ea"/>
              </a:rPr>
              <a:t>Click to edit Master text style</a:t>
            </a:r>
            <a:endParaRPr lang="zh-CN" altLang="en-US" sz="1200" smtClean="0"/>
          </a:p>
          <a:p>
            <a:pPr lvl="1"/>
            <a:r>
              <a:rPr lang="zh-CN" altLang="en-US" sz="1200" smtClean="0">
                <a:sym typeface="+mn-ea"/>
              </a:rPr>
              <a:t>Second level</a:t>
            </a:r>
            <a:endParaRPr lang="zh-CN" altLang="en-US" sz="1200" smtClean="0"/>
          </a:p>
          <a:p>
            <a:pPr lvl="2"/>
            <a:r>
              <a:rPr lang="zh-CN" altLang="en-US" sz="1200" smtClean="0">
                <a:sym typeface="+mn-ea"/>
              </a:rPr>
              <a:t>Third level</a:t>
            </a:r>
            <a:endParaRPr lang="zh-CN" altLang="en-US" sz="1200" smtClean="0"/>
          </a:p>
          <a:p>
            <a:pPr lvl="3"/>
            <a:r>
              <a:rPr lang="zh-CN" altLang="en-US" sz="1200" smtClean="0">
                <a:sym typeface="+mn-ea"/>
              </a:rPr>
              <a:t>Fourth level</a:t>
            </a:r>
            <a:endParaRPr lang="zh-CN" altLang="en-US" sz="1200" smtClean="0"/>
          </a:p>
          <a:p>
            <a:pPr lvl="4"/>
            <a:r>
              <a:rPr lang="zh-CN" altLang="en-US" sz="1200" smtClean="0">
                <a:sym typeface="+mn-ea"/>
              </a:rPr>
              <a:t>Fifth level</a:t>
            </a:r>
            <a:endParaRPr lang="zh-CN" altLang="en-US"/>
          </a:p>
        </p:txBody>
      </p:sp>
      <p:sp>
        <p:nvSpPr>
          <p:cNvPr id="1049344"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1049345"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extLst>
      <p:ext uri="{BB962C8B-B14F-4D97-AF65-F5344CB8AC3E}">
        <p14:creationId xmlns:p14="http://schemas.microsoft.com/office/powerpoint/2010/main" xmlns="" val="2112713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956" name="标题 1"/>
          <p:cNvSpPr>
            <a:spLocks noGrp="1"/>
          </p:cNvSpPr>
          <p:nvPr>
            <p:ph type="ctrTitle" hasCustomPrompt="1"/>
          </p:nvPr>
        </p:nvSpPr>
        <p:spPr>
          <a:xfrm>
            <a:off x="1524000" y="1122363"/>
            <a:ext cx="9144000" cy="2387600"/>
          </a:xfrm>
        </p:spPr>
        <p:txBody>
          <a:bodyPr anchor="b"/>
          <a:lstStyle>
            <a:lvl1pPr algn="ctr">
              <a:defRPr sz="6000"/>
            </a:lvl1pPr>
          </a:lstStyle>
          <a:p>
            <a:r>
              <a:rPr lang="zh-CN" altLang="en-US" dirty="0">
                <a:sym typeface="+mn-ea"/>
              </a:rPr>
              <a:t>Click to edit Master text style</a:t>
            </a:r>
            <a:endParaRPr lang="zh-CN" altLang="en-US"/>
          </a:p>
        </p:txBody>
      </p:sp>
      <p:sp>
        <p:nvSpPr>
          <p:cNvPr id="1048957"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zh-CN" altLang="en-US" dirty="0">
                <a:sym typeface="+mn-ea"/>
              </a:rPr>
              <a:t>Click to edit Master text style</a:t>
            </a:r>
            <a:endParaRPr lang="zh-CN" altLang="en-US"/>
          </a:p>
        </p:txBody>
      </p:sp>
      <p:sp>
        <p:nvSpPr>
          <p:cNvPr id="1048958"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959"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960"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pPr>
            <a:fld id="{543FEB3B-8107-4AE8-BA84-B6393BDA702C}"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p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048581" name="标题 1"/>
          <p:cNvSpPr>
            <a:spLocks noGrp="1"/>
          </p:cNvSpPr>
          <p:nvPr>
            <p:ph type="title" hasCustomPrompt="1"/>
          </p:nvPr>
        </p:nvSpPr>
        <p:spPr/>
        <p:txBody>
          <a:bodyPr/>
          <a:lstStyle/>
          <a:p>
            <a:r>
              <a:rPr lang="zh-CN" altLang="en-US" dirty="0">
                <a:sym typeface="+mn-ea"/>
              </a:rPr>
              <a:t>Click to edit Master text style</a:t>
            </a:r>
            <a:endParaRPr lang="zh-CN" altLang="en-US"/>
          </a:p>
        </p:txBody>
      </p:sp>
      <p:sp>
        <p:nvSpPr>
          <p:cNvPr id="1048582" name="内容占位符 2"/>
          <p:cNvSpPr>
            <a:spLocks noGrp="1"/>
          </p:cNvSpPr>
          <p:nvPr>
            <p:ph idx="1" hasCustomPrompt="1"/>
          </p:nvPr>
        </p:nvSpPr>
        <p:spPr/>
        <p:txBody>
          <a:bodyPr/>
          <a:lstStyle/>
          <a:p>
            <a:pPr lvl="0"/>
            <a:r>
              <a:rPr lang="zh-CN" altLang="en-US" smtClean="0"/>
              <a:t>Click to edit Master text style</a:t>
            </a:r>
          </a:p>
          <a:p>
            <a:pPr lvl="1"/>
            <a:r>
              <a:rPr lang="zh-CN" altLang="en-US" smtClean="0"/>
              <a:t>Second level</a:t>
            </a:r>
          </a:p>
          <a:p>
            <a:pPr lvl="2"/>
            <a:r>
              <a:rPr lang="zh-CN" altLang="en-US" smtClean="0"/>
              <a:t>Third level</a:t>
            </a:r>
          </a:p>
          <a:p>
            <a:pPr lvl="3"/>
            <a:r>
              <a:rPr lang="zh-CN" altLang="en-US" smtClean="0"/>
              <a:t>Fourth level</a:t>
            </a:r>
          </a:p>
          <a:p>
            <a:pPr lvl="4"/>
            <a:r>
              <a:rPr lang="zh-CN" altLang="en-US" smtClean="0"/>
              <a:t>Fifth level</a:t>
            </a:r>
          </a:p>
        </p:txBody>
      </p:sp>
      <p:sp>
        <p:nvSpPr>
          <p:cNvPr id="1048583"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84"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85" name="灯片编号占位符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pPr>
            <a:fld id="{543FEB3B-8107-4AE8-BA84-B6393BDA702C}"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p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61B2F"/>
        </a:solidFill>
        <a:effectLst/>
      </p:bgPr>
    </p:bg>
    <p:spTree>
      <p:nvGrpSpPr>
        <p:cNvPr id="1" name=""/>
        <p:cNvGrpSpPr/>
        <p:nvPr/>
      </p:nvGrpSpPr>
      <p:grpSpPr>
        <a:xfrm>
          <a:off x="0" y="0"/>
          <a:ext cx="0" cy="0"/>
          <a:chOff x="0" y="0"/>
          <a:chExt cx="0" cy="0"/>
        </a:xfrm>
      </p:grpSpPr>
      <p:sp>
        <p:nvSpPr>
          <p:cNvPr id="1048576" name="标题占位符 1"/>
          <p:cNvSpPr>
            <a:spLocks noGrp="1"/>
          </p:cNvSpPr>
          <p:nvPr>
            <p:ph type="title"/>
          </p:nvPr>
        </p:nvSpPr>
        <p:spPr>
          <a:xfrm>
            <a:off x="838200" y="365125"/>
            <a:ext cx="10515600" cy="1325563"/>
          </a:xfrm>
          <a:prstGeom prst="rect">
            <a:avLst/>
          </a:prstGeom>
          <a:noFill/>
          <a:ln w="9525">
            <a:noFill/>
          </a:ln>
        </p:spPr>
        <p:txBody>
          <a:bodyPr anchor="ctr"/>
          <a:lstStyle/>
          <a:p>
            <a:pPr lvl="0"/>
            <a:r>
              <a:rPr lang="zh-CN" altLang="en-US" dirty="0"/>
              <a:t>Click to edit Master text style</a:t>
            </a:r>
          </a:p>
        </p:txBody>
      </p:sp>
      <p:sp>
        <p:nvSpPr>
          <p:cNvPr id="1048577" name="文本占位符 2"/>
          <p:cNvSpPr>
            <a:spLocks noGrp="1"/>
          </p:cNvSpPr>
          <p:nvPr>
            <p:ph type="body" idx="1"/>
          </p:nvPr>
        </p:nvSpPr>
        <p:spPr>
          <a:xfrm>
            <a:off x="838200" y="1825625"/>
            <a:ext cx="10515600" cy="4351338"/>
          </a:xfrm>
          <a:prstGeom prst="rect">
            <a:avLst/>
          </a:prstGeom>
          <a:noFill/>
          <a:ln w="9525">
            <a:noFill/>
          </a:ln>
        </p:spPr>
        <p:txBody>
          <a:bodyPr/>
          <a:lstStyle/>
          <a:p>
            <a:pPr lvl="0"/>
            <a:r>
              <a:rPr lang="zh-CN" altLang="en-US" dirty="0"/>
              <a:t>Click to edit Master text style</a:t>
            </a:r>
          </a:p>
          <a:p>
            <a:pPr lvl="1"/>
            <a:r>
              <a:rPr lang="zh-CN" altLang="en-US" dirty="0"/>
              <a:t>Second level</a:t>
            </a:r>
          </a:p>
          <a:p>
            <a:pPr lvl="2"/>
            <a:r>
              <a:rPr lang="zh-CN" altLang="en-US" dirty="0"/>
              <a:t>Third level</a:t>
            </a:r>
          </a:p>
          <a:p>
            <a:pPr lvl="3"/>
            <a:r>
              <a:rPr lang="zh-CN" altLang="en-US" dirty="0"/>
              <a:t>Fourth level</a:t>
            </a:r>
          </a:p>
          <a:p>
            <a:pPr lvl="4"/>
            <a:r>
              <a:rPr lang="zh-CN" altLang="en-US" dirty="0"/>
              <a:t>Fifth level</a:t>
            </a:r>
          </a:p>
        </p:txBody>
      </p:sp>
      <p:sp>
        <p:nvSpPr>
          <p:cNvPr id="1048578"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79"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1048580"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pPr>
            <a:fld id="{543FEB3B-8107-4AE8-BA84-B6393BDA702C}" type="slidenum">
              <a:rPr kumimoji="0" lang="zh-CN" altLang="en-US" sz="1200" b="0" i="0" u="none" strike="noStrike" kern="1200" cap="none" spc="0" normalizeH="0" baseline="0" noProof="0" smtClean="0">
                <a:ln>
                  <a:noFill/>
                </a:ln>
                <a:solidFill>
                  <a:schemeClr val="tx1">
                    <a:tint val="75000"/>
                  </a:schemeClr>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pPr>
              <a:t>‹#›</a:t>
            </a:fld>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5" name="图片 736"/>
          <p:cNvPicPr>
            <a:picLocks noChangeAspect="1"/>
          </p:cNvPicPr>
          <p:nvPr/>
        </p:nvPicPr>
        <p:blipFill>
          <a:blip r:embed="rId2"/>
          <a:stretch>
            <a:fillRect/>
          </a:stretch>
        </p:blipFill>
        <p:spPr>
          <a:xfrm>
            <a:off x="-511175" y="3119438"/>
            <a:ext cx="8531225" cy="4071937"/>
          </a:xfrm>
          <a:prstGeom prst="rect">
            <a:avLst/>
          </a:prstGeom>
          <a:noFill/>
          <a:ln w="9525">
            <a:noFill/>
          </a:ln>
        </p:spPr>
      </p:pic>
      <p:sp>
        <p:nvSpPr>
          <p:cNvPr id="1048961" name="矩形 738"/>
          <p:cNvSpPr/>
          <p:nvPr/>
        </p:nvSpPr>
        <p:spPr>
          <a:xfrm>
            <a:off x="5543550" y="2568575"/>
            <a:ext cx="6648450" cy="11017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62" name="矩形 739"/>
          <p:cNvSpPr/>
          <p:nvPr/>
        </p:nvSpPr>
        <p:spPr>
          <a:xfrm>
            <a:off x="5105400" y="2568575"/>
            <a:ext cx="266700" cy="1117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63" name="文本框 757"/>
          <p:cNvSpPr txBox="1"/>
          <p:nvPr/>
        </p:nvSpPr>
        <p:spPr>
          <a:xfrm>
            <a:off x="6651308" y="2703513"/>
            <a:ext cx="2430780" cy="815341"/>
          </a:xfrm>
          <a:prstGeom prst="rect">
            <a:avLst/>
          </a:prstGeom>
          <a:noFill/>
          <a:ln w="9525">
            <a:noFill/>
          </a:ln>
        </p:spPr>
        <p:txBody>
          <a:bodyPr wrap="none">
            <a:spAutoFit/>
          </a:bodyPr>
          <a:lstStyle/>
          <a:p>
            <a:pPr algn="l" eaLnBrk="1" hangingPunct="1"/>
            <a:r>
              <a:rPr lang="en-US" altLang="en-GB" sz="4800" b="1" dirty="0">
                <a:solidFill>
                  <a:srgbClr val="161B2F"/>
                </a:solidFill>
                <a:latin typeface="微软雅黑" panose="020B0503020204020204" pitchFamily="34" charset="-122"/>
                <a:ea typeface="微软雅黑" panose="020B0503020204020204" pitchFamily="34" charset="-122"/>
              </a:rPr>
              <a:t>AKHLAK</a:t>
            </a:r>
            <a:endParaRPr lang="zh-CN" altLang="en-US" sz="4800" b="1" dirty="0">
              <a:solidFill>
                <a:srgbClr val="161B2F"/>
              </a:solidFill>
              <a:latin typeface="微软雅黑" panose="020B0503020204020204" pitchFamily="34" charset="-122"/>
              <a:ea typeface="微软雅黑" panose="020B0503020204020204" pitchFamily="34" charset="-122"/>
            </a:endParaRPr>
          </a:p>
        </p:txBody>
      </p:sp>
      <p:sp>
        <p:nvSpPr>
          <p:cNvPr id="1048964" name="文本框 758"/>
          <p:cNvSpPr txBox="1"/>
          <p:nvPr/>
        </p:nvSpPr>
        <p:spPr>
          <a:xfrm>
            <a:off x="6789384" y="3984874"/>
            <a:ext cx="5373688" cy="307777"/>
          </a:xfrm>
          <a:prstGeom prst="rect">
            <a:avLst/>
          </a:prstGeom>
          <a:noFill/>
        </p:spPr>
        <p:txBody>
          <a:bodyPr wrap="square" rtlCol="0">
            <a:spAutoFit/>
          </a:bodyPr>
          <a:lstStyle/>
          <a:p>
            <a:pPr marR="0" defTabSz="914400" eaLnBrk="1" fontAlgn="auto" hangingPunct="1">
              <a:spcBef>
                <a:spcPts val="0"/>
              </a:spcBef>
              <a:spcAft>
                <a:spcPts val="0"/>
              </a:spcAft>
              <a:buClrTx/>
              <a:buSzTx/>
              <a:buFontTx/>
              <a:buNone/>
            </a:pPr>
            <a:endParaRPr kumimoji="0" lang="zh-CN" altLang="en-US" sz="1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05" name="矩形 4"/>
          <p:cNvSpPr/>
          <p:nvPr/>
        </p:nvSpPr>
        <p:spPr>
          <a:xfrm>
            <a:off x="231774" y="220664"/>
            <a:ext cx="3113592" cy="48101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06" name="文本框 5"/>
          <p:cNvSpPr txBox="1"/>
          <p:nvPr/>
        </p:nvSpPr>
        <p:spPr>
          <a:xfrm>
            <a:off x="288608" y="276225"/>
            <a:ext cx="26720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Dalil-Dalil Tentang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07" name="Rectangle 3"/>
          <p:cNvSpPr/>
          <p:nvPr/>
        </p:nvSpPr>
        <p:spPr bwMode="auto">
          <a:xfrm>
            <a:off x="0" y="3733800"/>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
        <p:nvSpPr>
          <p:cNvPr id="1048908" name="矩形 12"/>
          <p:cNvSpPr/>
          <p:nvPr/>
        </p:nvSpPr>
        <p:spPr>
          <a:xfrm>
            <a:off x="2041376" y="1072643"/>
            <a:ext cx="8109248" cy="5322315"/>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Juga ada banyak sekali hadits-hadits yang menjelaskan tentang keutamaan akhlak yang baik, juga tingginya kedudukan akhlak dalam agama ini, serta baiknya buah yang akan didapatkan oleh orang yang berakhlak dengan akhlak yang baik ketika di dunia dan di akhirat.</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Allah Tabaraka wa Ta’ala telah mensifati NabiNya Shallallahu ‘Alaihi wa Sallam dalam Al-Qur’anul Karim dengan akhlak yang sempurna, akhlak yang agung dan akhlak yang baik. Allah ‘Azza wa Jalla berfirman:</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وَإِنَّكَ لَعَلَىٰ خُلُقٍ عَظِيمٍ ﴿٤﴾</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“Dan sesungguhnya engkau berada di atas akhlak yang agung.” (QS. Al-Qalam[68]: 4)</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Dan dahulu Nabi kita ‘Alaihish Shalatu was Salam adalah manusia yang paling baik akhlaknya, paling sempurna adabnya, paling baik pergaulannya, paling indah muamalahnya, semoga shalawat dan salam senantiasa tercurahkan kepada beliau. Beliau adalah contoh bagi seluruh hamba dalam segala akhlak yang baik, segala adab yang indah dan segala muamalah yang baik. Allah ‘Azza wa Jalla berfirman:</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لَّقَدْ كَانَ لَكُمْ فِي رَسُولِ اللَّـهِ أُسْوَةٌ حَسَنَةٌ لِّمَن كَانَ يَرْجُو اللَّـهَ وَالْيَوْمَ الْآخِرَ وَذَكَرَ اللَّـهَ كَثِيرًا ﴿٢١﴾</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“Sesungguhnya telah ada pada diri Rasulullah bagi kalian contoh yang baik bagi orang yang mengharap pertemuan dengan Allah dan  hari akhir dan mengingat Allah dengan dzikir yang banyak.” (QS. Al-Ahzab[33]: 21)</a:t>
            </a:r>
          </a:p>
          <a:p>
            <a:pPr marL="0" lvl="0" indent="0" defTabSz="1216025">
              <a:lnSpc>
                <a:spcPct val="120000"/>
              </a:lnSpc>
              <a:spcBef>
                <a:spcPct val="20000"/>
              </a:spcBef>
              <a:buNone/>
            </a:pPr>
            <a:endPar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09" name="Rectangle 3"/>
          <p:cNvSpPr/>
          <p:nvPr/>
        </p:nvSpPr>
        <p:spPr bwMode="auto">
          <a:xfrm>
            <a:off x="11177586" y="701675"/>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Tree>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901" name="椭圆 4"/>
          <p:cNvSpPr/>
          <p:nvPr/>
        </p:nvSpPr>
        <p:spPr>
          <a:xfrm>
            <a:off x="2859464" y="631814"/>
            <a:ext cx="6520406" cy="5963116"/>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02" name="椭圆 5"/>
          <p:cNvSpPr/>
          <p:nvPr/>
        </p:nvSpPr>
        <p:spPr>
          <a:xfrm>
            <a:off x="3362540" y="1071562"/>
            <a:ext cx="5583123" cy="5118826"/>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903" name="文本框 6"/>
          <p:cNvSpPr txBox="1"/>
          <p:nvPr/>
        </p:nvSpPr>
        <p:spPr>
          <a:xfrm>
            <a:off x="3491602" y="3051530"/>
            <a:ext cx="5208797" cy="1446550"/>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44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Perbedaan Akhlak,</a:t>
            </a:r>
            <a:endParaRPr kumimoji="0" lang="zh-CN" altLang="en-US" sz="4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a:p>
            <a:pPr marR="0" algn="ctr" defTabSz="914400" eaLnBrk="1" fontAlgn="auto" hangingPunct="1">
              <a:spcBef>
                <a:spcPts val="0"/>
              </a:spcBef>
              <a:spcAft>
                <a:spcPts val="0"/>
              </a:spcAft>
              <a:buClrTx/>
              <a:buSzTx/>
              <a:buFontTx/>
              <a:buNone/>
            </a:pPr>
            <a:r>
              <a:rPr kumimoji="0" lang="en-US" altLang="en-GB" sz="44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Etika dan Moral</a:t>
            </a:r>
            <a:endParaRPr kumimoji="0" lang="zh-CN" altLang="en-US" sz="4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04" name="圆角矩形 7"/>
          <p:cNvSpPr/>
          <p:nvPr/>
        </p:nvSpPr>
        <p:spPr>
          <a:xfrm>
            <a:off x="5529263" y="1865313"/>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3</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87" name="矩形 4"/>
          <p:cNvSpPr/>
          <p:nvPr/>
        </p:nvSpPr>
        <p:spPr>
          <a:xfrm>
            <a:off x="231774" y="220663"/>
            <a:ext cx="4206411" cy="441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888" name="文本框 5"/>
          <p:cNvSpPr txBox="1"/>
          <p:nvPr/>
        </p:nvSpPr>
        <p:spPr>
          <a:xfrm>
            <a:off x="288608" y="276225"/>
            <a:ext cx="35356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Perbedaan Akhlak, Etika dan Moral</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889" name="圆角矩形 3"/>
          <p:cNvSpPr/>
          <p:nvPr/>
        </p:nvSpPr>
        <p:spPr>
          <a:xfrm>
            <a:off x="290316" y="1390055"/>
            <a:ext cx="3420542" cy="5355377"/>
          </a:xfrm>
          <a:prstGeom prst="roundRect">
            <a:avLst>
              <a:gd name="adj" fmla="val 9083"/>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0" name="圆角矩形 7"/>
          <p:cNvSpPr/>
          <p:nvPr/>
        </p:nvSpPr>
        <p:spPr>
          <a:xfrm>
            <a:off x="8448044" y="1449328"/>
            <a:ext cx="3588549" cy="5338095"/>
          </a:xfrm>
          <a:prstGeom prst="roundRect">
            <a:avLst>
              <a:gd name="adj" fmla="val 9083"/>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1" name="圆角矩形 8"/>
          <p:cNvSpPr/>
          <p:nvPr/>
        </p:nvSpPr>
        <p:spPr>
          <a:xfrm>
            <a:off x="4139056" y="1421801"/>
            <a:ext cx="3878375" cy="5354160"/>
          </a:xfrm>
          <a:prstGeom prst="roundRect">
            <a:avLst>
              <a:gd name="adj" fmla="val 9083"/>
            </a:avLst>
          </a:prstGeom>
          <a:solidFill>
            <a:schemeClr val="bg1">
              <a:alpha val="8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2" name="圆角矩形 10"/>
          <p:cNvSpPr/>
          <p:nvPr/>
        </p:nvSpPr>
        <p:spPr>
          <a:xfrm>
            <a:off x="1320800" y="1220983"/>
            <a:ext cx="1420813" cy="401638"/>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3" name="圆角矩形 12"/>
          <p:cNvSpPr/>
          <p:nvPr/>
        </p:nvSpPr>
        <p:spPr>
          <a:xfrm>
            <a:off x="9714464" y="1248508"/>
            <a:ext cx="1420813" cy="401638"/>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4" name="圆角矩形 13"/>
          <p:cNvSpPr/>
          <p:nvPr/>
        </p:nvSpPr>
        <p:spPr>
          <a:xfrm>
            <a:off x="5385594" y="1220982"/>
            <a:ext cx="1420813" cy="401638"/>
          </a:xfrm>
          <a:prstGeom prst="roundRect">
            <a:avLst/>
          </a:prstGeom>
          <a:solidFill>
            <a:srgbClr val="161B2F"/>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895" name="文本框 23"/>
          <p:cNvSpPr txBox="1"/>
          <p:nvPr/>
        </p:nvSpPr>
        <p:spPr>
          <a:xfrm>
            <a:off x="1320800" y="1220984"/>
            <a:ext cx="1422400" cy="338138"/>
          </a:xfrm>
          <a:prstGeom prst="rect">
            <a:avLst/>
          </a:prstGeom>
          <a:noFill/>
          <a:ln w="9525">
            <a:noFill/>
          </a:ln>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algn="ctr" defTabSz="1216025">
              <a:lnSpc>
                <a:spcPct val="100000"/>
              </a:lnSpc>
              <a:spcBef>
                <a:spcPct val="20000"/>
              </a:spcBef>
              <a:buNone/>
            </a:pPr>
            <a:r>
              <a:rPr lang="en-US" altLang="en-GB" sz="1600" b="1" dirty="0">
                <a:solidFill>
                  <a:srgbClr val="161B2F"/>
                </a:solidFill>
                <a:latin typeface="Arial" panose="020B0604020202020204" pitchFamily="34" charset="0"/>
                <a:ea typeface="微软雅黑" panose="020B0503020204020204" pitchFamily="34" charset="-122"/>
                <a:sym typeface="Arial" panose="020B0604020202020204" pitchFamily="34" charset="0"/>
              </a:rPr>
              <a:t>AKHLAK</a:t>
            </a:r>
            <a:endParaRPr lang="en-US" altLang="zh-CN" sz="1600" b="1" dirty="0">
              <a:solidFill>
                <a:srgbClr val="161B2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48896" name="文本框 25"/>
          <p:cNvSpPr txBox="1"/>
          <p:nvPr/>
        </p:nvSpPr>
        <p:spPr>
          <a:xfrm>
            <a:off x="9714463" y="1280258"/>
            <a:ext cx="1420813" cy="338138"/>
          </a:xfrm>
          <a:prstGeom prst="rect">
            <a:avLst/>
          </a:prstGeom>
          <a:noFill/>
          <a:ln w="9525">
            <a:noFill/>
          </a:ln>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algn="ctr" defTabSz="1216025">
              <a:lnSpc>
                <a:spcPct val="100000"/>
              </a:lnSpc>
              <a:spcBef>
                <a:spcPct val="20000"/>
              </a:spcBef>
              <a:buNone/>
            </a:pPr>
            <a:r>
              <a:rPr lang="en-US" altLang="en-GB" sz="1600" b="1" dirty="0">
                <a:solidFill>
                  <a:srgbClr val="161B2F"/>
                </a:solidFill>
                <a:latin typeface="Arial" panose="020B0604020202020204" pitchFamily="34" charset="0"/>
                <a:ea typeface="微软雅黑" panose="020B0503020204020204" pitchFamily="34" charset="-122"/>
                <a:sym typeface="Arial" panose="020B0604020202020204" pitchFamily="34" charset="0"/>
              </a:rPr>
              <a:t>MORAL</a:t>
            </a:r>
            <a:endParaRPr lang="en-US" altLang="zh-CN" sz="1600" b="1" dirty="0">
              <a:solidFill>
                <a:srgbClr val="161B2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48897" name="文本框 26"/>
          <p:cNvSpPr txBox="1"/>
          <p:nvPr/>
        </p:nvSpPr>
        <p:spPr>
          <a:xfrm>
            <a:off x="5367043" y="1252732"/>
            <a:ext cx="1422400" cy="338138"/>
          </a:xfrm>
          <a:prstGeom prst="rect">
            <a:avLst/>
          </a:prstGeom>
          <a:noFill/>
          <a:ln w="9525">
            <a:noFill/>
          </a:ln>
        </p:spPr>
        <p:txBody>
          <a:bodyPr>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algn="ctr" defTabSz="1216025">
              <a:lnSpc>
                <a:spcPct val="100000"/>
              </a:lnSpc>
              <a:spcBef>
                <a:spcPct val="20000"/>
              </a:spcBef>
              <a:buNone/>
            </a:pPr>
            <a:r>
              <a:rPr lang="en-US" altLang="en-GB" sz="1600" b="1" dirty="0">
                <a:solidFill>
                  <a:srgbClr val="FFFFFF"/>
                </a:solidFill>
                <a:latin typeface="Arial" panose="020B0604020202020204" pitchFamily="34" charset="0"/>
                <a:ea typeface="微软雅黑" panose="020B0503020204020204" pitchFamily="34" charset="-122"/>
                <a:sym typeface="Arial" panose="020B0604020202020204" pitchFamily="34" charset="0"/>
              </a:rPr>
              <a:t>ETIKA</a:t>
            </a:r>
            <a:endParaRPr lang="en-US" altLang="zh-CN" sz="1600" b="1" dirty="0">
              <a:solidFill>
                <a:srgbClr val="FFFFFF"/>
              </a:solidFill>
              <a:latin typeface="Arial" panose="020B0604020202020204" pitchFamily="34" charset="0"/>
              <a:ea typeface="微软雅黑" panose="020B0503020204020204" pitchFamily="34" charset="-122"/>
              <a:sym typeface="Arial" panose="020B0604020202020204" pitchFamily="34" charset="0"/>
            </a:endParaRPr>
          </a:p>
        </p:txBody>
      </p:sp>
      <p:sp>
        <p:nvSpPr>
          <p:cNvPr id="1048898" name="TextBox 1048897"/>
          <p:cNvSpPr txBox="1"/>
          <p:nvPr/>
        </p:nvSpPr>
        <p:spPr>
          <a:xfrm>
            <a:off x="465474" y="1754603"/>
            <a:ext cx="3083984" cy="5158740"/>
          </a:xfrm>
          <a:prstGeom prst="rect">
            <a:avLst/>
          </a:prstGeom>
        </p:spPr>
        <p:txBody>
          <a:bodyPr wrap="square" rtlCol="0">
            <a:spAutoFit/>
          </a:bodyPr>
          <a:lstStyle/>
          <a:p>
            <a:r>
              <a:rPr lang="en-US" altLang="en-GB" sz="1600">
                <a:solidFill>
                  <a:srgbClr val="000000"/>
                </a:solidFill>
              </a:rPr>
              <a:t>A</a:t>
            </a:r>
            <a:r>
              <a:rPr lang="x-none" sz="1600">
                <a:solidFill>
                  <a:srgbClr val="000000"/>
                </a:solidFill>
              </a:rPr>
              <a:t>khlak pada dasarnya adalah sikap yang melekat pada diri seseorang secara spontan diwujudkan dalam tingkah laku atau perbuatan. Apabila perbuatan spontan itu baik menurut akal dan agama, maka tindakan itu disebut akhlak yang baik atau akhlakul karimah (akhlak mahmudah). Misalnya jujur, adil, rendah hati, pemurah, santun dan sebagainya. Sebaliknya apabila buruk disebut akhlak yang buruk atau akhlakul mazmumah. Misalnya kikir, zalim, dengki, iri hati, dusta dan sebagainya. Baik dan buruk akhlak didasarkan kepada sumber nilai, yaitu Al Qur’an dan Sunnah Rasul</a:t>
            </a:r>
          </a:p>
          <a:p>
            <a:endParaRPr lang="x-none" sz="1600">
              <a:solidFill>
                <a:srgbClr val="000000"/>
              </a:solidFill>
            </a:endParaRPr>
          </a:p>
        </p:txBody>
      </p:sp>
      <p:sp>
        <p:nvSpPr>
          <p:cNvPr id="1048899" name="TextBox 1048898"/>
          <p:cNvSpPr txBox="1"/>
          <p:nvPr/>
        </p:nvSpPr>
        <p:spPr>
          <a:xfrm>
            <a:off x="4345380" y="1754602"/>
            <a:ext cx="3479014" cy="5158740"/>
          </a:xfrm>
          <a:prstGeom prst="rect">
            <a:avLst/>
          </a:prstGeom>
        </p:spPr>
        <p:txBody>
          <a:bodyPr wrap="square" rtlCol="0">
            <a:spAutoFit/>
          </a:bodyPr>
          <a:lstStyle/>
          <a:p>
            <a:r>
              <a:rPr lang="en-US" altLang="en-GB" sz="1800">
                <a:solidFill>
                  <a:srgbClr val="000000"/>
                </a:solidFill>
              </a:rPr>
              <a:t>E</a:t>
            </a:r>
            <a:r>
              <a:rPr lang="x-none" sz="1800">
                <a:solidFill>
                  <a:srgbClr val="000000"/>
                </a:solidFill>
              </a:rPr>
              <a:t>tika adalah suatu kebiasaan yang diterima pada sebuah keadaan, suatu kelompok, organisasi, atau masyarakat tertentu. Etika juga menilai baik buruknya sebuah akal pikiran seseorang yang kemudian berbuah pada suatu tindakan. Sumber penilaian ini adalah berdasarkan norma yang berlaku di masyarakat. Etika merupakan sebuah dasar dari terbentuknya moral di suatu komunitas atau masyarakat. Beberapa contoh etika dalam masyarakat misalnya adalah etika dalam bertamu, etika mengantri, dan etika ketika makan. </a:t>
            </a:r>
          </a:p>
          <a:p>
            <a:endParaRPr lang="x-none" sz="1800">
              <a:solidFill>
                <a:srgbClr val="000000"/>
              </a:solidFill>
            </a:endParaRPr>
          </a:p>
        </p:txBody>
      </p:sp>
      <p:sp>
        <p:nvSpPr>
          <p:cNvPr id="1048900" name="TextBox 1048899"/>
          <p:cNvSpPr txBox="1"/>
          <p:nvPr/>
        </p:nvSpPr>
        <p:spPr>
          <a:xfrm>
            <a:off x="8607029" y="1754602"/>
            <a:ext cx="3333695" cy="4892040"/>
          </a:xfrm>
          <a:prstGeom prst="rect">
            <a:avLst/>
          </a:prstGeom>
        </p:spPr>
        <p:txBody>
          <a:bodyPr wrap="square" rtlCol="0">
            <a:spAutoFit/>
          </a:bodyPr>
          <a:lstStyle/>
          <a:p>
            <a:r>
              <a:rPr lang="en-US" altLang="en-GB" sz="1500">
                <a:solidFill>
                  <a:srgbClr val="000000"/>
                </a:solidFill>
              </a:rPr>
              <a:t>M</a:t>
            </a:r>
            <a:r>
              <a:rPr lang="x-none" sz="1500">
                <a:solidFill>
                  <a:srgbClr val="000000"/>
                </a:solidFill>
              </a:rPr>
              <a:t>oral adalah sebuah tata laku atau perbuatan yang berasal dari kesadaran individu atau diri sendiri dalam berkomunikasi dan berinteraksi dengan masyarakat. Moral yang baik atau buruk, tergantung pada nurani dan budi pekerti yang dimiliki oleh masing-masing individu. Karena setiap orang memiliki pemahaman dan penerapan budi pekerti yang berbeda-beda. Penilaian tentang baik atau buruknya moral seseorang ini akan berdampak langsung kepada sebuah kelompok/organisasi</a:t>
            </a:r>
            <a:r>
              <a:rPr lang="en-US" altLang="en-GB" sz="1500">
                <a:solidFill>
                  <a:srgbClr val="000000"/>
                </a:solidFill>
              </a:rPr>
              <a:t> </a:t>
            </a:r>
            <a:r>
              <a:rPr lang="x-none" sz="1500">
                <a:solidFill>
                  <a:srgbClr val="000000"/>
                </a:solidFill>
              </a:rPr>
              <a:t>dan masyarakat. Contohnya adalah ketika seseorang dikatakan tidak bermoral, dia akan melakukan hal-hal yang dapat merugikan masyarakat misalnya melakukan pelecehan, pembunuhan, pencurian, tidak menghormati orang yang lebih tua, dan lain sebagainya</a:t>
            </a:r>
          </a:p>
        </p:txBody>
      </p:sp>
    </p:spTree>
  </p:cSld>
  <p:clrMapOvr>
    <a:masterClrMapping/>
  </p:clrMapOvr>
  <mc:AlternateContent xmlns:mc="http://schemas.openxmlformats.org/markup-compatibility/2006">
    <mc:Choice xmlns:p14="http://schemas.microsoft.com/office/powerpoint/2010/main" xmlns="" Requires="p14">
      <p:transition spd="slow" p14:dur="1250">
        <p14:flip dir="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78" name="矩形 4"/>
          <p:cNvSpPr/>
          <p:nvPr/>
        </p:nvSpPr>
        <p:spPr>
          <a:xfrm>
            <a:off x="231775" y="220663"/>
            <a:ext cx="4128352" cy="60110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879" name="文本框 5"/>
          <p:cNvSpPr txBox="1"/>
          <p:nvPr/>
        </p:nvSpPr>
        <p:spPr>
          <a:xfrm>
            <a:off x="288608" y="276225"/>
            <a:ext cx="35356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Perbedaan Akhlak, Etika dan Moral</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880" name="Rectangle 3"/>
          <p:cNvSpPr/>
          <p:nvPr/>
        </p:nvSpPr>
        <p:spPr bwMode="auto">
          <a:xfrm>
            <a:off x="0" y="3733800"/>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
        <p:nvSpPr>
          <p:cNvPr id="1048881" name="矩形 12"/>
          <p:cNvSpPr/>
          <p:nvPr/>
        </p:nvSpPr>
        <p:spPr>
          <a:xfrm>
            <a:off x="2041375" y="2781299"/>
            <a:ext cx="8109248" cy="19050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8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Dari uraian </a:t>
            </a:r>
            <a:r>
              <a:rPr lang="en-US" altLang="en-GB" sz="18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sebelumnya</a:t>
            </a:r>
            <a:r>
              <a:rPr lang="en-US" altLang="zh-CN" sz="18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dapat dipahami bahwa akhlak berbeda dengan etika dan moral. Kalau akhlak lebih bersifat transcendental karena berasal dan bersumber dari Allah, maka etika dan moral bersifat relatif, dinamis, dan nisbi karena merupakan pemahaman dan pemaknaan manusia melalui elaborasi ijtihadnya terhadap persoalan baik dan buruk demi kesejahteraan hidup manusia di dunia dan kebahagiaan hidup di akhirat.</a:t>
            </a:r>
          </a:p>
        </p:txBody>
      </p:sp>
      <p:sp>
        <p:nvSpPr>
          <p:cNvPr id="1048882" name="Rectangle 3"/>
          <p:cNvSpPr/>
          <p:nvPr/>
        </p:nvSpPr>
        <p:spPr bwMode="auto">
          <a:xfrm>
            <a:off x="11177586" y="701675"/>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Tree>
  </p:cSld>
  <p:clrMapOvr>
    <a:masterClrMapping/>
  </p:clrMapOvr>
  <mc:AlternateContent xmlns:mc="http://schemas.openxmlformats.org/markup-compatibility/2006">
    <mc:Choice xmlns:p14="http://schemas.microsoft.com/office/powerpoint/2010/main" xmlns="" Requires="p14">
      <p:transition spd="slow" p14:dur="1600">
        <p14:gallery dir="l"/>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883" name="椭圆 4"/>
          <p:cNvSpPr/>
          <p:nvPr/>
        </p:nvSpPr>
        <p:spPr>
          <a:xfrm>
            <a:off x="3382963" y="788988"/>
            <a:ext cx="5353050" cy="535305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884" name="椭圆 5"/>
          <p:cNvSpPr/>
          <p:nvPr/>
        </p:nvSpPr>
        <p:spPr>
          <a:xfrm>
            <a:off x="3665538" y="1071563"/>
            <a:ext cx="4787900" cy="4787900"/>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885" name="文本框 6"/>
          <p:cNvSpPr txBox="1"/>
          <p:nvPr/>
        </p:nvSpPr>
        <p:spPr>
          <a:xfrm>
            <a:off x="3827147" y="3006374"/>
            <a:ext cx="4464684" cy="1323439"/>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40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Ciri-Ciri</a:t>
            </a:r>
            <a:endParaRPr kumimoji="0" lang="zh-CN" altLang="en-US" sz="40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a:p>
            <a:pPr marR="0" algn="ctr" defTabSz="914400" eaLnBrk="1" fontAlgn="auto" hangingPunct="1">
              <a:spcBef>
                <a:spcPts val="0"/>
              </a:spcBef>
              <a:spcAft>
                <a:spcPts val="0"/>
              </a:spcAft>
              <a:buClrTx/>
              <a:buSzTx/>
              <a:buFontTx/>
              <a:buNone/>
            </a:pPr>
            <a:r>
              <a:rPr kumimoji="0" lang="en-US" altLang="en-GB" sz="40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Akhlakul Karimah</a:t>
            </a:r>
            <a:endParaRPr kumimoji="0" lang="zh-CN" altLang="en-US" sz="40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886" name="圆角矩形 7"/>
          <p:cNvSpPr/>
          <p:nvPr/>
        </p:nvSpPr>
        <p:spPr>
          <a:xfrm>
            <a:off x="5529263" y="1865313"/>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4</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矩形 4"/>
          <p:cNvSpPr/>
          <p:nvPr/>
        </p:nvSpPr>
        <p:spPr>
          <a:xfrm>
            <a:off x="231775" y="220663"/>
            <a:ext cx="3213952" cy="49429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587" name="文本框 5"/>
          <p:cNvSpPr txBox="1"/>
          <p:nvPr/>
        </p:nvSpPr>
        <p:spPr>
          <a:xfrm>
            <a:off x="346075" y="276225"/>
            <a:ext cx="26974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Ciri-Ciri Akhlakul Karimah</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588" name="Rectangle 1"/>
          <p:cNvSpPr/>
          <p:nvPr/>
        </p:nvSpPr>
        <p:spPr>
          <a:xfrm>
            <a:off x="0" y="5410200"/>
            <a:ext cx="12192000" cy="14478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1400">
                <a:solidFill>
                  <a:schemeClr val="tx1"/>
                </a:solidFill>
                <a:latin typeface="Calibri" panose="020F0502020204030204" pitchFamily="34" charset="0"/>
              </a:defRPr>
            </a:lvl1pPr>
            <a:lvl2pPr marL="742950" indent="-285750">
              <a:defRPr sz="1400">
                <a:solidFill>
                  <a:schemeClr val="tx1"/>
                </a:solidFill>
                <a:latin typeface="Calibri" panose="020F0502020204030204" pitchFamily="34" charset="0"/>
              </a:defRPr>
            </a:lvl2pPr>
            <a:lvl3pPr marL="1143000" indent="-228600">
              <a:defRPr sz="1400">
                <a:solidFill>
                  <a:schemeClr val="tx1"/>
                </a:solidFill>
                <a:latin typeface="Calibri" panose="020F0502020204030204" pitchFamily="34" charset="0"/>
              </a:defRPr>
            </a:lvl3pPr>
            <a:lvl4pPr marL="1600200" indent="-228600">
              <a:defRPr sz="1400">
                <a:solidFill>
                  <a:schemeClr val="tx1"/>
                </a:solidFill>
                <a:latin typeface="Calibri" panose="020F0502020204030204" pitchFamily="34" charset="0"/>
              </a:defRPr>
            </a:lvl4pPr>
            <a:lvl5pPr marL="2057400" indent="-228600">
              <a:defRPr sz="1400">
                <a:solidFill>
                  <a:schemeClr val="tx1"/>
                </a:solidFill>
                <a:latin typeface="Calibri" panose="020F0502020204030204" pitchFamily="34" charset="0"/>
              </a:defRPr>
            </a:lvl5pPr>
            <a:lvl6pPr marL="2514600" indent="-228600" defTabSz="712470" fontAlgn="base">
              <a:spcBef>
                <a:spcPct val="0"/>
              </a:spcBef>
              <a:spcAft>
                <a:spcPct val="0"/>
              </a:spcAft>
              <a:defRPr sz="1400">
                <a:solidFill>
                  <a:schemeClr val="tx1"/>
                </a:solidFill>
                <a:latin typeface="Calibri" panose="020F0502020204030204" pitchFamily="34" charset="0"/>
              </a:defRPr>
            </a:lvl6pPr>
            <a:lvl7pPr marL="2971800" indent="-228600" defTabSz="712470" fontAlgn="base">
              <a:spcBef>
                <a:spcPct val="0"/>
              </a:spcBef>
              <a:spcAft>
                <a:spcPct val="0"/>
              </a:spcAft>
              <a:defRPr sz="1400">
                <a:solidFill>
                  <a:schemeClr val="tx1"/>
                </a:solidFill>
                <a:latin typeface="Calibri" panose="020F0502020204030204" pitchFamily="34" charset="0"/>
              </a:defRPr>
            </a:lvl7pPr>
            <a:lvl8pPr marL="3429000" indent="-228600" defTabSz="712470" fontAlgn="base">
              <a:spcBef>
                <a:spcPct val="0"/>
              </a:spcBef>
              <a:spcAft>
                <a:spcPct val="0"/>
              </a:spcAft>
              <a:defRPr sz="1400">
                <a:solidFill>
                  <a:schemeClr val="tx1"/>
                </a:solidFill>
                <a:latin typeface="Calibri" panose="020F0502020204030204" pitchFamily="34" charset="0"/>
              </a:defRPr>
            </a:lvl8pPr>
            <a:lvl9pPr marL="3886200" indent="-228600" defTabSz="712470" fontAlgn="base">
              <a:spcBef>
                <a:spcPct val="0"/>
              </a:spcBef>
              <a:spcAft>
                <a:spcPct val="0"/>
              </a:spcAft>
              <a:defRPr sz="1400">
                <a:solidFill>
                  <a:schemeClr val="tx1"/>
                </a:solidFill>
                <a:latin typeface="Calibri" panose="020F0502020204030204" pitchFamily="34" charset="0"/>
              </a:defRPr>
            </a:lvl9pPr>
          </a:lstStyle>
          <a:p>
            <a:pPr marL="0" marR="0" lvl="0" indent="0" algn="ctr" defTabSz="949960" rtl="0" eaLnBrk="1" fontAlgn="auto" latinLnBrk="0" hangingPunct="1">
              <a:lnSpc>
                <a:spcPct val="100000"/>
              </a:lnSpc>
              <a:spcBef>
                <a:spcPts val="0"/>
              </a:spcBef>
              <a:spcAft>
                <a:spcPts val="0"/>
              </a:spcAft>
              <a:buClrTx/>
              <a:buSzTx/>
              <a:buFontTx/>
              <a:buNone/>
            </a:pPr>
            <a:endParaRPr kumimoji="0" lang="zh-CN" altLang="zh-CN" sz="1600" b="0" i="0" u="none" strike="noStrike" kern="1200" cap="none" spc="0" normalizeH="0" baseline="0" noProof="0">
              <a:ln>
                <a:noFill/>
              </a:ln>
              <a:solidFill>
                <a:srgbClr val="297F9D"/>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589" name="Oval 118"/>
          <p:cNvSpPr/>
          <p:nvPr/>
        </p:nvSpPr>
        <p:spPr>
          <a:xfrm>
            <a:off x="10564813" y="5010150"/>
            <a:ext cx="644525" cy="642938"/>
          </a:xfrm>
          <a:prstGeom prst="ellipse">
            <a:avLst/>
          </a:prstGeom>
          <a:solidFill>
            <a:srgbClr val="161B2F"/>
          </a:solidFill>
          <a:ln>
            <a:solidFill>
              <a:schemeClr val="bg1">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lvl1pPr>
              <a:defRPr sz="1400">
                <a:solidFill>
                  <a:schemeClr val="tx1"/>
                </a:solidFill>
                <a:latin typeface="Calibri" panose="020F0502020204030204" pitchFamily="34" charset="0"/>
              </a:defRPr>
            </a:lvl1pPr>
            <a:lvl2pPr marL="742950" indent="-285750">
              <a:defRPr sz="1400">
                <a:solidFill>
                  <a:schemeClr val="tx1"/>
                </a:solidFill>
                <a:latin typeface="Calibri" panose="020F0502020204030204" pitchFamily="34" charset="0"/>
              </a:defRPr>
            </a:lvl2pPr>
            <a:lvl3pPr marL="1143000" indent="-228600">
              <a:defRPr sz="1400">
                <a:solidFill>
                  <a:schemeClr val="tx1"/>
                </a:solidFill>
                <a:latin typeface="Calibri" panose="020F0502020204030204" pitchFamily="34" charset="0"/>
              </a:defRPr>
            </a:lvl3pPr>
            <a:lvl4pPr marL="1600200" indent="-228600">
              <a:defRPr sz="1400">
                <a:solidFill>
                  <a:schemeClr val="tx1"/>
                </a:solidFill>
                <a:latin typeface="Calibri" panose="020F0502020204030204" pitchFamily="34" charset="0"/>
              </a:defRPr>
            </a:lvl4pPr>
            <a:lvl5pPr marL="2057400" indent="-228600">
              <a:defRPr sz="1400">
                <a:solidFill>
                  <a:schemeClr val="tx1"/>
                </a:solidFill>
                <a:latin typeface="Calibri" panose="020F0502020204030204" pitchFamily="34" charset="0"/>
              </a:defRPr>
            </a:lvl5pPr>
            <a:lvl6pPr marL="2514600" indent="-228600" defTabSz="712470" fontAlgn="base">
              <a:spcBef>
                <a:spcPct val="0"/>
              </a:spcBef>
              <a:spcAft>
                <a:spcPct val="0"/>
              </a:spcAft>
              <a:defRPr sz="1400">
                <a:solidFill>
                  <a:schemeClr val="tx1"/>
                </a:solidFill>
                <a:latin typeface="Calibri" panose="020F0502020204030204" pitchFamily="34" charset="0"/>
              </a:defRPr>
            </a:lvl6pPr>
            <a:lvl7pPr marL="2971800" indent="-228600" defTabSz="712470" fontAlgn="base">
              <a:spcBef>
                <a:spcPct val="0"/>
              </a:spcBef>
              <a:spcAft>
                <a:spcPct val="0"/>
              </a:spcAft>
              <a:defRPr sz="1400">
                <a:solidFill>
                  <a:schemeClr val="tx1"/>
                </a:solidFill>
                <a:latin typeface="Calibri" panose="020F0502020204030204" pitchFamily="34" charset="0"/>
              </a:defRPr>
            </a:lvl7pPr>
            <a:lvl8pPr marL="3429000" indent="-228600" defTabSz="712470" fontAlgn="base">
              <a:spcBef>
                <a:spcPct val="0"/>
              </a:spcBef>
              <a:spcAft>
                <a:spcPct val="0"/>
              </a:spcAft>
              <a:defRPr sz="1400">
                <a:solidFill>
                  <a:schemeClr val="tx1"/>
                </a:solidFill>
                <a:latin typeface="Calibri" panose="020F0502020204030204" pitchFamily="34" charset="0"/>
              </a:defRPr>
            </a:lvl8pPr>
            <a:lvl9pPr marL="3886200" indent="-228600" defTabSz="712470" fontAlgn="base">
              <a:spcBef>
                <a:spcPct val="0"/>
              </a:spcBef>
              <a:spcAft>
                <a:spcPct val="0"/>
              </a:spcAft>
              <a:defRPr sz="1400">
                <a:solidFill>
                  <a:schemeClr val="tx1"/>
                </a:solidFill>
                <a:latin typeface="Calibri" panose="020F0502020204030204" pitchFamily="34" charset="0"/>
              </a:defRPr>
            </a:lvl9pPr>
          </a:lstStyle>
          <a:p>
            <a:pPr marL="0" marR="0" lvl="0" indent="0" algn="ctr" defTabSz="949960" rtl="0" eaLnBrk="1" fontAlgn="auto" latinLnBrk="0" hangingPunct="1">
              <a:lnSpc>
                <a:spcPct val="100000"/>
              </a:lnSpc>
              <a:spcBef>
                <a:spcPts val="0"/>
              </a:spcBef>
              <a:spcAft>
                <a:spcPts val="0"/>
              </a:spcAft>
              <a:buClrTx/>
              <a:buSzTx/>
              <a:buFontTx/>
              <a:buNone/>
            </a:pPr>
            <a:endParaRPr kumimoji="0" lang="en-US" sz="1600"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8590" name="Freeform 620"/>
          <p:cNvSpPr>
            <a:spLocks noEditPoints="1"/>
          </p:cNvSpPr>
          <p:nvPr/>
        </p:nvSpPr>
        <p:spPr bwMode="auto">
          <a:xfrm>
            <a:off x="10723563" y="5183188"/>
            <a:ext cx="327025" cy="285750"/>
          </a:xfrm>
          <a:custGeom>
            <a:avLst/>
            <a:gdLst>
              <a:gd name="T0" fmla="*/ 0 w 282"/>
              <a:gd name="T1" fmla="*/ 0 h 247"/>
              <a:gd name="T2" fmla="*/ 282 w 282"/>
              <a:gd name="T3" fmla="*/ 0 h 247"/>
              <a:gd name="T4" fmla="*/ 282 w 282"/>
              <a:gd name="T5" fmla="*/ 35 h 247"/>
              <a:gd name="T6" fmla="*/ 0 w 282"/>
              <a:gd name="T7" fmla="*/ 35 h 247"/>
              <a:gd name="T8" fmla="*/ 0 w 282"/>
              <a:gd name="T9" fmla="*/ 0 h 247"/>
              <a:gd name="T10" fmla="*/ 53 w 282"/>
              <a:gd name="T11" fmla="*/ 53 h 247"/>
              <a:gd name="T12" fmla="*/ 229 w 282"/>
              <a:gd name="T13" fmla="*/ 53 h 247"/>
              <a:gd name="T14" fmla="*/ 229 w 282"/>
              <a:gd name="T15" fmla="*/ 88 h 247"/>
              <a:gd name="T16" fmla="*/ 53 w 282"/>
              <a:gd name="T17" fmla="*/ 88 h 247"/>
              <a:gd name="T18" fmla="*/ 53 w 282"/>
              <a:gd name="T19" fmla="*/ 53 h 247"/>
              <a:gd name="T20" fmla="*/ 53 w 282"/>
              <a:gd name="T21" fmla="*/ 159 h 247"/>
              <a:gd name="T22" fmla="*/ 229 w 282"/>
              <a:gd name="T23" fmla="*/ 159 h 247"/>
              <a:gd name="T24" fmla="*/ 229 w 282"/>
              <a:gd name="T25" fmla="*/ 194 h 247"/>
              <a:gd name="T26" fmla="*/ 53 w 282"/>
              <a:gd name="T27" fmla="*/ 194 h 247"/>
              <a:gd name="T28" fmla="*/ 53 w 282"/>
              <a:gd name="T29" fmla="*/ 159 h 247"/>
              <a:gd name="T30" fmla="*/ 0 w 282"/>
              <a:gd name="T31" fmla="*/ 106 h 247"/>
              <a:gd name="T32" fmla="*/ 282 w 282"/>
              <a:gd name="T33" fmla="*/ 106 h 247"/>
              <a:gd name="T34" fmla="*/ 282 w 282"/>
              <a:gd name="T35" fmla="*/ 141 h 247"/>
              <a:gd name="T36" fmla="*/ 0 w 282"/>
              <a:gd name="T37" fmla="*/ 141 h 247"/>
              <a:gd name="T38" fmla="*/ 0 w 282"/>
              <a:gd name="T39" fmla="*/ 106 h 247"/>
              <a:gd name="T40" fmla="*/ 0 w 282"/>
              <a:gd name="T41" fmla="*/ 212 h 247"/>
              <a:gd name="T42" fmla="*/ 282 w 282"/>
              <a:gd name="T43" fmla="*/ 212 h 247"/>
              <a:gd name="T44" fmla="*/ 282 w 282"/>
              <a:gd name="T45" fmla="*/ 247 h 247"/>
              <a:gd name="T46" fmla="*/ 0 w 282"/>
              <a:gd name="T47" fmla="*/ 247 h 247"/>
              <a:gd name="T48" fmla="*/ 0 w 282"/>
              <a:gd name="T49" fmla="*/ 212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2" h="247">
                <a:moveTo>
                  <a:pt x="0" y="0"/>
                </a:moveTo>
                <a:lnTo>
                  <a:pt x="282" y="0"/>
                </a:lnTo>
                <a:lnTo>
                  <a:pt x="282" y="35"/>
                </a:lnTo>
                <a:lnTo>
                  <a:pt x="0" y="35"/>
                </a:lnTo>
                <a:lnTo>
                  <a:pt x="0" y="0"/>
                </a:lnTo>
                <a:close/>
                <a:moveTo>
                  <a:pt x="53" y="53"/>
                </a:moveTo>
                <a:lnTo>
                  <a:pt x="229" y="53"/>
                </a:lnTo>
                <a:lnTo>
                  <a:pt x="229" y="88"/>
                </a:lnTo>
                <a:lnTo>
                  <a:pt x="53" y="88"/>
                </a:lnTo>
                <a:lnTo>
                  <a:pt x="53" y="53"/>
                </a:lnTo>
                <a:close/>
                <a:moveTo>
                  <a:pt x="53" y="159"/>
                </a:moveTo>
                <a:lnTo>
                  <a:pt x="229" y="159"/>
                </a:lnTo>
                <a:lnTo>
                  <a:pt x="229" y="194"/>
                </a:lnTo>
                <a:lnTo>
                  <a:pt x="53" y="194"/>
                </a:lnTo>
                <a:lnTo>
                  <a:pt x="53" y="159"/>
                </a:lnTo>
                <a:close/>
                <a:moveTo>
                  <a:pt x="0" y="106"/>
                </a:moveTo>
                <a:lnTo>
                  <a:pt x="282" y="106"/>
                </a:lnTo>
                <a:lnTo>
                  <a:pt x="282" y="141"/>
                </a:lnTo>
                <a:lnTo>
                  <a:pt x="0" y="141"/>
                </a:lnTo>
                <a:lnTo>
                  <a:pt x="0" y="106"/>
                </a:lnTo>
                <a:close/>
                <a:moveTo>
                  <a:pt x="0" y="212"/>
                </a:moveTo>
                <a:lnTo>
                  <a:pt x="282" y="212"/>
                </a:lnTo>
                <a:lnTo>
                  <a:pt x="282" y="247"/>
                </a:lnTo>
                <a:lnTo>
                  <a:pt x="0" y="247"/>
                </a:lnTo>
                <a:lnTo>
                  <a:pt x="0" y="212"/>
                </a:lnTo>
                <a:close/>
              </a:path>
            </a:pathLst>
          </a:custGeom>
          <a:solidFill>
            <a:srgbClr val="FFFFFF"/>
          </a:solidFill>
          <a:ln>
            <a:noFill/>
          </a:ln>
        </p:spPr>
        <p:txBody>
          <a:bodyPr lIns="109728" tIns="54864" rIns="109728" bIns="54864"/>
          <a:lstStyle/>
          <a:p>
            <a:pPr marL="0" marR="0" lvl="0" indent="0" algn="l" defTabSz="950595" rtl="0" eaLnBrk="1" fontAlgn="auto" latinLnBrk="0" hangingPunct="1">
              <a:lnSpc>
                <a:spcPct val="100000"/>
              </a:lnSpc>
              <a:spcBef>
                <a:spcPts val="0"/>
              </a:spcBef>
              <a:spcAft>
                <a:spcPts val="0"/>
              </a:spcAft>
              <a:buClrTx/>
              <a:buSzTx/>
              <a:buFontTx/>
              <a:buNone/>
            </a:pPr>
            <a:endParaRPr kumimoji="0" lang="en-US" sz="1685" b="0" i="0" u="none" strike="noStrike" kern="1200" cap="none" spc="0" normalizeH="0" baseline="0" noProof="0">
              <a:ln>
                <a:noFill/>
              </a:ln>
              <a:solidFill>
                <a:schemeClr val="tx1">
                  <a:lumMod val="85000"/>
                  <a:lumOff val="15000"/>
                </a:schemeClr>
              </a:solidFill>
              <a:effectLst/>
              <a:uLnTx/>
              <a:uFillTx/>
              <a:latin typeface="Arial" panose="020B0604020202020204" pitchFamily="34" charset="0"/>
              <a:ea typeface="微软雅黑" panose="020B0503020204020204" pitchFamily="34" charset="-122"/>
              <a:cs typeface="+mn-cs"/>
              <a:sym typeface="Arial" panose="020B0604020202020204" pitchFamily="34" charset="0"/>
            </a:endParaRPr>
          </a:p>
        </p:txBody>
      </p:sp>
      <p:sp>
        <p:nvSpPr>
          <p:cNvPr id="1049350" name="TextBox 1049349"/>
          <p:cNvSpPr txBox="1"/>
          <p:nvPr/>
        </p:nvSpPr>
        <p:spPr>
          <a:xfrm>
            <a:off x="346075" y="1045213"/>
            <a:ext cx="10995489" cy="3785652"/>
          </a:xfrm>
          <a:prstGeom prst="rect">
            <a:avLst/>
          </a:prstGeom>
        </p:spPr>
        <p:txBody>
          <a:bodyPr wrap="square" rtlCol="0">
            <a:spAutoFit/>
          </a:bodyPr>
          <a:lstStyle/>
          <a:p>
            <a:r>
              <a:rPr lang="en-US" altLang="en-GB" sz="2400" dirty="0">
                <a:solidFill>
                  <a:srgbClr val="FFFFFF"/>
                </a:solidFill>
              </a:rPr>
              <a:t>1. </a:t>
            </a:r>
            <a:r>
              <a:rPr lang="x-none" sz="2400">
                <a:solidFill>
                  <a:srgbClr val="FFFFFF"/>
                </a:solidFill>
              </a:rPr>
              <a:t>Selalu </a:t>
            </a:r>
            <a:r>
              <a:rPr lang="en-US" altLang="en-GB" sz="2400" dirty="0">
                <a:solidFill>
                  <a:srgbClr val="FFFFFF"/>
                </a:solidFill>
              </a:rPr>
              <a:t>b</a:t>
            </a:r>
            <a:r>
              <a:rPr lang="x-none" sz="2400">
                <a:solidFill>
                  <a:srgbClr val="FFFFFF"/>
                </a:solidFill>
              </a:rPr>
              <a:t>ersikap </a:t>
            </a:r>
            <a:r>
              <a:rPr lang="en-US" altLang="en-GB" sz="2400" dirty="0">
                <a:solidFill>
                  <a:srgbClr val="FFFFFF"/>
                </a:solidFill>
              </a:rPr>
              <a:t>b</a:t>
            </a:r>
            <a:r>
              <a:rPr lang="x-none" sz="2400">
                <a:solidFill>
                  <a:srgbClr val="FFFFFF"/>
                </a:solidFill>
              </a:rPr>
              <a:t>aik </a:t>
            </a:r>
            <a:r>
              <a:rPr lang="en-US" altLang="en-GB" sz="2400" dirty="0">
                <a:solidFill>
                  <a:srgbClr val="FFFFFF"/>
                </a:solidFill>
              </a:rPr>
              <a:t>d</a:t>
            </a:r>
            <a:r>
              <a:rPr lang="x-none" sz="2400">
                <a:solidFill>
                  <a:srgbClr val="FFFFFF"/>
                </a:solidFill>
              </a:rPr>
              <a:t>an </a:t>
            </a:r>
            <a:r>
              <a:rPr lang="en-US" altLang="en-GB" sz="2400" dirty="0">
                <a:solidFill>
                  <a:srgbClr val="FFFFFF"/>
                </a:solidFill>
              </a:rPr>
              <a:t>r</a:t>
            </a:r>
            <a:r>
              <a:rPr lang="x-none" sz="2400">
                <a:solidFill>
                  <a:srgbClr val="FFFFFF"/>
                </a:solidFill>
              </a:rPr>
              <a:t>amah </a:t>
            </a:r>
            <a:r>
              <a:rPr lang="en-US" altLang="en-GB" sz="2400" dirty="0">
                <a:solidFill>
                  <a:srgbClr val="FFFFFF"/>
                </a:solidFill>
              </a:rPr>
              <a:t>t</a:t>
            </a:r>
            <a:r>
              <a:rPr lang="x-none" sz="2400">
                <a:solidFill>
                  <a:srgbClr val="FFFFFF"/>
                </a:solidFill>
              </a:rPr>
              <a:t>erhadap </a:t>
            </a:r>
            <a:r>
              <a:rPr lang="en-US" altLang="en-GB" sz="2400" dirty="0">
                <a:solidFill>
                  <a:srgbClr val="FFFFFF"/>
                </a:solidFill>
              </a:rPr>
              <a:t>s</a:t>
            </a:r>
            <a:r>
              <a:rPr lang="x-none" sz="2400">
                <a:solidFill>
                  <a:srgbClr val="FFFFFF"/>
                </a:solidFill>
              </a:rPr>
              <a:t>esama </a:t>
            </a:r>
            <a:r>
              <a:rPr lang="en-US" altLang="en-GB" sz="2400" dirty="0">
                <a:solidFill>
                  <a:srgbClr val="FFFFFF"/>
                </a:solidFill>
              </a:rPr>
              <a:t>m</a:t>
            </a:r>
            <a:r>
              <a:rPr lang="x-none" sz="2400">
                <a:solidFill>
                  <a:srgbClr val="FFFFFF"/>
                </a:solidFill>
              </a:rPr>
              <a:t>ahkluk All</a:t>
            </a:r>
            <a:r>
              <a:rPr lang="en-US" altLang="en-GB" sz="2400" dirty="0">
                <a:solidFill>
                  <a:srgbClr val="FFFFFF"/>
                </a:solidFill>
              </a:rPr>
              <a:t>a</a:t>
            </a:r>
            <a:r>
              <a:rPr lang="x-none" sz="2400">
                <a:solidFill>
                  <a:srgbClr val="FFFFFF"/>
                </a:solidFill>
              </a:rPr>
              <a:t>h(</a:t>
            </a:r>
            <a:r>
              <a:rPr lang="en-US" altLang="en-GB" sz="2400" dirty="0">
                <a:solidFill>
                  <a:srgbClr val="FFFFFF"/>
                </a:solidFill>
              </a:rPr>
              <a:t>m</a:t>
            </a:r>
            <a:r>
              <a:rPr lang="x-none" sz="2400">
                <a:solidFill>
                  <a:srgbClr val="FFFFFF"/>
                </a:solidFill>
              </a:rPr>
              <a:t>anusia, </a:t>
            </a:r>
            <a:r>
              <a:rPr lang="en-US" altLang="en-GB" sz="2400" dirty="0">
                <a:solidFill>
                  <a:srgbClr val="FFFFFF"/>
                </a:solidFill>
              </a:rPr>
              <a:t>h</a:t>
            </a:r>
            <a:r>
              <a:rPr lang="x-none" sz="2400">
                <a:solidFill>
                  <a:srgbClr val="FFFFFF"/>
                </a:solidFill>
              </a:rPr>
              <a:t>ewan, </a:t>
            </a:r>
            <a:r>
              <a:rPr lang="en-US" altLang="en-GB" sz="2400" dirty="0">
                <a:solidFill>
                  <a:srgbClr val="FFFFFF"/>
                </a:solidFill>
              </a:rPr>
              <a:t>t</a:t>
            </a:r>
            <a:r>
              <a:rPr lang="x-none" sz="2400">
                <a:solidFill>
                  <a:srgbClr val="FFFFFF"/>
                </a:solidFill>
              </a:rPr>
              <a:t>umbuhan </a:t>
            </a:r>
            <a:r>
              <a:rPr lang="en-US" altLang="en-GB" sz="2400" dirty="0">
                <a:solidFill>
                  <a:srgbClr val="FFFFFF"/>
                </a:solidFill>
              </a:rPr>
              <a:t>d</a:t>
            </a:r>
            <a:r>
              <a:rPr lang="x-none" sz="2400">
                <a:solidFill>
                  <a:srgbClr val="FFFFFF"/>
                </a:solidFill>
              </a:rPr>
              <a:t>an </a:t>
            </a:r>
            <a:r>
              <a:rPr lang="en-US" altLang="en-GB" sz="2400" dirty="0">
                <a:solidFill>
                  <a:srgbClr val="FFFFFF"/>
                </a:solidFill>
              </a:rPr>
              <a:t>y</a:t>
            </a:r>
            <a:r>
              <a:rPr lang="x-none" sz="2400">
                <a:solidFill>
                  <a:srgbClr val="FFFFFF"/>
                </a:solidFill>
              </a:rPr>
              <a:t>ang </a:t>
            </a:r>
            <a:r>
              <a:rPr lang="en-US" altLang="en-GB" sz="2400" dirty="0">
                <a:solidFill>
                  <a:srgbClr val="FFFFFF"/>
                </a:solidFill>
              </a:rPr>
              <a:t>l</a:t>
            </a:r>
            <a:r>
              <a:rPr lang="x-none" sz="2400">
                <a:solidFill>
                  <a:srgbClr val="FFFFFF"/>
                </a:solidFill>
              </a:rPr>
              <a:t>ainnya)</a:t>
            </a:r>
          </a:p>
          <a:p>
            <a:r>
              <a:rPr lang="en-US" altLang="en-GB" sz="2400" dirty="0">
                <a:solidFill>
                  <a:srgbClr val="FFFFFF"/>
                </a:solidFill>
              </a:rPr>
              <a:t>2. </a:t>
            </a:r>
            <a:r>
              <a:rPr lang="x-none" sz="2400">
                <a:solidFill>
                  <a:srgbClr val="FFFFFF"/>
                </a:solidFill>
              </a:rPr>
              <a:t>Rajin </a:t>
            </a:r>
            <a:r>
              <a:rPr lang="en-US" altLang="en-GB" sz="2400" dirty="0">
                <a:solidFill>
                  <a:srgbClr val="FFFFFF"/>
                </a:solidFill>
              </a:rPr>
              <a:t>me</a:t>
            </a:r>
            <a:r>
              <a:rPr lang="x-none" sz="2400">
                <a:solidFill>
                  <a:srgbClr val="FFFFFF"/>
                </a:solidFill>
              </a:rPr>
              <a:t>nuntu</a:t>
            </a:r>
            <a:r>
              <a:rPr lang="en-US" altLang="en-GB" sz="2400" dirty="0">
                <a:solidFill>
                  <a:srgbClr val="FFFFFF"/>
                </a:solidFill>
              </a:rPr>
              <a:t>t i</a:t>
            </a:r>
            <a:r>
              <a:rPr lang="x-none" sz="2400">
                <a:solidFill>
                  <a:srgbClr val="FFFFFF"/>
                </a:solidFill>
              </a:rPr>
              <a:t>lmu, </a:t>
            </a:r>
            <a:r>
              <a:rPr lang="en-US" altLang="en-GB" sz="2400" dirty="0">
                <a:solidFill>
                  <a:srgbClr val="FFFFFF"/>
                </a:solidFill>
              </a:rPr>
              <a:t>t</a:t>
            </a:r>
            <a:r>
              <a:rPr lang="x-none" sz="2400">
                <a:solidFill>
                  <a:srgbClr val="FFFFFF"/>
                </a:solidFill>
              </a:rPr>
              <a:t>erutama </a:t>
            </a:r>
            <a:r>
              <a:rPr lang="en-US" altLang="en-GB" sz="2400" dirty="0">
                <a:solidFill>
                  <a:srgbClr val="FFFFFF"/>
                </a:solidFill>
              </a:rPr>
              <a:t>i</a:t>
            </a:r>
            <a:r>
              <a:rPr lang="x-none" sz="2400">
                <a:solidFill>
                  <a:srgbClr val="FFFFFF"/>
                </a:solidFill>
              </a:rPr>
              <a:t>lmu </a:t>
            </a:r>
            <a:r>
              <a:rPr lang="en-US" altLang="en-GB" sz="2400" dirty="0">
                <a:solidFill>
                  <a:srgbClr val="FFFFFF"/>
                </a:solidFill>
              </a:rPr>
              <a:t>A</a:t>
            </a:r>
            <a:r>
              <a:rPr lang="x-none" sz="2400">
                <a:solidFill>
                  <a:srgbClr val="FFFFFF"/>
                </a:solidFill>
              </a:rPr>
              <a:t>gama </a:t>
            </a:r>
            <a:r>
              <a:rPr lang="en-US" altLang="en-GB" sz="2400" dirty="0">
                <a:solidFill>
                  <a:srgbClr val="FFFFFF"/>
                </a:solidFill>
              </a:rPr>
              <a:t>I</a:t>
            </a:r>
            <a:r>
              <a:rPr lang="x-none" sz="2400">
                <a:solidFill>
                  <a:srgbClr val="FFFFFF"/>
                </a:solidFill>
              </a:rPr>
              <a:t>slam yang </a:t>
            </a:r>
            <a:r>
              <a:rPr lang="en-US" altLang="en-GB" sz="2400" dirty="0">
                <a:solidFill>
                  <a:srgbClr val="FFFFFF"/>
                </a:solidFill>
              </a:rPr>
              <a:t>R</a:t>
            </a:r>
            <a:r>
              <a:rPr lang="x-none" sz="2400">
                <a:solidFill>
                  <a:srgbClr val="FFFFFF"/>
                </a:solidFill>
              </a:rPr>
              <a:t>ahmatan </a:t>
            </a:r>
            <a:r>
              <a:rPr lang="en-US" altLang="en-GB" sz="2400" dirty="0">
                <a:solidFill>
                  <a:srgbClr val="FFFFFF"/>
                </a:solidFill>
              </a:rPr>
              <a:t>L</a:t>
            </a:r>
            <a:r>
              <a:rPr lang="x-none" sz="2400">
                <a:solidFill>
                  <a:srgbClr val="FFFFFF"/>
                </a:solidFill>
              </a:rPr>
              <a:t>il Alamin. </a:t>
            </a:r>
            <a:r>
              <a:rPr lang="en-US" altLang="en-GB" sz="2400" dirty="0">
                <a:solidFill>
                  <a:srgbClr val="FFFFFF"/>
                </a:solidFill>
              </a:rPr>
              <a:t> </a:t>
            </a:r>
            <a:r>
              <a:rPr lang="en-US" altLang="en-GB" sz="2400" dirty="0" err="1">
                <a:solidFill>
                  <a:srgbClr val="FFFFFF"/>
                </a:solidFill>
              </a:rPr>
              <a:t>Seperti</a:t>
            </a:r>
            <a:r>
              <a:rPr lang="en-US" altLang="en-GB" sz="2400" dirty="0">
                <a:solidFill>
                  <a:srgbClr val="FFFFFF"/>
                </a:solidFill>
              </a:rPr>
              <a:t> yang </a:t>
            </a:r>
            <a:r>
              <a:rPr lang="en-US" altLang="en-GB" sz="2400" dirty="0" err="1">
                <a:solidFill>
                  <a:srgbClr val="FFFFFF"/>
                </a:solidFill>
              </a:rPr>
              <a:t>tertera</a:t>
            </a:r>
            <a:r>
              <a:rPr lang="en-US" altLang="en-GB" sz="2400" dirty="0">
                <a:solidFill>
                  <a:srgbClr val="FFFFFF"/>
                </a:solidFill>
              </a:rPr>
              <a:t> </a:t>
            </a:r>
            <a:r>
              <a:rPr lang="en-US" altLang="en-GB" sz="2400" dirty="0" err="1">
                <a:solidFill>
                  <a:srgbClr val="FFFFFF"/>
                </a:solidFill>
              </a:rPr>
              <a:t>dalam</a:t>
            </a:r>
            <a:r>
              <a:rPr lang="en-US" altLang="en-GB" sz="2400" dirty="0">
                <a:solidFill>
                  <a:srgbClr val="FFFFFF"/>
                </a:solidFill>
              </a:rPr>
              <a:t> </a:t>
            </a:r>
            <a:r>
              <a:rPr lang="en-US" altLang="en-GB" sz="2400" dirty="0" err="1">
                <a:solidFill>
                  <a:srgbClr val="FFFFFF"/>
                </a:solidFill>
              </a:rPr>
              <a:t>hadits</a:t>
            </a:r>
            <a:r>
              <a:rPr lang="en-US" altLang="en-GB" sz="2400" dirty="0">
                <a:solidFill>
                  <a:srgbClr val="FFFFFF"/>
                </a:solidFill>
              </a:rPr>
              <a:t> yang a</a:t>
            </a:r>
            <a:r>
              <a:rPr lang="x-none" sz="2400">
                <a:solidFill>
                  <a:srgbClr val="FFFFFF"/>
                </a:solidFill>
              </a:rPr>
              <a:t>rtinya: “Barang siapa melewati jalan dimana ia menuntut ilmu pada jalan itu, niscaya Allah memudahkan kepadanya jalan menuju surga.”  (H.R. Muslim)</a:t>
            </a:r>
          </a:p>
          <a:p>
            <a:r>
              <a:rPr lang="en-US" altLang="en-GB" sz="2400" dirty="0">
                <a:solidFill>
                  <a:srgbClr val="FFFFFF"/>
                </a:solidFill>
              </a:rPr>
              <a:t>3. </a:t>
            </a:r>
            <a:r>
              <a:rPr lang="x-none" sz="2400">
                <a:solidFill>
                  <a:srgbClr val="FFFFFF"/>
                </a:solidFill>
              </a:rPr>
              <a:t>Rela </a:t>
            </a:r>
            <a:r>
              <a:rPr lang="en-US" altLang="en-GB" sz="2400" dirty="0">
                <a:solidFill>
                  <a:srgbClr val="FFFFFF"/>
                </a:solidFill>
              </a:rPr>
              <a:t>b</a:t>
            </a:r>
            <a:r>
              <a:rPr lang="x-none" sz="2400">
                <a:solidFill>
                  <a:srgbClr val="FFFFFF"/>
                </a:solidFill>
              </a:rPr>
              <a:t>erkorban </a:t>
            </a:r>
            <a:r>
              <a:rPr lang="en-US" altLang="en-GB" sz="2400" dirty="0">
                <a:solidFill>
                  <a:srgbClr val="FFFFFF"/>
                </a:solidFill>
              </a:rPr>
              <a:t>d</a:t>
            </a:r>
            <a:r>
              <a:rPr lang="x-none" sz="2400">
                <a:solidFill>
                  <a:srgbClr val="FFFFFF"/>
                </a:solidFill>
              </a:rPr>
              <a:t>an </a:t>
            </a:r>
            <a:r>
              <a:rPr lang="en-US" altLang="en-GB" sz="2400" dirty="0">
                <a:solidFill>
                  <a:srgbClr val="FFFFFF"/>
                </a:solidFill>
              </a:rPr>
              <a:t>i</a:t>
            </a:r>
            <a:r>
              <a:rPr lang="x-none" sz="2400">
                <a:solidFill>
                  <a:srgbClr val="FFFFFF"/>
                </a:solidFill>
              </a:rPr>
              <a:t>khlas </a:t>
            </a:r>
            <a:r>
              <a:rPr lang="en-US" altLang="en-GB" sz="2400" dirty="0">
                <a:solidFill>
                  <a:srgbClr val="FFFFFF"/>
                </a:solidFill>
              </a:rPr>
              <a:t>me</a:t>
            </a:r>
            <a:r>
              <a:rPr lang="x-none" sz="2400">
                <a:solidFill>
                  <a:srgbClr val="FFFFFF"/>
                </a:solidFill>
              </a:rPr>
              <a:t>nerima </a:t>
            </a:r>
            <a:r>
              <a:rPr lang="en-US" altLang="en-GB" sz="2400" dirty="0">
                <a:solidFill>
                  <a:srgbClr val="FFFFFF"/>
                </a:solidFill>
              </a:rPr>
              <a:t>k</a:t>
            </a:r>
            <a:r>
              <a:rPr lang="x-none" sz="2400">
                <a:solidFill>
                  <a:srgbClr val="FFFFFF"/>
                </a:solidFill>
              </a:rPr>
              <a:t>etentuan All</a:t>
            </a:r>
            <a:r>
              <a:rPr lang="en-US" altLang="en-GB" sz="2400" dirty="0">
                <a:solidFill>
                  <a:srgbClr val="FFFFFF"/>
                </a:solidFill>
              </a:rPr>
              <a:t>a</a:t>
            </a:r>
            <a:r>
              <a:rPr lang="x-none" sz="2400">
                <a:solidFill>
                  <a:srgbClr val="FFFFFF"/>
                </a:solidFill>
              </a:rPr>
              <a:t>h. (Q.S. </a:t>
            </a:r>
            <a:r>
              <a:rPr lang="x-none" sz="2400" smtClean="0">
                <a:solidFill>
                  <a:srgbClr val="FFFFFF"/>
                </a:solidFill>
              </a:rPr>
              <a:t>Ar-Ra’d[13]:11</a:t>
            </a:r>
            <a:r>
              <a:rPr lang="x-none" sz="2400">
                <a:solidFill>
                  <a:srgbClr val="FFFFFF"/>
                </a:solidFill>
              </a:rPr>
              <a:t>)</a:t>
            </a:r>
          </a:p>
          <a:p>
            <a:r>
              <a:rPr lang="en-US" altLang="en-GB" sz="2400" dirty="0">
                <a:solidFill>
                  <a:srgbClr val="FFFFFF"/>
                </a:solidFill>
              </a:rPr>
              <a:t>4. </a:t>
            </a:r>
            <a:r>
              <a:rPr lang="x-none" sz="2400">
                <a:solidFill>
                  <a:srgbClr val="FFFFFF"/>
                </a:solidFill>
              </a:rPr>
              <a:t>Berinisiatif</a:t>
            </a:r>
            <a:r>
              <a:rPr lang="en-US" altLang="en-GB" sz="2400" dirty="0">
                <a:solidFill>
                  <a:srgbClr val="FFFFFF"/>
                </a:solidFill>
              </a:rPr>
              <a:t>,</a:t>
            </a:r>
            <a:r>
              <a:rPr lang="x-none" sz="2400">
                <a:solidFill>
                  <a:srgbClr val="FFFFFF"/>
                </a:solidFill>
              </a:rPr>
              <a:t> Allah berfirman</a:t>
            </a:r>
            <a:r>
              <a:rPr lang="en-US" altLang="en-GB" sz="2400" dirty="0">
                <a:solidFill>
                  <a:srgbClr val="FFFFFF"/>
                </a:solidFill>
              </a:rPr>
              <a:t> yang </a:t>
            </a:r>
            <a:r>
              <a:rPr lang="en-US" altLang="en-GB" sz="2400" dirty="0" err="1">
                <a:solidFill>
                  <a:srgbClr val="FFFFFF"/>
                </a:solidFill>
              </a:rPr>
              <a:t>ar</a:t>
            </a:r>
            <a:r>
              <a:rPr lang="x-none" sz="2400">
                <a:solidFill>
                  <a:srgbClr val="FFFFFF"/>
                </a:solidFill>
              </a:rPr>
              <a:t>tinya : “Allah akan meninggikan orang-orang beriman diantaramu dan orang-orang yang diberi ilmu pengetahuan beberapa derajat. Dan Allah Maha Mengetahui apa yang kamu kerjakan.” (Q.S. </a:t>
            </a:r>
            <a:r>
              <a:rPr lang="x-none" sz="2400" smtClean="0">
                <a:solidFill>
                  <a:srgbClr val="FFFFFF"/>
                </a:solidFill>
              </a:rPr>
              <a:t>Al-Mujaadilah[58]:11 </a:t>
            </a:r>
            <a:r>
              <a:rPr lang="x-none" sz="2400">
                <a:solidFill>
                  <a:srgbClr val="FFFFFF"/>
                </a:solidFill>
              </a:rPr>
              <a:t>)</a:t>
            </a:r>
          </a:p>
        </p:txBody>
      </p:sp>
    </p:spTree>
  </p:cSld>
  <p:clrMapOvr>
    <a:masterClrMapping/>
  </p:clrMapOvr>
  <mc:AlternateContent xmlns:mc="http://schemas.openxmlformats.org/markup-compatibility/2006">
    <mc:Choice xmlns:p14="http://schemas.microsoft.com/office/powerpoint/2010/main" xmlns=""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0" name="图片 3"/>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9338" name="矩形 6"/>
          <p:cNvSpPr/>
          <p:nvPr/>
        </p:nvSpPr>
        <p:spPr>
          <a:xfrm>
            <a:off x="5543550" y="2339975"/>
            <a:ext cx="6648450" cy="225107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9339" name="文本框 2"/>
          <p:cNvSpPr txBox="1"/>
          <p:nvPr/>
        </p:nvSpPr>
        <p:spPr>
          <a:xfrm>
            <a:off x="6326188" y="2741613"/>
            <a:ext cx="4246880" cy="1399541"/>
          </a:xfrm>
          <a:prstGeom prst="rect">
            <a:avLst/>
          </a:prstGeom>
          <a:noFill/>
          <a:ln w="9525">
            <a:noFill/>
          </a:ln>
        </p:spPr>
        <p:txBody>
          <a:bodyPr wrap="none">
            <a:spAutoFit/>
          </a:bodyPr>
          <a:lstStyle/>
          <a:p>
            <a:pPr eaLnBrk="1" hangingPunct="1"/>
            <a:r>
              <a:rPr lang="en-US" altLang="zh-CN" sz="8800" b="1" dirty="0">
                <a:solidFill>
                  <a:srgbClr val="161B2F"/>
                </a:solidFill>
                <a:latin typeface="微软雅黑" panose="020B0503020204020204" pitchFamily="34" charset="-122"/>
                <a:ea typeface="微软雅黑" panose="020B0503020204020204" pitchFamily="34" charset="-122"/>
              </a:rPr>
              <a:t>THANKS</a:t>
            </a:r>
            <a:endParaRPr lang="zh-CN" altLang="en-US" sz="8800" b="1" dirty="0">
              <a:solidFill>
                <a:srgbClr val="161B2F"/>
              </a:solidFill>
              <a:latin typeface="微软雅黑" panose="020B0503020204020204" pitchFamily="34" charset="-122"/>
              <a:ea typeface="微软雅黑" panose="020B0503020204020204" pitchFamily="34" charset="-122"/>
            </a:endParaRPr>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6" name="图片 6"/>
          <p:cNvPicPr>
            <a:picLocks noChangeAspect="1"/>
          </p:cNvPicPr>
          <p:nvPr/>
        </p:nvPicPr>
        <p:blipFill>
          <a:blip r:embed="rId2"/>
          <a:srcRect b="24060"/>
          <a:stretch>
            <a:fillRect/>
          </a:stretch>
        </p:blipFill>
        <p:spPr>
          <a:xfrm>
            <a:off x="-873125" y="2347913"/>
            <a:ext cx="12393613" cy="4491037"/>
          </a:xfrm>
          <a:prstGeom prst="rect">
            <a:avLst/>
          </a:prstGeom>
          <a:noFill/>
          <a:ln w="9525">
            <a:noFill/>
          </a:ln>
        </p:spPr>
      </p:pic>
      <p:sp>
        <p:nvSpPr>
          <p:cNvPr id="1048965" name="文本框 7"/>
          <p:cNvSpPr txBox="1"/>
          <p:nvPr/>
        </p:nvSpPr>
        <p:spPr>
          <a:xfrm>
            <a:off x="6107144" y="1390648"/>
            <a:ext cx="11734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Akhlak</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6" name="文本框 8"/>
          <p:cNvSpPr txBox="1"/>
          <p:nvPr/>
        </p:nvSpPr>
        <p:spPr>
          <a:xfrm>
            <a:off x="6100936" y="2324099"/>
            <a:ext cx="53898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Perbedaan Akhlak, Etika dan Moral</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7" name="文本框 9"/>
          <p:cNvSpPr txBox="1"/>
          <p:nvPr/>
        </p:nvSpPr>
        <p:spPr>
          <a:xfrm>
            <a:off x="6107143" y="3331367"/>
            <a:ext cx="41071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Dalil-Dalil Tentang Akhlak</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8" name="文本框 10"/>
          <p:cNvSpPr txBox="1"/>
          <p:nvPr/>
        </p:nvSpPr>
        <p:spPr>
          <a:xfrm>
            <a:off x="6107145" y="4425315"/>
            <a:ext cx="4145280" cy="510540"/>
          </a:xfrm>
          <a:prstGeom prst="rect">
            <a:avLst/>
          </a:prstGeom>
          <a:noFill/>
        </p:spPr>
        <p:txBody>
          <a:bodyPr wrap="none" rtlCol="0">
            <a:spAutoFit/>
          </a:bodyPr>
          <a:lstStyle/>
          <a:p>
            <a:pPr marR="0" defTabSz="914400" eaLnBrk="1" fontAlgn="auto" hangingPunct="1">
              <a:spcBef>
                <a:spcPts val="0"/>
              </a:spcBef>
              <a:spcAft>
                <a:spcPts val="0"/>
              </a:spcAft>
              <a:buClrTx/>
              <a:buSzTx/>
              <a:buFontTx/>
              <a:buNone/>
            </a:pPr>
            <a:r>
              <a:rPr kumimoji="0" lang="en-US" altLang="en-GB" sz="2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Ciri-Ciri Akhlakul Karimah</a:t>
            </a:r>
            <a:endParaRPr kumimoji="0" lang="zh-CN" altLang="en-US" sz="2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69" name="圆角矩形 11"/>
          <p:cNvSpPr/>
          <p:nvPr/>
        </p:nvSpPr>
        <p:spPr>
          <a:xfrm>
            <a:off x="5429956" y="1390649"/>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1</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0" name="圆角矩形 12"/>
          <p:cNvSpPr/>
          <p:nvPr/>
        </p:nvSpPr>
        <p:spPr>
          <a:xfrm>
            <a:off x="5429956" y="2379344"/>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3</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1" name="圆角矩形 13"/>
          <p:cNvSpPr/>
          <p:nvPr/>
        </p:nvSpPr>
        <p:spPr>
          <a:xfrm>
            <a:off x="5429956" y="3331367"/>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2</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2" name="圆角矩形 14"/>
          <p:cNvSpPr/>
          <p:nvPr/>
        </p:nvSpPr>
        <p:spPr>
          <a:xfrm>
            <a:off x="5429956" y="4425315"/>
            <a:ext cx="400050" cy="400050"/>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2400" b="1" i="0" u="none" strike="noStrike" kern="1200" cap="none" spc="0" normalizeH="0" baseline="0" noProof="0" dirty="0" smtClean="0">
                <a:ln>
                  <a:noFill/>
                </a:ln>
                <a:solidFill>
                  <a:srgbClr val="161B2F"/>
                </a:solidFill>
                <a:effectLst/>
                <a:uLnTx/>
                <a:uFillTx/>
                <a:latin typeface="+mn-lt"/>
                <a:ea typeface="+mn-ea"/>
                <a:cs typeface="+mn-cs"/>
              </a:rPr>
              <a:t>4</a:t>
            </a:r>
            <a:endParaRPr kumimoji="0" lang="zh-CN" altLang="en-US" sz="2400" b="1" i="0" u="none" strike="noStrike" kern="1200" cap="none" spc="0" normalizeH="0" baseline="0" noProof="0" dirty="0">
              <a:ln>
                <a:noFill/>
              </a:ln>
              <a:solidFill>
                <a:srgbClr val="161B2F"/>
              </a:solidFill>
              <a:effectLst/>
              <a:uLnTx/>
              <a:uFillTx/>
              <a:latin typeface="+mn-lt"/>
              <a:ea typeface="+mn-ea"/>
              <a:cs typeface="+mn-cs"/>
            </a:endParaRPr>
          </a:p>
        </p:txBody>
      </p:sp>
      <p:sp>
        <p:nvSpPr>
          <p:cNvPr id="1048973" name="文本框 15"/>
          <p:cNvSpPr txBox="1"/>
          <p:nvPr/>
        </p:nvSpPr>
        <p:spPr>
          <a:xfrm>
            <a:off x="4525485" y="1380489"/>
            <a:ext cx="798195" cy="1454150"/>
          </a:xfrm>
          <a:prstGeom prst="rect">
            <a:avLst/>
          </a:prstGeom>
          <a:noFill/>
        </p:spPr>
        <p:txBody>
          <a:bodyPr vert="eaVert" wrap="square" rtlCol="0">
            <a:spAutoFit/>
          </a:bodyPr>
          <a:lstStyle/>
          <a:p>
            <a:pPr marR="0" algn="dist" defTabSz="914400" eaLnBrk="1" fontAlgn="auto" hangingPunct="1">
              <a:spcBef>
                <a:spcPts val="0"/>
              </a:spcBef>
              <a:spcAft>
                <a:spcPts val="0"/>
              </a:spcAft>
              <a:buClrTx/>
              <a:buSzTx/>
              <a:buFontTx/>
              <a:buNone/>
            </a:pPr>
            <a:r>
              <a:rPr kumimoji="0" lang="en-US" altLang="zh-CN" sz="4000" b="1"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C</a:t>
            </a:r>
            <a:r>
              <a:rPr kumimoji="0" lang="en-US" altLang="zh-CN" sz="2000" b="1"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ontent</a:t>
            </a:r>
            <a:endParaRPr kumimoji="0" lang="zh-CN" altLang="en-US" sz="2000" b="1"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Tree>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7"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974" name="椭圆 4"/>
          <p:cNvSpPr/>
          <p:nvPr/>
        </p:nvSpPr>
        <p:spPr>
          <a:xfrm>
            <a:off x="3382963" y="788988"/>
            <a:ext cx="5353050" cy="535305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75" name="椭圆 5"/>
          <p:cNvSpPr/>
          <p:nvPr/>
        </p:nvSpPr>
        <p:spPr>
          <a:xfrm>
            <a:off x="3103629" y="671972"/>
            <a:ext cx="5911718" cy="5587082"/>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976" name="文本框 6"/>
          <p:cNvSpPr txBox="1"/>
          <p:nvPr/>
        </p:nvSpPr>
        <p:spPr>
          <a:xfrm>
            <a:off x="5002848" y="3811221"/>
            <a:ext cx="2113281" cy="891540"/>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54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Akhlak</a:t>
            </a:r>
            <a:endParaRPr kumimoji="0" lang="zh-CN" altLang="en-US" sz="54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77" name="圆角矩形 7"/>
          <p:cNvSpPr/>
          <p:nvPr/>
        </p:nvSpPr>
        <p:spPr>
          <a:xfrm>
            <a:off x="5529263" y="2403475"/>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1</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78" name="矩形 4"/>
          <p:cNvSpPr/>
          <p:nvPr/>
        </p:nvSpPr>
        <p:spPr>
          <a:xfrm>
            <a:off x="231775" y="220663"/>
            <a:ext cx="2388762" cy="49368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79" name="文本框 5"/>
          <p:cNvSpPr txBox="1"/>
          <p:nvPr/>
        </p:nvSpPr>
        <p:spPr>
          <a:xfrm>
            <a:off x="288608" y="276225"/>
            <a:ext cx="19608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Pengertian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80" name="Rectangle 16"/>
          <p:cNvSpPr/>
          <p:nvPr/>
        </p:nvSpPr>
        <p:spPr>
          <a:xfrm>
            <a:off x="0" y="1674496"/>
            <a:ext cx="12192000" cy="4413552"/>
          </a:xfrm>
          <a:prstGeom prst="rect">
            <a:avLst/>
          </a:prstGeom>
          <a:noFill/>
          <a:ln w="12700" cap="flat" cmpd="sng" algn="ctr">
            <a:solidFill>
              <a:schemeClr val="bg1">
                <a:lumMod val="95000"/>
              </a:schemeClr>
            </a:solidFill>
            <a:prstDash val="solid"/>
            <a:miter lim="800000"/>
          </a:ln>
          <a:effectLst/>
        </p:spPr>
        <p:txBody>
          <a:bodyPr rtlCol="1"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ar-SA" sz="24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8981" name="矩形 10"/>
          <p:cNvSpPr/>
          <p:nvPr/>
        </p:nvSpPr>
        <p:spPr>
          <a:xfrm>
            <a:off x="7193532" y="2144013"/>
            <a:ext cx="4357656" cy="27940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Ka</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ta akhlak diartikan sebagai suatu tingkah laku, tetapi tingkah laku tersebut harus dilakukan secara berulang-ulang tidak cukup hanya sekali melakukan perbuatan baik, atau hanya sewaktu-waktu saja.</a:t>
            </a: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Seseorang dapat dikatakan berakhlak jika timbul dengan sendirinya didorong oleh motivasi dari dalam diri dan dilakukan tanpa banyak pertimbangan pemikiran apalagi pertimbangan yang sering diulang-ulang, sehingga terkesan sebagai keterpaksaan untuk berbuat.</a:t>
            </a:r>
          </a:p>
        </p:txBody>
      </p:sp>
      <p:sp>
        <p:nvSpPr>
          <p:cNvPr id="1048982" name="矩形 11"/>
          <p:cNvSpPr/>
          <p:nvPr/>
        </p:nvSpPr>
        <p:spPr>
          <a:xfrm>
            <a:off x="540139" y="2144012"/>
            <a:ext cx="6113254" cy="4235703"/>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Secara eti</a:t>
            </a:r>
            <a:r>
              <a:rPr lang="en-US" altLang="en-GB"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m</a:t>
            </a:r>
            <a:r>
              <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ologis akhlaq berasal dari kata Al-Huluq, akhlaq yang berarti tabiat, budi pekerti, kebiasaan. Secara istilah akhlaq berarti sesuatu yang melekat pada jiwa manusia yang daripadanyalah lahir perbuatan-perbuatan yang mudah tanpa melalui proses pemikiran pertimbangan atau penelitian.</a:t>
            </a:r>
          </a:p>
          <a:p>
            <a:pPr marL="0" lvl="0" indent="0" defTabSz="1216025">
              <a:lnSpc>
                <a:spcPct val="120000"/>
              </a:lnSpc>
              <a:spcBef>
                <a:spcPct val="20000"/>
              </a:spcBef>
              <a:buNone/>
            </a:pPr>
            <a:r>
              <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Kata akhlaq berakar dari kata khalaqa atau khalqun yang berarti kejadian, bentuk, ciptaan, tampilan, prilaku, tingkah laku, yang sepintas hanya berkonotasi lahiriyah, padahal sebenarnya akhlaq itu meliputi yang bathiniyah (dalam) karena sikap batin termasuk materi kajian akhlaq, sehingga boleh jadi seseorang yang tutur katanya santun, tingkah lakunya sopan, tetapi dia tidak berakhlaq mulia karena ingin mendapat pujian atau malah dalam rangka menipu.</a:t>
            </a:r>
          </a:p>
          <a:p>
            <a:pPr marL="0" lvl="0" indent="0" defTabSz="1216025">
              <a:lnSpc>
                <a:spcPct val="120000"/>
              </a:lnSpc>
              <a:spcBef>
                <a:spcPct val="20000"/>
              </a:spcBef>
              <a:buNone/>
            </a:pPr>
            <a:endPar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a:p>
            <a:pPr marL="0" lvl="0" indent="0" defTabSz="1216025">
              <a:lnSpc>
                <a:spcPct val="120000"/>
              </a:lnSpc>
              <a:spcBef>
                <a:spcPct val="20000"/>
              </a:spcBef>
              <a:buNone/>
            </a:pPr>
            <a:endParaRPr lang="en-US" altLang="zh-CN" sz="16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slow" p14:dur="1500">
        <p14:window dir="vert"/>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83" name="矩形 4"/>
          <p:cNvSpPr/>
          <p:nvPr/>
        </p:nvSpPr>
        <p:spPr>
          <a:xfrm>
            <a:off x="231774" y="220663"/>
            <a:ext cx="2745601" cy="542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84" name="文本框 5"/>
          <p:cNvSpPr txBox="1"/>
          <p:nvPr/>
        </p:nvSpPr>
        <p:spPr>
          <a:xfrm>
            <a:off x="288608" y="276225"/>
            <a:ext cx="23037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Ruang Lingkup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85" name="Rectangle 16"/>
          <p:cNvSpPr/>
          <p:nvPr/>
        </p:nvSpPr>
        <p:spPr>
          <a:xfrm>
            <a:off x="0" y="1882775"/>
            <a:ext cx="12192000" cy="3943350"/>
          </a:xfrm>
          <a:prstGeom prst="rect">
            <a:avLst/>
          </a:prstGeom>
          <a:noFill/>
          <a:ln w="12700" cap="flat" cmpd="sng" algn="ctr">
            <a:solidFill>
              <a:schemeClr val="bg1">
                <a:lumMod val="95000"/>
              </a:schemeClr>
            </a:solidFill>
            <a:prstDash val="solid"/>
            <a:miter lim="800000"/>
          </a:ln>
          <a:effectLst/>
        </p:spPr>
        <p:txBody>
          <a:bodyPr rtlCol="1"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ar-SA" sz="24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8986" name="矩形 10"/>
          <p:cNvSpPr/>
          <p:nvPr/>
        </p:nvSpPr>
        <p:spPr>
          <a:xfrm>
            <a:off x="7193532" y="2144013"/>
            <a:ext cx="4357656" cy="21717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87" name="矩形 11"/>
          <p:cNvSpPr/>
          <p:nvPr/>
        </p:nvSpPr>
        <p:spPr>
          <a:xfrm>
            <a:off x="630865" y="2144013"/>
            <a:ext cx="6113254" cy="2931159"/>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1.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Allah SWT</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Beriman kepada Allah, beribadah kepada-Nya dan tidak menyekutukan-Nya, ikhlas, bersyukur atas segala karunia-Nya, Tadharru’, doa dan berharap hanya kepada Allah, sabar dan tidak mengenal putus asa, menerima takdir Allah, husnuzh-zhan, tawakal, malu kepada Allah, taubat dan isti</a:t>
            </a: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gh</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far.</a:t>
            </a:r>
          </a:p>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2.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Diri Sendiri</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Menjaga kesucian diri, memelihara kerapihan, berlaku tenanng dan istiqamah, disiplin, selalu menambah pengetahuan, dan tidak melemparkan dirinya terhadap kehancuran.</a:t>
            </a:r>
          </a:p>
        </p:txBody>
      </p:sp>
      <p:pic>
        <p:nvPicPr>
          <p:cNvPr id="2097158" name="Picture 2097157"/>
          <p:cNvPicPr>
            <a:picLocks/>
          </p:cNvPicPr>
          <p:nvPr/>
        </p:nvPicPr>
        <p:blipFill>
          <a:blip r:embed="rId2"/>
          <a:stretch>
            <a:fillRect/>
          </a:stretch>
        </p:blipFill>
        <p:spPr>
          <a:xfrm>
            <a:off x="7513509" y="2243570"/>
            <a:ext cx="3717703" cy="1972585"/>
          </a:xfrm>
          <a:prstGeom prst="rect">
            <a:avLst/>
          </a:prstGeom>
        </p:spPr>
      </p:pic>
    </p:spTree>
  </p:cSld>
  <p:clrMapOvr>
    <a:masterClrMapping/>
  </p:clrMapOvr>
  <p:transition spd="slow">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88" name="矩形 4"/>
          <p:cNvSpPr/>
          <p:nvPr/>
        </p:nvSpPr>
        <p:spPr>
          <a:xfrm>
            <a:off x="231774" y="220663"/>
            <a:ext cx="2745601" cy="54258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89" name="文本框 5"/>
          <p:cNvSpPr txBox="1"/>
          <p:nvPr/>
        </p:nvSpPr>
        <p:spPr>
          <a:xfrm>
            <a:off x="288608" y="276225"/>
            <a:ext cx="23037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Ruang Lingkup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90" name="Rectangle 16"/>
          <p:cNvSpPr/>
          <p:nvPr/>
        </p:nvSpPr>
        <p:spPr>
          <a:xfrm>
            <a:off x="0" y="1882775"/>
            <a:ext cx="12192000" cy="3943350"/>
          </a:xfrm>
          <a:prstGeom prst="rect">
            <a:avLst/>
          </a:prstGeom>
          <a:noFill/>
          <a:ln w="12700" cap="flat" cmpd="sng" algn="ctr">
            <a:solidFill>
              <a:schemeClr val="bg1">
                <a:lumMod val="95000"/>
              </a:schemeClr>
            </a:solidFill>
            <a:prstDash val="solid"/>
            <a:miter lim="800000"/>
          </a:ln>
          <a:effectLst/>
        </p:spPr>
        <p:txBody>
          <a:bodyPr rtlCol="1"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ar-SA" sz="24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48991" name="矩形 10"/>
          <p:cNvSpPr/>
          <p:nvPr/>
        </p:nvSpPr>
        <p:spPr>
          <a:xfrm>
            <a:off x="7193532" y="2144013"/>
            <a:ext cx="4357656" cy="2171700"/>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92" name="矩形 11"/>
          <p:cNvSpPr/>
          <p:nvPr/>
        </p:nvSpPr>
        <p:spPr>
          <a:xfrm>
            <a:off x="630865" y="2144013"/>
            <a:ext cx="6113254" cy="2976879"/>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3.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Keluarga</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Berlaku baik kepada keluarga, menunaikan hak dan kewajiban dalam keluarga, mengasuh dan mendidik anak, berbakti kepada kedua orang tua, dan membangun silaturahmi.</a:t>
            </a:r>
          </a:p>
          <a:p>
            <a:pPr marL="0" lvl="0" indent="0" defTabSz="1216025">
              <a:lnSpc>
                <a:spcPct val="120000"/>
              </a:lnSpc>
              <a:spcBef>
                <a:spcPct val="20000"/>
              </a:spcBef>
              <a:buNone/>
            </a:pPr>
            <a:r>
              <a:rPr lang="en-US" altLang="en-GB"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4.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Masyarakat</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Berlaku baik terhadap tetangga, memberikan apa yang menjadi hak tetangga, memberi hadiah, berbuat baik kepadan semua orang, menghormati guru, menjaga pergaulan, menjaga tali persaudaraan, dan kewajiban </a:t>
            </a:r>
            <a:r>
              <a:rPr lang="en-US" altLang="zh-CN" sz="1500" dirty="0" err="1">
                <a:solidFill>
                  <a:schemeClr val="bg1"/>
                </a:solidFill>
                <a:latin typeface="微软雅黑" panose="020B0503020204020204" pitchFamily="34" charset="-122"/>
                <a:ea typeface="微软雅黑" panose="020B0503020204020204" pitchFamily="34" charset="-122"/>
                <a:sym typeface="Arial" panose="020B0604020202020204" pitchFamily="34" charset="0"/>
              </a:rPr>
              <a:t>terhadap</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500" dirty="0" err="1"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sesam</a:t>
            </a:r>
            <a:r>
              <a:rPr lang="id-ID" altLang="zh-CN" sz="15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5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muslim.</a:t>
            </a:r>
          </a:p>
          <a:p>
            <a:pPr marL="0" lvl="0" indent="0" defTabSz="1216025">
              <a:lnSpc>
                <a:spcPct val="120000"/>
              </a:lnSpc>
              <a:spcBef>
                <a:spcPct val="20000"/>
              </a:spcBef>
              <a:buNone/>
            </a:pPr>
            <a:endPar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p:transition spd="slow">
    <p:check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44" name="Oval 15"/>
          <p:cNvSpPr/>
          <p:nvPr/>
        </p:nvSpPr>
        <p:spPr>
          <a:xfrm>
            <a:off x="6356350" y="1957388"/>
            <a:ext cx="3760788" cy="3760788"/>
          </a:xfrm>
          <a:prstGeom prst="ellipse">
            <a:avLst/>
          </a:prstGeom>
          <a:no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45" name="矩形 4"/>
          <p:cNvSpPr/>
          <p:nvPr/>
        </p:nvSpPr>
        <p:spPr>
          <a:xfrm>
            <a:off x="231775" y="220663"/>
            <a:ext cx="2844702" cy="5064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46" name="文本框 5"/>
          <p:cNvSpPr txBox="1"/>
          <p:nvPr/>
        </p:nvSpPr>
        <p:spPr>
          <a:xfrm>
            <a:off x="288608" y="276225"/>
            <a:ext cx="2303779"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Ruang Lingkup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47" name="Oval 10"/>
          <p:cNvSpPr/>
          <p:nvPr/>
        </p:nvSpPr>
        <p:spPr>
          <a:xfrm>
            <a:off x="8591550" y="3444875"/>
            <a:ext cx="2743200" cy="2741613"/>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48" name="Oval 16"/>
          <p:cNvSpPr/>
          <p:nvPr/>
        </p:nvSpPr>
        <p:spPr>
          <a:xfrm>
            <a:off x="8591550" y="3444875"/>
            <a:ext cx="2743200" cy="2741613"/>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49" name="Oval 17"/>
          <p:cNvSpPr/>
          <p:nvPr/>
        </p:nvSpPr>
        <p:spPr>
          <a:xfrm>
            <a:off x="10044113" y="2017713"/>
            <a:ext cx="1393825" cy="1393825"/>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50" name="Oval 18"/>
          <p:cNvSpPr/>
          <p:nvPr/>
        </p:nvSpPr>
        <p:spPr>
          <a:xfrm>
            <a:off x="6989763" y="5138738"/>
            <a:ext cx="865188" cy="866775"/>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sp>
        <p:nvSpPr>
          <p:cNvPr id="1048951" name="Oval 19"/>
          <p:cNvSpPr/>
          <p:nvPr/>
        </p:nvSpPr>
        <p:spPr>
          <a:xfrm>
            <a:off x="5657850" y="700088"/>
            <a:ext cx="2997200" cy="2997200"/>
          </a:xfrm>
          <a:prstGeom prst="ellipse">
            <a:avLst/>
          </a:prstGeom>
          <a:solidFill>
            <a:schemeClr val="bg1">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en-US" sz="2400" b="0" i="0" u="none" strike="noStrike" kern="1200" cap="none" spc="0" normalizeH="0" baseline="0" noProof="0">
              <a:ln>
                <a:noFill/>
              </a:ln>
              <a:solidFill>
                <a:prstClr val="white"/>
              </a:solidFill>
              <a:effectLst/>
              <a:uLnTx/>
              <a:uFillTx/>
              <a:latin typeface="+mn-lt"/>
              <a:ea typeface="+mn-ea"/>
              <a:cs typeface="+mn-cs"/>
            </a:endParaRPr>
          </a:p>
        </p:txBody>
      </p:sp>
      <p:grpSp>
        <p:nvGrpSpPr>
          <p:cNvPr id="39" name="组合 13"/>
          <p:cNvGrpSpPr/>
          <p:nvPr/>
        </p:nvGrpSpPr>
        <p:grpSpPr>
          <a:xfrm>
            <a:off x="1588267" y="2344374"/>
            <a:ext cx="797896" cy="698937"/>
            <a:chOff x="6113463" y="3119438"/>
            <a:chExt cx="204787" cy="179388"/>
          </a:xfrm>
          <a:solidFill>
            <a:srgbClr val="161B2F"/>
          </a:solidFill>
        </p:grpSpPr>
        <p:sp>
          <p:nvSpPr>
            <p:cNvPr id="1048952" name="Freeform 299"/>
            <p:cNvSpPr/>
            <p:nvPr/>
          </p:nvSpPr>
          <p:spPr bwMode="auto">
            <a:xfrm>
              <a:off x="6113463" y="3152776"/>
              <a:ext cx="146050" cy="146050"/>
            </a:xfrm>
            <a:custGeom>
              <a:avLst/>
              <a:gdLst>
                <a:gd name="T0" fmla="*/ 181 w 206"/>
                <a:gd name="T1" fmla="*/ 172 h 206"/>
                <a:gd name="T2" fmla="*/ 172 w 206"/>
                <a:gd name="T3" fmla="*/ 180 h 206"/>
                <a:gd name="T4" fmla="*/ 35 w 206"/>
                <a:gd name="T5" fmla="*/ 180 h 206"/>
                <a:gd name="T6" fmla="*/ 26 w 206"/>
                <a:gd name="T7" fmla="*/ 172 h 206"/>
                <a:gd name="T8" fmla="*/ 26 w 206"/>
                <a:gd name="T9" fmla="*/ 34 h 206"/>
                <a:gd name="T10" fmla="*/ 35 w 206"/>
                <a:gd name="T11" fmla="*/ 25 h 206"/>
                <a:gd name="T12" fmla="*/ 154 w 206"/>
                <a:gd name="T13" fmla="*/ 25 h 206"/>
                <a:gd name="T14" fmla="*/ 179 w 206"/>
                <a:gd name="T15" fmla="*/ 0 h 206"/>
                <a:gd name="T16" fmla="*/ 172 w 206"/>
                <a:gd name="T17" fmla="*/ 0 h 206"/>
                <a:gd name="T18" fmla="*/ 35 w 206"/>
                <a:gd name="T19" fmla="*/ 0 h 206"/>
                <a:gd name="T20" fmla="*/ 0 w 206"/>
                <a:gd name="T21" fmla="*/ 34 h 206"/>
                <a:gd name="T22" fmla="*/ 0 w 206"/>
                <a:gd name="T23" fmla="*/ 172 h 206"/>
                <a:gd name="T24" fmla="*/ 35 w 206"/>
                <a:gd name="T25" fmla="*/ 206 h 206"/>
                <a:gd name="T26" fmla="*/ 172 w 206"/>
                <a:gd name="T27" fmla="*/ 206 h 206"/>
                <a:gd name="T28" fmla="*/ 206 w 206"/>
                <a:gd name="T29" fmla="*/ 172 h 206"/>
                <a:gd name="T30" fmla="*/ 206 w 206"/>
                <a:gd name="T31" fmla="*/ 95 h 206"/>
                <a:gd name="T32" fmla="*/ 181 w 206"/>
                <a:gd name="T33" fmla="*/ 121 h 206"/>
                <a:gd name="T34" fmla="*/ 181 w 206"/>
                <a:gd name="T35" fmla="*/ 172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6" h="206">
                  <a:moveTo>
                    <a:pt x="181" y="172"/>
                  </a:moveTo>
                  <a:cubicBezTo>
                    <a:pt x="181" y="176"/>
                    <a:pt x="177" y="180"/>
                    <a:pt x="172" y="180"/>
                  </a:cubicBezTo>
                  <a:cubicBezTo>
                    <a:pt x="35" y="180"/>
                    <a:pt x="35" y="180"/>
                    <a:pt x="35" y="180"/>
                  </a:cubicBezTo>
                  <a:cubicBezTo>
                    <a:pt x="30" y="180"/>
                    <a:pt x="26" y="176"/>
                    <a:pt x="26" y="172"/>
                  </a:cubicBezTo>
                  <a:cubicBezTo>
                    <a:pt x="26" y="34"/>
                    <a:pt x="26" y="34"/>
                    <a:pt x="26" y="34"/>
                  </a:cubicBezTo>
                  <a:cubicBezTo>
                    <a:pt x="26" y="29"/>
                    <a:pt x="30" y="25"/>
                    <a:pt x="35" y="25"/>
                  </a:cubicBezTo>
                  <a:cubicBezTo>
                    <a:pt x="154" y="25"/>
                    <a:pt x="154" y="25"/>
                    <a:pt x="154" y="25"/>
                  </a:cubicBezTo>
                  <a:cubicBezTo>
                    <a:pt x="179" y="0"/>
                    <a:pt x="179" y="0"/>
                    <a:pt x="179" y="0"/>
                  </a:cubicBezTo>
                  <a:cubicBezTo>
                    <a:pt x="177" y="0"/>
                    <a:pt x="174" y="0"/>
                    <a:pt x="172" y="0"/>
                  </a:cubicBezTo>
                  <a:cubicBezTo>
                    <a:pt x="35" y="0"/>
                    <a:pt x="35" y="0"/>
                    <a:pt x="35" y="0"/>
                  </a:cubicBezTo>
                  <a:cubicBezTo>
                    <a:pt x="16" y="0"/>
                    <a:pt x="0" y="15"/>
                    <a:pt x="0" y="34"/>
                  </a:cubicBezTo>
                  <a:cubicBezTo>
                    <a:pt x="0" y="172"/>
                    <a:pt x="0" y="172"/>
                    <a:pt x="0" y="172"/>
                  </a:cubicBezTo>
                  <a:cubicBezTo>
                    <a:pt x="0" y="190"/>
                    <a:pt x="16" y="206"/>
                    <a:pt x="35" y="206"/>
                  </a:cubicBezTo>
                  <a:cubicBezTo>
                    <a:pt x="172" y="206"/>
                    <a:pt x="172" y="206"/>
                    <a:pt x="172" y="206"/>
                  </a:cubicBezTo>
                  <a:cubicBezTo>
                    <a:pt x="191" y="206"/>
                    <a:pt x="206" y="190"/>
                    <a:pt x="206" y="172"/>
                  </a:cubicBezTo>
                  <a:cubicBezTo>
                    <a:pt x="206" y="95"/>
                    <a:pt x="206" y="95"/>
                    <a:pt x="206" y="95"/>
                  </a:cubicBezTo>
                  <a:cubicBezTo>
                    <a:pt x="181" y="121"/>
                    <a:pt x="181" y="121"/>
                    <a:pt x="181" y="121"/>
                  </a:cubicBezTo>
                  <a:lnTo>
                    <a:pt x="181" y="172"/>
                  </a:ln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048953" name="Freeform 300"/>
            <p:cNvSpPr>
              <a:spLocks noEditPoints="1"/>
            </p:cNvSpPr>
            <p:nvPr/>
          </p:nvSpPr>
          <p:spPr bwMode="auto">
            <a:xfrm>
              <a:off x="6175375" y="3144838"/>
              <a:ext cx="117475" cy="117475"/>
            </a:xfrm>
            <a:custGeom>
              <a:avLst/>
              <a:gdLst>
                <a:gd name="T0" fmla="*/ 74 w 74"/>
                <a:gd name="T1" fmla="*/ 17 h 74"/>
                <a:gd name="T2" fmla="*/ 57 w 74"/>
                <a:gd name="T3" fmla="*/ 0 h 74"/>
                <a:gd name="T4" fmla="*/ 8 w 74"/>
                <a:gd name="T5" fmla="*/ 50 h 74"/>
                <a:gd name="T6" fmla="*/ 8 w 74"/>
                <a:gd name="T7" fmla="*/ 50 h 74"/>
                <a:gd name="T8" fmla="*/ 8 w 74"/>
                <a:gd name="T9" fmla="*/ 50 h 74"/>
                <a:gd name="T10" fmla="*/ 8 w 74"/>
                <a:gd name="T11" fmla="*/ 50 h 74"/>
                <a:gd name="T12" fmla="*/ 8 w 74"/>
                <a:gd name="T13" fmla="*/ 50 h 74"/>
                <a:gd name="T14" fmla="*/ 0 w 74"/>
                <a:gd name="T15" fmla="*/ 74 h 74"/>
                <a:gd name="T16" fmla="*/ 24 w 74"/>
                <a:gd name="T17" fmla="*/ 66 h 74"/>
                <a:gd name="T18" fmla="*/ 24 w 74"/>
                <a:gd name="T19" fmla="*/ 66 h 74"/>
                <a:gd name="T20" fmla="*/ 24 w 74"/>
                <a:gd name="T21" fmla="*/ 66 h 74"/>
                <a:gd name="T22" fmla="*/ 24 w 74"/>
                <a:gd name="T23" fmla="*/ 66 h 74"/>
                <a:gd name="T24" fmla="*/ 24 w 74"/>
                <a:gd name="T25" fmla="*/ 66 h 74"/>
                <a:gd name="T26" fmla="*/ 74 w 74"/>
                <a:gd name="T27" fmla="*/ 17 h 74"/>
                <a:gd name="T28" fmla="*/ 19 w 74"/>
                <a:gd name="T29" fmla="*/ 52 h 74"/>
                <a:gd name="T30" fmla="*/ 17 w 74"/>
                <a:gd name="T31" fmla="*/ 50 h 74"/>
                <a:gd name="T32" fmla="*/ 57 w 74"/>
                <a:gd name="T33" fmla="*/ 9 h 74"/>
                <a:gd name="T34" fmla="*/ 60 w 74"/>
                <a:gd name="T35" fmla="*/ 11 h 74"/>
                <a:gd name="T36" fmla="*/ 19 w 74"/>
                <a:gd name="T37" fmla="*/ 52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4" h="74">
                  <a:moveTo>
                    <a:pt x="74" y="17"/>
                  </a:moveTo>
                  <a:lnTo>
                    <a:pt x="57" y="0"/>
                  </a:lnTo>
                  <a:lnTo>
                    <a:pt x="8" y="50"/>
                  </a:lnTo>
                  <a:lnTo>
                    <a:pt x="8" y="50"/>
                  </a:lnTo>
                  <a:lnTo>
                    <a:pt x="8" y="50"/>
                  </a:lnTo>
                  <a:lnTo>
                    <a:pt x="8" y="50"/>
                  </a:lnTo>
                  <a:lnTo>
                    <a:pt x="8" y="50"/>
                  </a:lnTo>
                  <a:lnTo>
                    <a:pt x="0" y="74"/>
                  </a:lnTo>
                  <a:lnTo>
                    <a:pt x="24" y="66"/>
                  </a:lnTo>
                  <a:lnTo>
                    <a:pt x="24" y="66"/>
                  </a:lnTo>
                  <a:lnTo>
                    <a:pt x="24" y="66"/>
                  </a:lnTo>
                  <a:lnTo>
                    <a:pt x="24" y="66"/>
                  </a:lnTo>
                  <a:lnTo>
                    <a:pt x="24" y="66"/>
                  </a:lnTo>
                  <a:lnTo>
                    <a:pt x="74" y="17"/>
                  </a:lnTo>
                  <a:close/>
                  <a:moveTo>
                    <a:pt x="19" y="52"/>
                  </a:moveTo>
                  <a:lnTo>
                    <a:pt x="17" y="50"/>
                  </a:lnTo>
                  <a:lnTo>
                    <a:pt x="57" y="9"/>
                  </a:lnTo>
                  <a:lnTo>
                    <a:pt x="60" y="11"/>
                  </a:lnTo>
                  <a:lnTo>
                    <a:pt x="19" y="52"/>
                  </a:ln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048954" name="Freeform 301"/>
            <p:cNvSpPr/>
            <p:nvPr/>
          </p:nvSpPr>
          <p:spPr bwMode="auto">
            <a:xfrm>
              <a:off x="6275388" y="3119438"/>
              <a:ext cx="42862" cy="42863"/>
            </a:xfrm>
            <a:custGeom>
              <a:avLst/>
              <a:gdLst>
                <a:gd name="T0" fmla="*/ 0 w 27"/>
                <a:gd name="T1" fmla="*/ 11 h 27"/>
                <a:gd name="T2" fmla="*/ 16 w 27"/>
                <a:gd name="T3" fmla="*/ 27 h 27"/>
                <a:gd name="T4" fmla="*/ 27 w 27"/>
                <a:gd name="T5" fmla="*/ 16 h 27"/>
                <a:gd name="T6" fmla="*/ 11 w 27"/>
                <a:gd name="T7" fmla="*/ 0 h 27"/>
                <a:gd name="T8" fmla="*/ 0 w 27"/>
                <a:gd name="T9" fmla="*/ 11 h 27"/>
              </a:gdLst>
              <a:ahLst/>
              <a:cxnLst>
                <a:cxn ang="0">
                  <a:pos x="T0" y="T1"/>
                </a:cxn>
                <a:cxn ang="0">
                  <a:pos x="T2" y="T3"/>
                </a:cxn>
                <a:cxn ang="0">
                  <a:pos x="T4" y="T5"/>
                </a:cxn>
                <a:cxn ang="0">
                  <a:pos x="T6" y="T7"/>
                </a:cxn>
                <a:cxn ang="0">
                  <a:pos x="T8" y="T9"/>
                </a:cxn>
              </a:cxnLst>
              <a:rect l="0" t="0" r="r" b="b"/>
              <a:pathLst>
                <a:path w="27" h="27">
                  <a:moveTo>
                    <a:pt x="0" y="11"/>
                  </a:moveTo>
                  <a:lnTo>
                    <a:pt x="16" y="27"/>
                  </a:lnTo>
                  <a:lnTo>
                    <a:pt x="27" y="16"/>
                  </a:lnTo>
                  <a:lnTo>
                    <a:pt x="11" y="0"/>
                  </a:lnTo>
                  <a:lnTo>
                    <a:pt x="0" y="11"/>
                  </a:ln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1048955" name="矩形 20"/>
          <p:cNvSpPr/>
          <p:nvPr/>
        </p:nvSpPr>
        <p:spPr>
          <a:xfrm>
            <a:off x="495104" y="2178113"/>
            <a:ext cx="5162746" cy="3490186"/>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Kewajiban terhadap sesam</a:t>
            </a:r>
            <a:r>
              <a:rPr lang="en-US" altLang="en-GB"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muslim ada 6,yaitu :</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Bila bertemu mengucapkan salam</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diundang maka penuhilah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minta nasihat, nasihatilah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bersin, lalu memuji Allah, maka ucapkanlah “yarhamukallah”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ia sakit, jenguklah</a:t>
            </a:r>
          </a:p>
          <a:p>
            <a:pPr marL="0" lvl="0" indent="0" defTabSz="1216025">
              <a:lnSpc>
                <a:spcPct val="120000"/>
              </a:lnSpc>
              <a:spcBef>
                <a:spcPct val="20000"/>
              </a:spcBef>
              <a:buNone/>
            </a:pP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Apabila ia meninggal dunia, antarkan jenazahnya ke kubur</a:t>
            </a:r>
          </a:p>
          <a:p>
            <a:pPr marL="0" lvl="0" indent="0" defTabSz="1216025">
              <a:lnSpc>
                <a:spcPct val="120000"/>
              </a:lnSpc>
              <a:spcBef>
                <a:spcPct val="20000"/>
              </a:spcBef>
              <a:buNone/>
            </a:pPr>
            <a:r>
              <a:rPr lang="en-US" altLang="en-GB"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5. </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Akhlak terhadap Lingkungan</a:t>
            </a:r>
          </a:p>
          <a:p>
            <a:pPr marL="0" lvl="0" indent="0" defTabSz="1216025">
              <a:lnSpc>
                <a:spcPct val="120000"/>
              </a:lnSpc>
              <a:spcBef>
                <a:spcPct val="20000"/>
              </a:spcBef>
              <a:buNone/>
            </a:pPr>
            <a:r>
              <a:rPr lang="en-US" altLang="zh-CN" sz="1400" dirty="0" err="1">
                <a:solidFill>
                  <a:schemeClr val="bg1"/>
                </a:solidFill>
                <a:latin typeface="微软雅黑" panose="020B0503020204020204" pitchFamily="34" charset="-122"/>
                <a:ea typeface="微软雅黑" panose="020B0503020204020204" pitchFamily="34" charset="-122"/>
                <a:sym typeface="Arial" panose="020B0604020202020204" pitchFamily="34" charset="0"/>
              </a:rPr>
              <a:t>Kasih</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say</a:t>
            </a:r>
            <a:r>
              <a:rPr lang="id-ID"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400" dirty="0" err="1"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ng</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terhadap semua, </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say</a:t>
            </a:r>
            <a:r>
              <a:rPr lang="id-ID"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a</a:t>
            </a:r>
            <a:r>
              <a:rPr lang="en-US" altLang="zh-CN" sz="1400" dirty="0" err="1"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ng</a:t>
            </a:r>
            <a:r>
              <a:rPr lang="en-US" altLang="zh-CN" sz="1400" dirty="0" smtClean="0">
                <a:solidFill>
                  <a:schemeClr val="bg1"/>
                </a:solidFill>
                <a:latin typeface="微软雅黑" panose="020B0503020204020204" pitchFamily="34" charset="-122"/>
                <a:ea typeface="微软雅黑" panose="020B0503020204020204" pitchFamily="34" charset="-122"/>
                <a:sym typeface="Arial" panose="020B0604020202020204" pitchFamily="34" charset="0"/>
              </a:rPr>
              <a:t> </a:t>
            </a:r>
            <a:r>
              <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kepada binatang, dan tidak berbuat kerusakan di bumi.</a:t>
            </a:r>
          </a:p>
          <a:p>
            <a:pPr marL="0" lvl="0" indent="0" defTabSz="1216025">
              <a:lnSpc>
                <a:spcPct val="120000"/>
              </a:lnSpc>
              <a:spcBef>
                <a:spcPct val="20000"/>
              </a:spcBef>
              <a:buNone/>
            </a:pPr>
            <a:endParaRPr lang="en-US" altLang="zh-CN" sz="14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4" name="图片 9"/>
          <p:cNvPicPr>
            <a:picLocks noChangeAspect="1"/>
          </p:cNvPicPr>
          <p:nvPr/>
        </p:nvPicPr>
        <p:blipFill>
          <a:blip r:embed="rId2"/>
          <a:srcRect r="24411"/>
          <a:stretch>
            <a:fillRect/>
          </a:stretch>
        </p:blipFill>
        <p:spPr>
          <a:xfrm>
            <a:off x="-566737" y="-628650"/>
            <a:ext cx="12853987" cy="8029575"/>
          </a:xfrm>
          <a:prstGeom prst="rect">
            <a:avLst/>
          </a:prstGeom>
          <a:noFill/>
          <a:ln w="9525">
            <a:noFill/>
          </a:ln>
        </p:spPr>
      </p:pic>
      <p:sp>
        <p:nvSpPr>
          <p:cNvPr id="1048915" name="椭圆 4"/>
          <p:cNvSpPr/>
          <p:nvPr/>
        </p:nvSpPr>
        <p:spPr>
          <a:xfrm>
            <a:off x="3382963" y="788988"/>
            <a:ext cx="5353050" cy="5353050"/>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16" name="椭圆 5"/>
          <p:cNvSpPr/>
          <p:nvPr/>
        </p:nvSpPr>
        <p:spPr>
          <a:xfrm>
            <a:off x="3665538" y="1071563"/>
            <a:ext cx="4787900" cy="4787900"/>
          </a:xfrm>
          <a:prstGeom prst="ellipse">
            <a:avLst/>
          </a:prstGeom>
          <a:solidFill>
            <a:srgbClr val="161B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2800" b="0" i="0" u="none" strike="noStrike" kern="1200" cap="none" spc="0" normalizeH="0" baseline="0" noProof="0">
              <a:ln>
                <a:noFill/>
              </a:ln>
              <a:solidFill>
                <a:schemeClr val="lt1"/>
              </a:solidFill>
              <a:effectLst/>
              <a:uLnTx/>
              <a:uFillTx/>
              <a:latin typeface="+mn-lt"/>
              <a:ea typeface="+mn-ea"/>
              <a:cs typeface="+mn-cs"/>
            </a:endParaRPr>
          </a:p>
        </p:txBody>
      </p:sp>
      <p:sp>
        <p:nvSpPr>
          <p:cNvPr id="1048917" name="文本框 6"/>
          <p:cNvSpPr txBox="1"/>
          <p:nvPr/>
        </p:nvSpPr>
        <p:spPr>
          <a:xfrm>
            <a:off x="3705126" y="2927350"/>
            <a:ext cx="4708725" cy="1569660"/>
          </a:xfrm>
          <a:prstGeom prst="rect">
            <a:avLst/>
          </a:prstGeom>
          <a:noFill/>
        </p:spPr>
        <p:txBody>
          <a:bodyPr wrap="none" rtlCol="0">
            <a:spAutoFit/>
          </a:bodyPr>
          <a:lstStyle/>
          <a:p>
            <a:pPr marR="0" algn="ctr" defTabSz="914400" eaLnBrk="1" fontAlgn="auto" hangingPunct="1">
              <a:spcBef>
                <a:spcPts val="0"/>
              </a:spcBef>
              <a:spcAft>
                <a:spcPts val="0"/>
              </a:spcAft>
              <a:buClrTx/>
              <a:buSzTx/>
              <a:buFontTx/>
              <a:buNone/>
            </a:pPr>
            <a:r>
              <a:rPr kumimoji="0" lang="en-US" altLang="en-GB" sz="4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Dalil-Dalil</a:t>
            </a:r>
            <a:endParaRPr kumimoji="0" lang="zh-CN" altLang="en-US" sz="4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a:p>
            <a:pPr marR="0" algn="ctr" defTabSz="914400" eaLnBrk="1" fontAlgn="auto" hangingPunct="1">
              <a:spcBef>
                <a:spcPts val="0"/>
              </a:spcBef>
              <a:spcAft>
                <a:spcPts val="0"/>
              </a:spcAft>
              <a:buClrTx/>
              <a:buSzTx/>
              <a:buFontTx/>
              <a:buNone/>
            </a:pPr>
            <a:r>
              <a:rPr kumimoji="0" lang="en-US" altLang="en-GB" sz="4800" kern="1200" cap="none" spc="0" normalizeH="0" baseline="0" noProof="0" dirty="0" smtClean="0">
                <a:solidFill>
                  <a:schemeClr val="bg1">
                    <a:lumMod val="85000"/>
                  </a:schemeClr>
                </a:solidFill>
                <a:latin typeface="微软雅黑" panose="020B0503020204020204" pitchFamily="34" charset="-122"/>
                <a:ea typeface="微软雅黑" panose="020B0503020204020204" pitchFamily="34" charset="-122"/>
                <a:cs typeface="+mn-cs"/>
              </a:rPr>
              <a:t>Tentang Akhlak</a:t>
            </a:r>
            <a:endParaRPr kumimoji="0" lang="zh-CN" altLang="en-US" sz="4800" kern="1200" cap="none" spc="0" normalizeH="0" baseline="0" noProof="0" dirty="0">
              <a:solidFill>
                <a:schemeClr val="bg1">
                  <a:lumMod val="85000"/>
                </a:schemeClr>
              </a:solidFill>
              <a:latin typeface="微软雅黑" panose="020B0503020204020204" pitchFamily="34" charset="-122"/>
              <a:ea typeface="微软雅黑" panose="020B0503020204020204" pitchFamily="34" charset="-122"/>
              <a:cs typeface="+mn-cs"/>
            </a:endParaRPr>
          </a:p>
        </p:txBody>
      </p:sp>
      <p:sp>
        <p:nvSpPr>
          <p:cNvPr id="1048918" name="圆角矩形 7"/>
          <p:cNvSpPr/>
          <p:nvPr/>
        </p:nvSpPr>
        <p:spPr>
          <a:xfrm>
            <a:off x="5529263" y="1865313"/>
            <a:ext cx="1060450" cy="106203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r>
              <a:rPr kumimoji="0" lang="en-US" altLang="zh-CN" sz="6000" b="1" i="0" u="none" strike="noStrike" kern="1200" cap="none" spc="0" normalizeH="0" baseline="0" noProof="0" dirty="0" smtClean="0">
                <a:ln>
                  <a:noFill/>
                </a:ln>
                <a:solidFill>
                  <a:srgbClr val="161B2F"/>
                </a:solidFill>
                <a:effectLst/>
                <a:uLnTx/>
                <a:uFillTx/>
                <a:latin typeface="+mn-lt"/>
                <a:ea typeface="+mn-ea"/>
                <a:cs typeface="+mn-cs"/>
              </a:rPr>
              <a:t>2</a:t>
            </a:r>
            <a:endParaRPr kumimoji="0" lang="zh-CN" altLang="en-US" sz="6000" b="1" i="0" u="none" strike="noStrike" kern="1200" cap="none" spc="0" normalizeH="0" baseline="0" noProof="0" dirty="0">
              <a:ln>
                <a:noFill/>
              </a:ln>
              <a:solidFill>
                <a:srgbClr val="161B2F"/>
              </a:solidFill>
              <a:effectLst/>
              <a:uLnTx/>
              <a:uFillTx/>
              <a:latin typeface="+mn-lt"/>
              <a:ea typeface="+mn-ea"/>
              <a:cs typeface="+mn-cs"/>
            </a:endParaRPr>
          </a:p>
        </p:txBody>
      </p:sp>
    </p:spTree>
  </p:cSld>
  <p:clrMapOvr>
    <a:masterClrMapping/>
  </p:clrMapOvr>
  <p:transition spd="slow">
    <p:circl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10" name="矩形 4"/>
          <p:cNvSpPr/>
          <p:nvPr/>
        </p:nvSpPr>
        <p:spPr>
          <a:xfrm>
            <a:off x="231774" y="220663"/>
            <a:ext cx="3158197" cy="51157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48911" name="文本框 5"/>
          <p:cNvSpPr txBox="1"/>
          <p:nvPr/>
        </p:nvSpPr>
        <p:spPr>
          <a:xfrm>
            <a:off x="288608" y="276225"/>
            <a:ext cx="2672080" cy="358140"/>
          </a:xfrm>
          <a:prstGeom prst="rect">
            <a:avLst/>
          </a:prstGeom>
          <a:noFill/>
          <a:ln w="9525">
            <a:noFill/>
          </a:ln>
        </p:spPr>
        <p:txBody>
          <a:bodyPr wrap="none">
            <a:spAutoFit/>
          </a:bodyPr>
          <a:lstStyle/>
          <a:p>
            <a:pPr eaLnBrk="1" hangingPunct="1"/>
            <a:r>
              <a:rPr lang="en-US" altLang="en-GB" dirty="0">
                <a:solidFill>
                  <a:srgbClr val="161B2F"/>
                </a:solidFill>
                <a:latin typeface="微软雅黑" panose="020B0503020204020204" pitchFamily="34" charset="-122"/>
                <a:ea typeface="微软雅黑" panose="020B0503020204020204" pitchFamily="34" charset="-122"/>
              </a:rPr>
              <a:t>Dalil-Dalil Tentang Akhlak</a:t>
            </a:r>
            <a:endParaRPr lang="zh-CN" altLang="en-US" dirty="0">
              <a:solidFill>
                <a:srgbClr val="161B2F"/>
              </a:solidFill>
              <a:latin typeface="微软雅黑" panose="020B0503020204020204" pitchFamily="34" charset="-122"/>
              <a:ea typeface="微软雅黑" panose="020B0503020204020204" pitchFamily="34" charset="-122"/>
            </a:endParaRPr>
          </a:p>
        </p:txBody>
      </p:sp>
      <p:sp>
        <p:nvSpPr>
          <p:cNvPr id="1048912" name="Rectangle 3"/>
          <p:cNvSpPr/>
          <p:nvPr/>
        </p:nvSpPr>
        <p:spPr bwMode="auto">
          <a:xfrm>
            <a:off x="0" y="3733800"/>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
        <p:nvSpPr>
          <p:cNvPr id="1048913" name="矩形 12"/>
          <p:cNvSpPr/>
          <p:nvPr/>
        </p:nvSpPr>
        <p:spPr>
          <a:xfrm>
            <a:off x="2041375" y="1794319"/>
            <a:ext cx="8109248" cy="4282694"/>
          </a:xfrm>
          <a:prstGeom prst="rect">
            <a:avLst/>
          </a:prstGeom>
          <a:noFill/>
          <a:ln w="9525">
            <a:noFill/>
          </a:ln>
        </p:spPr>
        <p:txBody>
          <a:bodyPr lIns="0" tIns="0" rIns="0" bIns="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stStyle>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Kedudukan akhlak dalam agama ini sangat tinggi sekali. Bahkan Nabi kita Shallallahu ‘Alaihi wa Sallam ketika ditanya tentang apa yang paling banyak memasukkan seseorang ke dalam surga, beliau mengatakan:</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                                                                                              تَقْوى اللَّهِ وَحُسْنُ الْخُلُقِ</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“Bertaqwa kepada Allah dan berakhlak dengan akhlak yang baik.” (HR. Ahmad, Tirmidzi, Ibnu Majah)</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Juga beliau Shallallahu ‘Alaihi wa Sallam bersabda:</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إِنَّ مِنْ أَحِبِّكُمْ إِلَيَّ وَأَقْرَبِكُمْ مِنِّي مَجْلِسًا يَوْمَ الْقِيَامَةِ أَحْسَنُكُمْ أَخْلَاقًا </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“Sesungguhnya di antara orang-orang yang paling aku cintai dan paling dekat tempat duduknya pada hari kiamat denganku yaitu orang-orang yang paling baik akhlaknya.” (HR. Tirmidzi)</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Juga Nabi Shallallahu ‘Alaihi wa Sallam bersabda:</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إِنَّمَا بُعِثْتُ لِأُتَمِّمَ صَالِحَ الْأَخْلَاقِ</a:t>
            </a:r>
          </a:p>
          <a:p>
            <a:pPr marL="0" lvl="0" indent="0" defTabSz="1216025">
              <a:lnSpc>
                <a:spcPct val="120000"/>
              </a:lnSpc>
              <a:spcBef>
                <a:spcPct val="20000"/>
              </a:spcBef>
              <a:buNone/>
            </a:pPr>
            <a:r>
              <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rPr>
              <a:t>“Sesungguhnya aku diutus untuk menyempurnakan akhlak yang baik.” (HR. Ahmad, Bukhari)</a:t>
            </a:r>
          </a:p>
          <a:p>
            <a:pPr marL="0" lvl="0" indent="0" defTabSz="1216025">
              <a:lnSpc>
                <a:spcPct val="120000"/>
              </a:lnSpc>
              <a:spcBef>
                <a:spcPct val="20000"/>
              </a:spcBef>
              <a:buNone/>
            </a:pPr>
            <a:endParaRPr lang="en-US" altLang="zh-CN" sz="1500" dirty="0">
              <a:solidFill>
                <a:schemeClr val="bg1"/>
              </a:solidFill>
              <a:latin typeface="微软雅黑" panose="020B0503020204020204" pitchFamily="34" charset="-122"/>
              <a:ea typeface="微软雅黑" panose="020B0503020204020204" pitchFamily="34" charset="-122"/>
              <a:sym typeface="Arial" panose="020B0604020202020204" pitchFamily="34" charset="0"/>
            </a:endParaRPr>
          </a:p>
        </p:txBody>
      </p:sp>
      <p:sp>
        <p:nvSpPr>
          <p:cNvPr id="1048914" name="Rectangle 3"/>
          <p:cNvSpPr/>
          <p:nvPr/>
        </p:nvSpPr>
        <p:spPr bwMode="auto">
          <a:xfrm>
            <a:off x="11177586" y="701675"/>
            <a:ext cx="1014413" cy="2433638"/>
          </a:xfrm>
          <a:prstGeom prst="rect">
            <a:avLst/>
          </a:prstGeom>
          <a:solidFill>
            <a:schemeClr val="bg1">
              <a:lumMod val="85000"/>
            </a:schemeClr>
          </a:solidFill>
          <a:ln w="9525">
            <a:solidFill>
              <a:schemeClr val="bg1">
                <a:lumMod val="95000"/>
              </a:schemeClr>
            </a:solidFill>
            <a:round/>
          </a:ln>
        </p:spPr>
        <p:txBody>
          <a:bodyPr lIns="121682" tIns="60841" rIns="121682" bIns="60841"/>
          <a:lstStyle/>
          <a:p>
            <a:pPr marL="0" marR="0" lvl="0" indent="0" algn="ctr" defTabSz="1217295" rtl="0" eaLnBrk="1" fontAlgn="auto" latinLnBrk="0" hangingPunct="1">
              <a:lnSpc>
                <a:spcPct val="100000"/>
              </a:lnSpc>
              <a:spcBef>
                <a:spcPts val="0"/>
              </a:spcBef>
              <a:spcAft>
                <a:spcPts val="0"/>
              </a:spcAft>
              <a:buClrTx/>
              <a:buSzTx/>
              <a:buFontTx/>
              <a:buNone/>
            </a:pPr>
            <a:endParaRPr kumimoji="0" lang="en-US" sz="3190" b="0" i="0" u="none" strike="noStrike" kern="0" cap="none" spc="0" normalizeH="0" baseline="0" noProof="0">
              <a:ln>
                <a:noFill/>
              </a:ln>
              <a:solidFill>
                <a:srgbClr val="262626"/>
              </a:solidFill>
              <a:effectLst/>
              <a:uLnTx/>
              <a:uFillTx/>
              <a:latin typeface="+mn-lt"/>
              <a:ea typeface="+mn-ea"/>
              <a:cs typeface="+mn-cs"/>
            </a:endParaRPr>
          </a:p>
        </p:txBody>
      </p:sp>
    </p:spTree>
  </p:cSld>
  <p:clrMapOvr>
    <a:masterClrMapping/>
  </p:clrMapOvr>
  <mc:AlternateContent xmlns:mc="http://schemas.openxmlformats.org/markup-compatibility/2006">
    <mc:Choice xmlns:p14="http://schemas.microsoft.com/office/powerpoint/2010/main" xmlns=""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1263</Words>
  <Application>Microsoft Office PowerPoint</Application>
  <PresentationFormat>Custom</PresentationFormat>
  <Paragraphs>78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主题</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Windows 10</cp:lastModifiedBy>
  <cp:revision>11</cp:revision>
  <dcterms:created xsi:type="dcterms:W3CDTF">2015-11-04T02:19:00Z</dcterms:created>
  <dcterms:modified xsi:type="dcterms:W3CDTF">2020-10-12T04:24:52Z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2052-10.1.0.6930</vt:lpwstr>
  </property>
</Properties>
</file>