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85" r:id="rId2"/>
    <p:sldId id="286" r:id="rId3"/>
    <p:sldId id="287" r:id="rId4"/>
    <p:sldId id="256" r:id="rId5"/>
    <p:sldId id="267" r:id="rId6"/>
    <p:sldId id="263" r:id="rId7"/>
    <p:sldId id="264" r:id="rId8"/>
    <p:sldId id="271" r:id="rId9"/>
    <p:sldId id="261" r:id="rId10"/>
    <p:sldId id="272" r:id="rId11"/>
    <p:sldId id="273" r:id="rId12"/>
    <p:sldId id="274" r:id="rId13"/>
    <p:sldId id="275" r:id="rId14"/>
    <p:sldId id="266" r:id="rId15"/>
    <p:sldId id="262" r:id="rId16"/>
    <p:sldId id="265" r:id="rId17"/>
    <p:sldId id="276" r:id="rId18"/>
    <p:sldId id="277" r:id="rId19"/>
    <p:sldId id="269" r:id="rId20"/>
    <p:sldId id="270" r:id="rId21"/>
    <p:sldId id="280" r:id="rId22"/>
    <p:sldId id="278" r:id="rId23"/>
    <p:sldId id="279" r:id="rId24"/>
    <p:sldId id="288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D685E-5757-41DF-A53A-6D228F299CDA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EDDCA-8046-482D-BCF5-24B7E55004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86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EDDCA-8046-482D-BCF5-24B7E55004F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B784A-6449-4016-A99E-BB7C0DD8FBE3}" type="datetimeFigureOut">
              <a:rPr lang="en-US" smtClean="0"/>
              <a:pPr/>
              <a:t>9/26/19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AB262-1F28-4083-8CB5-E2F5238E0C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Jadi</a:t>
            </a:r>
            <a:r>
              <a:rPr lang="en-US" sz="2000" dirty="0" smtClean="0"/>
              <a:t>,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Logika</a:t>
            </a:r>
            <a:r>
              <a:rPr lang="en-US" sz="2000" dirty="0" smtClean="0"/>
              <a:t>, </a:t>
            </a:r>
            <a:r>
              <a:rPr lang="en-US" sz="2000" dirty="0" err="1" smtClean="0"/>
              <a:t>pengetahuan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implisit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cara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berpikir</a:t>
            </a:r>
            <a:r>
              <a:rPr lang="en-US" sz="2000" b="1" dirty="0" smtClean="0">
                <a:solidFill>
                  <a:srgbClr val="FF0000"/>
                </a:solidFill>
              </a:rPr>
              <a:t> yang </a:t>
            </a:r>
            <a:r>
              <a:rPr lang="en-US" sz="2000" b="1" dirty="0" err="1" smtClean="0">
                <a:solidFill>
                  <a:srgbClr val="FF0000"/>
                </a:solidFill>
              </a:rPr>
              <a:t>tepat</a:t>
            </a:r>
            <a:r>
              <a:rPr lang="en-US" sz="2000" b="1" dirty="0" smtClean="0">
                <a:solidFill>
                  <a:srgbClr val="FF0000"/>
                </a:solidFill>
              </a:rPr>
              <a:t> (</a:t>
            </a:r>
            <a:r>
              <a:rPr lang="en-US" sz="2000" b="1" i="1" dirty="0" smtClean="0">
                <a:solidFill>
                  <a:srgbClr val="FF0000"/>
                </a:solidFill>
              </a:rPr>
              <a:t>sound reasoning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dieksplisitkan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jalan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mempelajari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bentuk-bentuk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logikal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800" i="1" dirty="0"/>
              <a:t>"</a:t>
            </a:r>
            <a:r>
              <a:rPr lang="en-US" sz="2800" i="1" dirty="0" err="1"/>
              <a:t>Jika</a:t>
            </a:r>
            <a:r>
              <a:rPr lang="en-US" sz="2800" i="1" dirty="0"/>
              <a:t> </a:t>
            </a:r>
            <a:r>
              <a:rPr lang="en-US" sz="2800" i="1" dirty="0" smtClean="0"/>
              <a:t>Agnes Mo</a:t>
            </a:r>
            <a:r>
              <a:rPr lang="en-US" sz="2800" i="1" dirty="0" smtClean="0"/>
              <a:t> </a:t>
            </a:r>
            <a:r>
              <a:rPr lang="en-US" sz="2800" i="1" dirty="0" err="1"/>
              <a:t>adalah</a:t>
            </a:r>
            <a:r>
              <a:rPr lang="en-US" sz="2800" i="1" dirty="0"/>
              <a:t> </a:t>
            </a:r>
            <a:r>
              <a:rPr lang="en-US" sz="2800" i="1" dirty="0" err="1" smtClean="0"/>
              <a:t>artis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dan</a:t>
            </a:r>
            <a:r>
              <a:rPr lang="en-US" sz="2800" i="1" dirty="0" smtClean="0"/>
              <a:t> </a:t>
            </a:r>
            <a:r>
              <a:rPr lang="en-US" sz="2800" i="1" dirty="0" err="1"/>
              <a:t>semua</a:t>
            </a:r>
            <a:r>
              <a:rPr lang="en-US" sz="2800" i="1" dirty="0"/>
              <a:t> </a:t>
            </a:r>
            <a:r>
              <a:rPr lang="en-US" sz="2800" i="1" dirty="0" err="1" smtClean="0"/>
              <a:t>artis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/>
              <a:t>seksi</a:t>
            </a:r>
            <a:r>
              <a:rPr lang="en-US" sz="2800" i="1" dirty="0"/>
              <a:t>, </a:t>
            </a:r>
            <a:r>
              <a:rPr lang="en-US" sz="2800" i="1" dirty="0" err="1"/>
              <a:t>maka</a:t>
            </a:r>
            <a:r>
              <a:rPr lang="en-US" sz="2800" i="1" dirty="0"/>
              <a:t> </a:t>
            </a:r>
            <a:r>
              <a:rPr lang="en-US" sz="2800" i="1" dirty="0" smtClean="0"/>
              <a:t>Agnes Mo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seksi</a:t>
            </a:r>
            <a:r>
              <a:rPr lang="en-US" sz="2800" i="1" dirty="0" smtClean="0"/>
              <a:t>"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majemuk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(</a:t>
            </a:r>
            <a:r>
              <a:rPr lang="en-US" dirty="0" err="1"/>
              <a:t>tunggal</a:t>
            </a:r>
            <a:r>
              <a:rPr lang="en-US" dirty="0"/>
              <a:t>) yang </a:t>
            </a:r>
            <a:r>
              <a:rPr lang="en-US" dirty="0" err="1"/>
              <a:t>masing­masing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/>
              <a:t>majemuk</a:t>
            </a:r>
            <a:r>
              <a:rPr lang="en-US" dirty="0"/>
              <a:t> </a:t>
            </a:r>
            <a:r>
              <a:rPr lang="en-US" dirty="0" err="1"/>
              <a:t>tadi</a:t>
            </a:r>
            <a:r>
              <a:rPr lang="en-US" dirty="0"/>
              <a:t>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dijabarkan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pernyataan-pernyataan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sederhana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yang </a:t>
            </a:r>
            <a:r>
              <a:rPr lang="en-US" dirty="0" err="1"/>
              <a:t>mewujudkannya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Agnes Mo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adalah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artis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</a:endParaRPr>
          </a:p>
          <a:p>
            <a:pPr lvl="0"/>
            <a:r>
              <a:rPr lang="en-US" b="1" dirty="0" err="1">
                <a:solidFill>
                  <a:srgbClr val="FF0000"/>
                </a:solidFill>
              </a:rPr>
              <a:t>Semua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artis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adalah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seksi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Agnes Mo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adalah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seksi</a:t>
            </a:r>
            <a:r>
              <a:rPr lang="en-US" b="1" dirty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Pengertian</a:t>
            </a:r>
            <a:r>
              <a:rPr lang="en-US" b="1" dirty="0" smtClean="0"/>
              <a:t> - </a:t>
            </a:r>
            <a:r>
              <a:rPr lang="en-US" b="1" dirty="0" err="1" smtClean="0"/>
              <a:t>Kata</a:t>
            </a:r>
            <a:r>
              <a:rPr lang="en-US" b="1" dirty="0" smtClean="0"/>
              <a:t> - 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Demikian</a:t>
            </a:r>
            <a:r>
              <a:rPr lang="en-US" dirty="0" smtClean="0"/>
              <a:t> pula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pengertian-pengertian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 yang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mencoba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kata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(</a:t>
            </a:r>
            <a:r>
              <a:rPr lang="en-US" dirty="0" err="1" smtClean="0"/>
              <a:t>kenyataan</a:t>
            </a:r>
            <a:r>
              <a:rPr lang="en-US" dirty="0" smtClean="0"/>
              <a:t>)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(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).  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Utuk</a:t>
            </a:r>
            <a:r>
              <a:rPr lang="en-US" dirty="0" smtClean="0"/>
              <a:t> </a:t>
            </a:r>
            <a:r>
              <a:rPr lang="en-US" dirty="0" err="1" smtClean="0"/>
              <a:t>mengerti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pengertian-pengertian</a:t>
            </a:r>
            <a:r>
              <a:rPr lang="en-US" dirty="0" smtClean="0"/>
              <a:t> yang </a:t>
            </a:r>
            <a:r>
              <a:rPr lang="en-US" dirty="0" err="1" smtClean="0"/>
              <a:t>terlepas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lain.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Kata-kata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dihubung-hubungkan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kalimat-kalimat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Term =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(S </a:t>
            </a:r>
            <a:r>
              <a:rPr lang="en-US" dirty="0" err="1" smtClean="0"/>
              <a:t>atau</a:t>
            </a:r>
            <a:r>
              <a:rPr lang="en-US" dirty="0" smtClean="0"/>
              <a:t> P)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luas</a:t>
            </a:r>
            <a:r>
              <a:rPr lang="en-US" sz="3200" dirty="0" smtClean="0"/>
              <a:t> </a:t>
            </a:r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b="1" dirty="0" err="1" smtClean="0">
                <a:solidFill>
                  <a:srgbClr val="C00000"/>
                </a:solidFill>
              </a:rPr>
              <a:t>Isi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pengertian</a:t>
            </a:r>
            <a:r>
              <a:rPr lang="en-US" b="1" dirty="0" smtClean="0">
                <a:solidFill>
                  <a:srgbClr val="C00000"/>
                </a:solidFill>
              </a:rPr>
              <a:t> ; </a:t>
            </a:r>
            <a:r>
              <a:rPr lang="en-US" b="1" dirty="0" err="1" smtClean="0">
                <a:solidFill>
                  <a:srgbClr val="C00000"/>
                </a:solidFill>
              </a:rPr>
              <a:t>semua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unsur</a:t>
            </a:r>
            <a:r>
              <a:rPr lang="en-US" b="1" dirty="0" smtClean="0">
                <a:solidFill>
                  <a:srgbClr val="C00000"/>
                </a:solidFill>
              </a:rPr>
              <a:t> yang </a:t>
            </a:r>
            <a:r>
              <a:rPr lang="en-US" b="1" dirty="0" err="1" smtClean="0">
                <a:solidFill>
                  <a:srgbClr val="C00000"/>
                </a:solidFill>
              </a:rPr>
              <a:t>termuat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dalam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pengertian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konkret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pengetahun</a:t>
            </a:r>
            <a:r>
              <a:rPr lang="en-US" dirty="0" smtClean="0"/>
              <a:t> </a:t>
            </a:r>
            <a:r>
              <a:rPr lang="en-US" dirty="0" err="1" smtClean="0"/>
              <a:t>keindraan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akal-budi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pengertian-pengertiannya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Pengertian-pengertian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r>
              <a:rPr lang="en-US" dirty="0" smtClean="0"/>
              <a:t>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lihat</a:t>
            </a:r>
            <a:endParaRPr lang="en-US" dirty="0" smtClean="0"/>
          </a:p>
          <a:p>
            <a:r>
              <a:rPr lang="en-US" b="1" dirty="0" err="1" smtClean="0">
                <a:solidFill>
                  <a:srgbClr val="C00000"/>
                </a:solidFill>
              </a:rPr>
              <a:t>Luas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Pengertian</a:t>
            </a:r>
            <a:r>
              <a:rPr lang="en-US" b="1" dirty="0" smtClean="0">
                <a:solidFill>
                  <a:srgbClr val="C00000"/>
                </a:solidFill>
              </a:rPr>
              <a:t> : </a:t>
            </a:r>
            <a:r>
              <a:rPr lang="en-US" b="1" dirty="0" err="1" smtClean="0">
                <a:solidFill>
                  <a:srgbClr val="C00000"/>
                </a:solidFill>
              </a:rPr>
              <a:t>Barang-barang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atau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lingkungan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realitas</a:t>
            </a:r>
            <a:r>
              <a:rPr lang="en-US" b="1" dirty="0" smtClean="0">
                <a:solidFill>
                  <a:srgbClr val="C00000"/>
                </a:solidFill>
              </a:rPr>
              <a:t> yang </a:t>
            </a:r>
            <a:r>
              <a:rPr lang="en-US" b="1" dirty="0" err="1" smtClean="0">
                <a:solidFill>
                  <a:srgbClr val="C00000"/>
                </a:solidFill>
              </a:rPr>
              <a:t>ditunjuk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dengan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pengertian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atau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kata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tertentu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err="1"/>
              <a:t>Hubungan</a:t>
            </a:r>
            <a:r>
              <a:rPr lang="en-US" sz="3200" i="1" dirty="0"/>
              <a:t> </a:t>
            </a:r>
            <a:r>
              <a:rPr lang="en-US" sz="3200" i="1" dirty="0" err="1"/>
              <a:t>antara</a:t>
            </a:r>
            <a:r>
              <a:rPr lang="en-US" sz="3200" i="1" dirty="0"/>
              <a:t> </a:t>
            </a:r>
            <a:r>
              <a:rPr lang="en-US" sz="3200" i="1" dirty="0" err="1"/>
              <a:t>Isi</a:t>
            </a:r>
            <a:r>
              <a:rPr lang="en-US" sz="3200" i="1" dirty="0"/>
              <a:t> </a:t>
            </a:r>
            <a:r>
              <a:rPr lang="en-US" sz="3200" i="1" dirty="0" err="1"/>
              <a:t>dan</a:t>
            </a:r>
            <a:r>
              <a:rPr lang="en-US" sz="3200" i="1" dirty="0"/>
              <a:t> </a:t>
            </a:r>
            <a:r>
              <a:rPr lang="en-US" sz="3200" i="1" dirty="0" err="1"/>
              <a:t>Luas</a:t>
            </a:r>
            <a:r>
              <a:rPr lang="en-US" sz="3200" i="1" dirty="0"/>
              <a:t> </a:t>
            </a:r>
            <a:r>
              <a:rPr lang="en-US" sz="3200" i="1" dirty="0" err="1"/>
              <a:t>Pengertian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 err="1"/>
              <a:t>makin</a:t>
            </a:r>
            <a:r>
              <a:rPr lang="en-US" sz="2800" b="1" dirty="0"/>
              <a:t> '</a:t>
            </a:r>
            <a:r>
              <a:rPr lang="en-US" sz="2800" b="1" dirty="0" err="1"/>
              <a:t>umum</a:t>
            </a:r>
            <a:r>
              <a:rPr lang="en-US" sz="2800" b="1" dirty="0"/>
              <a:t>' </a:t>
            </a:r>
            <a:r>
              <a:rPr lang="en-US" sz="2800" b="1" dirty="0" err="1"/>
              <a:t>suatu</a:t>
            </a:r>
            <a:r>
              <a:rPr lang="en-US" sz="2800" b="1" dirty="0"/>
              <a:t> </a:t>
            </a:r>
            <a:r>
              <a:rPr lang="en-US" sz="2800" b="1" dirty="0" err="1"/>
              <a:t>pengertian</a:t>
            </a:r>
            <a:r>
              <a:rPr lang="en-US" sz="2800" b="1" dirty="0"/>
              <a:t> </a:t>
            </a:r>
            <a:r>
              <a:rPr lang="en-US" sz="2800" b="1" dirty="0" err="1"/>
              <a:t>itu</a:t>
            </a:r>
            <a:r>
              <a:rPr lang="en-US" sz="2800" b="1" dirty="0"/>
              <a:t>, </a:t>
            </a:r>
            <a:r>
              <a:rPr lang="en-US" sz="2800" b="1" dirty="0" err="1"/>
              <a:t>makin</a:t>
            </a:r>
            <a:r>
              <a:rPr lang="en-US" sz="2800" b="1" dirty="0"/>
              <a:t> </a:t>
            </a:r>
            <a:r>
              <a:rPr lang="en-US" sz="2800" b="1" dirty="0" err="1"/>
              <a:t>sedikit</a:t>
            </a:r>
            <a:r>
              <a:rPr lang="en-US" sz="2800" b="1" dirty="0"/>
              <a:t> </a:t>
            </a:r>
            <a:r>
              <a:rPr lang="en-US" sz="2800" b="1" dirty="0" err="1"/>
              <a:t>isinya</a:t>
            </a:r>
            <a:r>
              <a:rPr lang="en-US" sz="2800" b="1" dirty="0"/>
              <a:t>, </a:t>
            </a:r>
            <a:r>
              <a:rPr lang="en-US" sz="2800" b="1" dirty="0" err="1" smtClean="0"/>
              <a:t>makin</a:t>
            </a:r>
            <a:r>
              <a:rPr lang="en-US" sz="2800" b="1" dirty="0" smtClean="0"/>
              <a:t> </a:t>
            </a:r>
            <a:r>
              <a:rPr lang="en-US" sz="2800" b="1" dirty="0" err="1"/>
              <a:t>luas</a:t>
            </a:r>
            <a:r>
              <a:rPr lang="en-US" sz="2800" b="1" dirty="0"/>
              <a:t> </a:t>
            </a:r>
            <a:r>
              <a:rPr lang="en-US" sz="2800" b="1" dirty="0" err="1"/>
              <a:t>lingkungannya</a:t>
            </a:r>
            <a:r>
              <a:rPr lang="en-US" sz="2800" b="1" dirty="0"/>
              <a:t>. </a:t>
            </a:r>
            <a:endParaRPr lang="en-US" sz="2800" b="1" dirty="0" smtClean="0"/>
          </a:p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b="1" dirty="0" err="1" smtClean="0"/>
              <a:t>makin</a:t>
            </a:r>
            <a:r>
              <a:rPr lang="en-US" sz="2800" b="1" dirty="0" smtClean="0"/>
              <a:t> </a:t>
            </a:r>
            <a:r>
              <a:rPr lang="en-US" sz="2800" b="1" dirty="0" err="1"/>
              <a:t>banyak</a:t>
            </a:r>
            <a:r>
              <a:rPr lang="en-US" sz="2800" b="1" dirty="0"/>
              <a:t> </a:t>
            </a:r>
            <a:r>
              <a:rPr lang="en-US" sz="2800" b="1" dirty="0" err="1"/>
              <a:t>isinya</a:t>
            </a:r>
            <a:r>
              <a:rPr lang="en-US" sz="2800" b="1" dirty="0"/>
              <a:t> (</a:t>
            </a:r>
            <a:r>
              <a:rPr lang="en-US" sz="2800" b="1" dirty="0" err="1"/>
              <a:t>makin</a:t>
            </a:r>
            <a:r>
              <a:rPr lang="en-US" sz="2800" b="1" dirty="0"/>
              <a:t> </a:t>
            </a:r>
            <a:r>
              <a:rPr lang="en-US" sz="2800" b="1" dirty="0" err="1"/>
              <a:t>mendekati</a:t>
            </a:r>
            <a:r>
              <a:rPr lang="en-US" sz="2800" b="1" dirty="0"/>
              <a:t> </a:t>
            </a:r>
            <a:r>
              <a:rPr lang="en-US" sz="2800" b="1" dirty="0" err="1"/>
              <a:t>kenyataan</a:t>
            </a:r>
            <a:r>
              <a:rPr lang="en-US" sz="2800" b="1" dirty="0"/>
              <a:t> yang </a:t>
            </a:r>
            <a:r>
              <a:rPr lang="en-US" sz="2800" b="1" dirty="0" err="1"/>
              <a:t>kongkret</a:t>
            </a:r>
            <a:r>
              <a:rPr lang="en-US" sz="2800" b="1" dirty="0"/>
              <a:t>), </a:t>
            </a:r>
            <a:r>
              <a:rPr lang="en-US" sz="2800" b="1" dirty="0" err="1"/>
              <a:t>makin</a:t>
            </a:r>
            <a:r>
              <a:rPr lang="en-US" sz="2800" b="1" dirty="0"/>
              <a:t> </a:t>
            </a:r>
            <a:r>
              <a:rPr lang="en-US" sz="2800" b="1" dirty="0" err="1"/>
              <a:t>sempit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terbatas</a:t>
            </a:r>
            <a:r>
              <a:rPr lang="en-US" sz="2800" b="1" dirty="0"/>
              <a:t> pula </a:t>
            </a:r>
            <a:r>
              <a:rPr lang="en-US" sz="2800" b="1" dirty="0" err="1" smtClean="0"/>
              <a:t>luasnya</a:t>
            </a:r>
            <a:endParaRPr lang="en-US" sz="2800" b="1" dirty="0" smtClean="0"/>
          </a:p>
          <a:p>
            <a:pPr>
              <a:buNone/>
            </a:pPr>
            <a:r>
              <a:rPr lang="en-US" sz="2400" b="1" dirty="0" err="1" smtClean="0">
                <a:solidFill>
                  <a:srgbClr val="C00000"/>
                </a:solidFill>
              </a:rPr>
              <a:t>Dalam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kaitannya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dengan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hukum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Isi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norma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menentukan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luas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wilayah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penerapannya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menunjukkan</a:t>
            </a:r>
            <a:r>
              <a:rPr lang="en-US" b="1" dirty="0"/>
              <a:t> </a:t>
            </a:r>
            <a:r>
              <a:rPr lang="en-US" b="1" dirty="0" err="1"/>
              <a:t>luas</a:t>
            </a:r>
            <a:r>
              <a:rPr lang="en-US" b="1" dirty="0"/>
              <a:t> term,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dipakai</a:t>
            </a:r>
            <a:r>
              <a:rPr lang="en-US" b="1" dirty="0"/>
              <a:t> </a:t>
            </a:r>
            <a:r>
              <a:rPr lang="en-US" b="1" dirty="0" err="1" smtClean="0"/>
              <a:t>istilah</a:t>
            </a:r>
            <a:r>
              <a:rPr lang="en-US" b="1" dirty="0" smtClean="0"/>
              <a:t> ::</a:t>
            </a:r>
            <a:endParaRPr lang="en-US" b="1" dirty="0"/>
          </a:p>
          <a:p>
            <a:pPr marL="514350" lvl="0" indent="-514350">
              <a:buFont typeface="+mj-lt"/>
              <a:buAutoNum type="alphaLcParenR"/>
            </a:pPr>
            <a:r>
              <a:rPr lang="en-US" b="1" dirty="0"/>
              <a:t>Singular</a:t>
            </a:r>
            <a:r>
              <a:rPr lang="en-US" dirty="0"/>
              <a:t> =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kata-kata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'</a:t>
            </a:r>
            <a:r>
              <a:rPr lang="en-US" dirty="0" err="1"/>
              <a:t>ter</a:t>
            </a:r>
            <a:r>
              <a:rPr lang="en-US" dirty="0"/>
              <a:t>' </a:t>
            </a:r>
            <a:r>
              <a:rPr lang="en-US" dirty="0" err="1"/>
              <a:t>atau'paling</a:t>
            </a:r>
            <a:r>
              <a:rPr lang="en-US" dirty="0"/>
              <a:t>',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ditunjuk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'</a:t>
            </a:r>
            <a:r>
              <a:rPr lang="en-US" dirty="0" err="1"/>
              <a:t>pohon</a:t>
            </a:r>
            <a:r>
              <a:rPr lang="en-US" dirty="0"/>
              <a:t>' </a:t>
            </a:r>
            <a:r>
              <a:rPr lang="en-US" dirty="0" err="1"/>
              <a:t>itu</a:t>
            </a:r>
            <a:r>
              <a:rPr lang="en-US" dirty="0"/>
              <a:t>. 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b="1" dirty="0" err="1"/>
              <a:t>Partikular</a:t>
            </a:r>
            <a:r>
              <a:rPr lang="en-US" dirty="0"/>
              <a:t> =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luasnya</a:t>
            </a:r>
            <a:r>
              <a:rPr lang="en-US" dirty="0"/>
              <a:t> (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bawahannya</a:t>
            </a:r>
            <a:r>
              <a:rPr lang="en-US" dirty="0"/>
              <a:t>). </a:t>
            </a:r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beberapa</a:t>
            </a:r>
            <a:r>
              <a:rPr lang="en-US" dirty="0"/>
              <a:t>, </a:t>
            </a:r>
            <a:r>
              <a:rPr lang="en-US" dirty="0" err="1"/>
              <a:t>kebanyakan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yang, </a:t>
            </a:r>
            <a:r>
              <a:rPr lang="en-US" dirty="0" err="1"/>
              <a:t>orang-orang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b="1" dirty="0"/>
              <a:t>Universal</a:t>
            </a:r>
            <a:r>
              <a:rPr lang="en-US" dirty="0"/>
              <a:t> =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bawahannya</a:t>
            </a:r>
            <a:r>
              <a:rPr lang="en-US" dirty="0"/>
              <a:t>,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yang </a:t>
            </a:r>
            <a:r>
              <a:rPr lang="en-US" dirty="0" err="1"/>
              <a:t>dikecualikan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besi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logam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Pembagian</a:t>
            </a:r>
            <a:r>
              <a:rPr lang="en-US" sz="3200" b="1" dirty="0"/>
              <a:t> </a:t>
            </a:r>
            <a:r>
              <a:rPr lang="en-US" sz="3200" b="1" dirty="0" err="1"/>
              <a:t>Kata-kata</a:t>
            </a:r>
            <a:r>
              <a:rPr lang="en-US" sz="3200" b="1" dirty="0"/>
              <a:t> </a:t>
            </a:r>
            <a:r>
              <a:rPr lang="en-US" sz="3200" b="1" dirty="0" err="1"/>
              <a:t>menurut</a:t>
            </a:r>
            <a:r>
              <a:rPr lang="en-US" sz="3200" b="1" dirty="0"/>
              <a:t> </a:t>
            </a:r>
            <a:r>
              <a:rPr lang="en-US" sz="3200" b="1" dirty="0" err="1"/>
              <a:t>Artinya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Font typeface="Wingdings" pitchFamily="2" charset="2"/>
              <a:buChar char="q"/>
            </a:pPr>
            <a:r>
              <a:rPr lang="en-US" dirty="0" err="1"/>
              <a:t>Univokal</a:t>
            </a:r>
            <a:r>
              <a:rPr lang="en-US" dirty="0"/>
              <a:t> (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,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)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(</a:t>
            </a:r>
            <a:r>
              <a:rPr lang="en-US" dirty="0" err="1"/>
              <a:t>bawahannya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yang </a:t>
            </a:r>
            <a:r>
              <a:rPr lang="en-US" dirty="0" err="1"/>
              <a:t>persis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Misalnya</a:t>
            </a:r>
            <a:r>
              <a:rPr lang="en-US" dirty="0"/>
              <a:t>: Si 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si</a:t>
            </a:r>
            <a:r>
              <a:rPr lang="en-US" dirty="0"/>
              <a:t> B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Di </a:t>
            </a:r>
            <a:r>
              <a:rPr lang="en-US" dirty="0" err="1"/>
              <a:t>sini</a:t>
            </a:r>
            <a:r>
              <a:rPr lang="en-US" dirty="0"/>
              <a:t> '</a:t>
            </a:r>
            <a:r>
              <a:rPr lang="en-US" dirty="0" err="1"/>
              <a:t>manusia</a:t>
            </a:r>
            <a:r>
              <a:rPr lang="en-US" dirty="0"/>
              <a:t>'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Misalnya</a:t>
            </a:r>
            <a:r>
              <a:rPr lang="en-US" dirty="0"/>
              <a:t>: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ekor</a:t>
            </a:r>
            <a:r>
              <a:rPr lang="en-US" dirty="0"/>
              <a:t> </a:t>
            </a:r>
            <a:r>
              <a:rPr lang="en-US" dirty="0" err="1"/>
              <a:t>anjing</a:t>
            </a:r>
            <a:r>
              <a:rPr lang="en-US" dirty="0"/>
              <a:t> </a:t>
            </a:r>
            <a:r>
              <a:rPr lang="en-US" dirty="0" err="1"/>
              <a:t>dipotong</a:t>
            </a:r>
            <a:r>
              <a:rPr lang="en-US" dirty="0"/>
              <a:t> </a:t>
            </a:r>
            <a:r>
              <a:rPr lang="en-US" dirty="0" err="1"/>
              <a:t>ekomya</a:t>
            </a:r>
            <a:r>
              <a:rPr lang="en-US" dirty="0"/>
              <a:t>. Di </a:t>
            </a:r>
            <a:r>
              <a:rPr lang="en-US" dirty="0" err="1"/>
              <a:t>sini</a:t>
            </a:r>
            <a:r>
              <a:rPr lang="en-US" dirty="0"/>
              <a:t> '</a:t>
            </a:r>
            <a:r>
              <a:rPr lang="en-US" dirty="0" err="1"/>
              <a:t>ekor</a:t>
            </a:r>
            <a:r>
              <a:rPr lang="en-US" dirty="0"/>
              <a:t>'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yang </a:t>
            </a:r>
            <a:r>
              <a:rPr lang="en-US" dirty="0" err="1"/>
              <a:t>persis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/>
              <a:t>Ekuivokal</a:t>
            </a:r>
            <a:r>
              <a:rPr lang="en-US" dirty="0"/>
              <a:t> (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, lain </a:t>
            </a:r>
            <a:r>
              <a:rPr lang="en-US" dirty="0" err="1"/>
              <a:t>artinya</a:t>
            </a:r>
            <a:r>
              <a:rPr lang="en-US" dirty="0"/>
              <a:t>)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berlainan</a:t>
            </a:r>
            <a:r>
              <a:rPr lang="en-US" dirty="0"/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/>
              <a:t>Analogis</a:t>
            </a:r>
            <a:r>
              <a:rPr lang="en-US" dirty="0"/>
              <a:t> (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bentuknya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perbedaanya</a:t>
            </a:r>
            <a:r>
              <a:rPr lang="en-US" dirty="0"/>
              <a:t>)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persis</a:t>
            </a:r>
            <a:r>
              <a:rPr lang="en-US" dirty="0"/>
              <a:t> (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),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berlainan</a:t>
            </a:r>
            <a:r>
              <a:rPr lang="en-US" dirty="0"/>
              <a:t> (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i="1" dirty="0" err="1" smtClean="0"/>
              <a:t>Nilai</a:t>
            </a:r>
            <a:r>
              <a:rPr lang="en-US" sz="3200" i="1" dirty="0" smtClean="0"/>
              <a:t>-Rasa </a:t>
            </a:r>
            <a:r>
              <a:rPr lang="en-US" sz="3200" i="1" dirty="0" err="1" smtClean="0"/>
              <a:t>dan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Kata-kata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Emosional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yang </a:t>
            </a:r>
            <a:r>
              <a:rPr lang="en-US" dirty="0" err="1" smtClean="0"/>
              <a:t>mati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Ekspresi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interkomunikasi</a:t>
            </a:r>
            <a:r>
              <a:rPr lang="en-US" dirty="0" smtClean="0"/>
              <a:t> </a:t>
            </a:r>
            <a:r>
              <a:rPr lang="en-US" dirty="0" err="1" smtClean="0"/>
              <a:t>antarmanusia</a:t>
            </a:r>
            <a:r>
              <a:rPr lang="en-US" dirty="0" smtClean="0"/>
              <a:t>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/</a:t>
            </a:r>
            <a:r>
              <a:rPr lang="en-US" dirty="0" err="1" smtClean="0"/>
              <a:t>fakta-fakta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yang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penggolangan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budi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, </a:t>
            </a:r>
            <a:r>
              <a:rPr lang="en-US" dirty="0" err="1" smtClean="0"/>
              <a:t>membagi-bagi</a:t>
            </a:r>
            <a:r>
              <a:rPr lang="en-US" dirty="0" smtClean="0"/>
              <a:t>, </a:t>
            </a:r>
            <a:r>
              <a:rPr lang="en-US" dirty="0" err="1" smtClean="0"/>
              <a:t>menggolong­golongkan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pengertian-pengertian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perbedaannya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mengupas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bagian-bagiannya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menguraikan</a:t>
            </a:r>
            <a:r>
              <a:rPr lang="en-US" dirty="0" smtClean="0"/>
              <a:t> </a:t>
            </a:r>
            <a:r>
              <a:rPr lang="en-US" dirty="0" err="1" smtClean="0"/>
              <a:t>unsur-unsumva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71546"/>
            <a:ext cx="7683330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Perhatikan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338 KUHP : 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b="1" i="1" u="sng" dirty="0" err="1" smtClean="0">
                <a:solidFill>
                  <a:srgbClr val="7030A0"/>
                </a:solidFill>
              </a:rPr>
              <a:t>setiap</a:t>
            </a:r>
            <a:r>
              <a:rPr lang="en-US" b="1" i="1" u="sng" dirty="0" smtClean="0">
                <a:solidFill>
                  <a:srgbClr val="7030A0"/>
                </a:solidFill>
              </a:rPr>
              <a:t> </a:t>
            </a:r>
            <a:r>
              <a:rPr lang="en-US" b="1" i="1" u="sng" dirty="0" err="1" smtClean="0">
                <a:solidFill>
                  <a:srgbClr val="7030A0"/>
                </a:solidFill>
              </a:rPr>
              <a:t>orang</a:t>
            </a:r>
            <a:r>
              <a:rPr lang="en-US" b="1" i="1" u="sng" dirty="0" smtClean="0">
                <a:solidFill>
                  <a:srgbClr val="7030A0"/>
                </a:solidFill>
              </a:rPr>
              <a:t> </a:t>
            </a:r>
            <a:r>
              <a:rPr lang="en-US" b="1" i="1" u="sng" dirty="0" smtClean="0"/>
              <a:t>yang </a:t>
            </a:r>
            <a:r>
              <a:rPr lang="en-US" b="1" i="1" u="sng" dirty="0" err="1" smtClean="0">
                <a:solidFill>
                  <a:srgbClr val="FF0000"/>
                </a:solidFill>
              </a:rPr>
              <a:t>sengaja</a:t>
            </a:r>
            <a:r>
              <a:rPr lang="en-US" b="1" i="1" u="sng" dirty="0" smtClean="0">
                <a:solidFill>
                  <a:srgbClr val="FF0000"/>
                </a:solidFill>
              </a:rPr>
              <a:t>  </a:t>
            </a:r>
            <a:r>
              <a:rPr lang="en-US" b="1" i="1" u="sng" dirty="0" err="1" smtClean="0">
                <a:solidFill>
                  <a:srgbClr val="FF0000"/>
                </a:solidFill>
              </a:rPr>
              <a:t>dan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</a:rPr>
              <a:t>dengan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</a:rPr>
              <a:t>rencana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</a:rPr>
              <a:t>lebih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 err="1" smtClean="0">
                <a:solidFill>
                  <a:srgbClr val="FF0000"/>
                </a:solidFill>
              </a:rPr>
              <a:t>dahulu</a:t>
            </a:r>
            <a:r>
              <a:rPr lang="en-US" b="1" i="1" u="sng" dirty="0" smtClean="0">
                <a:solidFill>
                  <a:srgbClr val="FF0000"/>
                </a:solidFill>
              </a:rPr>
              <a:t> </a:t>
            </a:r>
            <a:r>
              <a:rPr lang="en-US" b="1" i="1" u="sng" dirty="0" err="1" smtClean="0">
                <a:solidFill>
                  <a:schemeClr val="bg2">
                    <a:lumMod val="25000"/>
                  </a:schemeClr>
                </a:solidFill>
              </a:rPr>
              <a:t>merampas</a:t>
            </a:r>
            <a:r>
              <a:rPr lang="en-US" b="1" i="1" u="sng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b="1" i="1" u="sng" dirty="0" err="1" smtClean="0">
                <a:solidFill>
                  <a:schemeClr val="bg2">
                    <a:lumMod val="25000"/>
                  </a:schemeClr>
                </a:solidFill>
              </a:rPr>
              <a:t>nyawa</a:t>
            </a:r>
            <a:r>
              <a:rPr lang="en-US" b="1" i="1" u="sng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b="1" i="1" u="sng" dirty="0" err="1" smtClean="0">
                <a:solidFill>
                  <a:schemeClr val="bg2">
                    <a:lumMod val="25000"/>
                  </a:schemeClr>
                </a:solidFill>
              </a:rPr>
              <a:t>orang</a:t>
            </a:r>
            <a:r>
              <a:rPr lang="en-US" b="1" i="1" u="sng" dirty="0" smtClean="0">
                <a:solidFill>
                  <a:schemeClr val="bg2">
                    <a:lumMod val="25000"/>
                  </a:schemeClr>
                </a:solidFill>
              </a:rPr>
              <a:t> lain</a:t>
            </a:r>
            <a:r>
              <a:rPr lang="en-US" b="1" i="1" u="sng" dirty="0" smtClean="0"/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diancam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karena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pembunuhan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dengan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  <a:r>
              <a:rPr lang="en-US" b="1" dirty="0" err="1" smtClean="0">
                <a:solidFill>
                  <a:srgbClr val="002060"/>
                </a:solidFill>
              </a:rPr>
              <a:t>rencana</a:t>
            </a:r>
            <a:r>
              <a:rPr lang="en-US" b="1" dirty="0" smtClean="0"/>
              <a:t>,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dengan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pidana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mati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pidana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penjara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seumur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hidup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s</a:t>
            </a:r>
            <a:r>
              <a:rPr lang="en-US" b="1" dirty="0" err="1" smtClean="0">
                <a:solidFill>
                  <a:srgbClr val="00B0F0"/>
                </a:solidFill>
              </a:rPr>
              <a:t>elama</a:t>
            </a:r>
            <a:r>
              <a:rPr lang="en-US" b="1" dirty="0" smtClean="0">
                <a:solidFill>
                  <a:srgbClr val="00B0F0"/>
                </a:solidFill>
              </a:rPr>
              <a:t>  </a:t>
            </a:r>
            <a:r>
              <a:rPr lang="en-US" b="1" dirty="0" err="1" smtClean="0">
                <a:solidFill>
                  <a:srgbClr val="00B0F0"/>
                </a:solidFill>
              </a:rPr>
              <a:t>waktu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tertentu</a:t>
            </a:r>
            <a:r>
              <a:rPr lang="en-US" b="1" dirty="0" smtClean="0">
                <a:solidFill>
                  <a:srgbClr val="00B0F0"/>
                </a:solidFill>
              </a:rPr>
              <a:t>, </a:t>
            </a:r>
            <a:r>
              <a:rPr lang="en-US" b="1" dirty="0" smtClean="0">
                <a:solidFill>
                  <a:srgbClr val="00B050"/>
                </a:solidFill>
              </a:rPr>
              <a:t>paling  lama </a:t>
            </a:r>
            <a:r>
              <a:rPr lang="en-US" b="1" dirty="0" err="1" smtClean="0">
                <a:solidFill>
                  <a:srgbClr val="00B050"/>
                </a:solidFill>
              </a:rPr>
              <a:t>dua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puluh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tahun</a:t>
            </a:r>
            <a:endParaRPr lang="en-US" b="1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764386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Contoh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penggolongan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bidang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hukum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Penduduk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hindia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belanda</a:t>
            </a:r>
            <a:r>
              <a:rPr lang="en-US" b="1" dirty="0" smtClean="0"/>
              <a:t> :</a:t>
            </a:r>
          </a:p>
          <a:p>
            <a:pPr>
              <a:buFont typeface="Wingdings" pitchFamily="2" charset="2"/>
              <a:buChar char="q"/>
            </a:pPr>
            <a:r>
              <a:rPr lang="en-US" b="1" dirty="0" err="1" smtClean="0"/>
              <a:t>Bumi</a:t>
            </a:r>
            <a:r>
              <a:rPr lang="en-US" b="1" dirty="0" smtClean="0"/>
              <a:t> </a:t>
            </a:r>
            <a:r>
              <a:rPr lang="en-US" b="1" dirty="0" err="1" smtClean="0"/>
              <a:t>putera</a:t>
            </a:r>
            <a:r>
              <a:rPr lang="en-US" b="1" dirty="0" smtClean="0"/>
              <a:t> :</a:t>
            </a:r>
          </a:p>
          <a:p>
            <a:pPr>
              <a:buFont typeface="Wingdings" pitchFamily="2" charset="2"/>
              <a:buChar char="q"/>
            </a:pPr>
            <a:r>
              <a:rPr lang="en-US" b="1" dirty="0" err="1" smtClean="0"/>
              <a:t>Timur</a:t>
            </a:r>
            <a:r>
              <a:rPr lang="en-US" b="1" dirty="0" smtClean="0"/>
              <a:t> </a:t>
            </a:r>
            <a:r>
              <a:rPr lang="en-US" b="1" dirty="0" err="1" smtClean="0"/>
              <a:t>asing</a:t>
            </a: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</a:t>
            </a:r>
            <a:r>
              <a:rPr lang="en-US" b="1" dirty="0" err="1" smtClean="0"/>
              <a:t>Eropa</a:t>
            </a:r>
            <a:r>
              <a:rPr lang="en-US" b="1" dirty="0" smtClean="0"/>
              <a:t> 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err="1" smtClean="0">
                <a:solidFill>
                  <a:srgbClr val="C00000"/>
                </a:solidFill>
              </a:rPr>
              <a:t>Pencurian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b="1" dirty="0" err="1" smtClean="0"/>
              <a:t>Pencurian</a:t>
            </a:r>
            <a:r>
              <a:rPr lang="en-US" b="1" dirty="0" smtClean="0"/>
              <a:t> </a:t>
            </a:r>
            <a:r>
              <a:rPr lang="en-US" b="1" dirty="0" err="1" smtClean="0"/>
              <a:t>biasa</a:t>
            </a: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err="1" smtClean="0"/>
              <a:t>Pencurian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kekerasan</a:t>
            </a: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err="1" smtClean="0"/>
              <a:t>Pencurian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pemberatan</a:t>
            </a:r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Aturan</a:t>
            </a:r>
            <a:r>
              <a:rPr lang="en-US" dirty="0" smtClean="0"/>
              <a:t> </a:t>
            </a:r>
            <a:r>
              <a:rPr lang="en-US" dirty="0" err="1" smtClean="0"/>
              <a:t>Pernggolongan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sungguh-sungguh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endParaRPr lang="en-US" dirty="0" smtClean="0"/>
          </a:p>
          <a:p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endParaRPr lang="en-US" dirty="0" smtClean="0"/>
          </a:p>
          <a:p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Definisi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nominal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nominal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leksikal</a:t>
            </a:r>
            <a:r>
              <a:rPr lang="en-US" dirty="0" smtClean="0"/>
              <a:t>,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presisi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stipulatif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presisi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leksikal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stipulatif</a:t>
            </a:r>
            <a:r>
              <a:rPr lang="en-US" dirty="0" smtClean="0"/>
              <a:t>. </a:t>
            </a:r>
            <a:r>
              <a:rPr lang="en-US" dirty="0" err="1" smtClean="0"/>
              <a:t>Detinisi</a:t>
            </a:r>
            <a:r>
              <a:rPr lang="en-US" dirty="0" smtClean="0"/>
              <a:t> </a:t>
            </a:r>
            <a:r>
              <a:rPr lang="en-US" dirty="0" err="1" smtClean="0"/>
              <a:t>presisi</a:t>
            </a:r>
            <a:r>
              <a:rPr lang="en-US" dirty="0" smtClean="0"/>
              <a:t> </a:t>
            </a:r>
            <a:r>
              <a:rPr lang="en-US" dirty="0" err="1" smtClean="0"/>
              <a:t>beranjak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lazim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 (</a:t>
            </a:r>
            <a:r>
              <a:rPr lang="en-US" dirty="0" err="1" smtClean="0"/>
              <a:t>leksikal</a:t>
            </a:r>
            <a:r>
              <a:rPr lang="en-US" dirty="0" smtClean="0"/>
              <a:t>)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memberkan</a:t>
            </a:r>
            <a:r>
              <a:rPr lang="en-US" dirty="0" smtClean="0"/>
              <a:t> </a:t>
            </a:r>
            <a:r>
              <a:rPr lang="en-US" dirty="0" err="1" smtClean="0"/>
              <a:t>penegasan</a:t>
            </a:r>
            <a:r>
              <a:rPr lang="en-US" dirty="0" smtClean="0"/>
              <a:t> </a:t>
            </a:r>
            <a:r>
              <a:rPr lang="en-US" dirty="0" err="1" smtClean="0"/>
              <a:t>unsur-unsur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stipulatif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term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/>
              <a:t>Alasan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untuk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mengintrodusir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istilah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baru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smtClean="0"/>
              <a:t>Convenience,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wanprestasi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ingkar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. </a:t>
            </a:r>
          </a:p>
          <a:p>
            <a:pPr lvl="0"/>
            <a:r>
              <a:rPr lang="en-US" i="1" dirty="0" smtClean="0"/>
              <a:t>Secrecy </a:t>
            </a:r>
            <a:r>
              <a:rPr lang="en-US" i="1" dirty="0" err="1" smtClean="0"/>
              <a:t>ekspresi</a:t>
            </a:r>
            <a:r>
              <a:rPr lang="en-US" i="1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sewenang-wenang</a:t>
            </a:r>
            <a:r>
              <a:rPr lang="en-US" dirty="0" smtClean="0"/>
              <a:t>.</a:t>
            </a:r>
          </a:p>
          <a:p>
            <a:pPr lvl="0"/>
            <a:r>
              <a:rPr lang="en-US" i="1" dirty="0" smtClean="0"/>
              <a:t>Economy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term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8952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: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singkat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definiendum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convertible,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beschikking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besluit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individual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besluit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sifal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beschikking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fi-FI" dirty="0" smtClean="0">
                <a:latin typeface="Times New Roman" pitchFamily="18" charset="0"/>
                <a:cs typeface="Times New Roman" pitchFamily="18" charset="0"/>
              </a:rPr>
              <a:t>Definisi tidak boleh negatif. Misalnya kambing adalah hewan berkaki empat adalah bukan tikus.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Definiendum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boleh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dirty="0" err="1" smtClean="0"/>
              <a:t>Pasal</a:t>
            </a:r>
            <a:r>
              <a:rPr lang="en-US" dirty="0" smtClean="0"/>
              <a:t> 362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Setiap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orang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yang </a:t>
            </a:r>
          </a:p>
          <a:p>
            <a:pPr algn="ctr">
              <a:buNone/>
            </a:pP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mengambil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barang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sesuatu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</a:p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yang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seluruhnya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atau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sebagian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kepunyaan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orang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lain</a:t>
            </a:r>
            <a:r>
              <a:rPr lang="en-US" b="1" dirty="0" smtClean="0"/>
              <a:t>,</a:t>
            </a:r>
          </a:p>
          <a:p>
            <a:pPr algn="ctr">
              <a:buNone/>
            </a:pP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dengan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maksud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dimiliki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secara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melawan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hukum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</a:p>
          <a:p>
            <a:pPr algn="ctr"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diancam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karena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pencurian</a:t>
            </a:r>
            <a:r>
              <a:rPr lang="en-US" b="1" dirty="0" smtClean="0"/>
              <a:t>, </a:t>
            </a:r>
          </a:p>
          <a:p>
            <a:pPr algn="ctr">
              <a:buNone/>
            </a:pP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pidana</a:t>
            </a:r>
            <a:r>
              <a:rPr lang="en-US" b="1" dirty="0" smtClean="0"/>
              <a:t> </a:t>
            </a:r>
            <a:r>
              <a:rPr lang="en-US" b="1" dirty="0" err="1" smtClean="0"/>
              <a:t>penjara</a:t>
            </a:r>
            <a:r>
              <a:rPr lang="en-US" b="1" dirty="0" smtClean="0"/>
              <a:t> paling lama lima </a:t>
            </a:r>
            <a:r>
              <a:rPr lang="en-US" b="1" dirty="0" err="1" smtClean="0"/>
              <a:t>tahun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denda</a:t>
            </a:r>
            <a:r>
              <a:rPr lang="en-US" b="1" dirty="0" smtClean="0"/>
              <a:t> paling </a:t>
            </a:r>
            <a:r>
              <a:rPr lang="en-US" b="1" dirty="0" err="1" smtClean="0"/>
              <a:t>banyak</a:t>
            </a:r>
            <a:r>
              <a:rPr lang="en-US" b="1" dirty="0" smtClean="0"/>
              <a:t> </a:t>
            </a:r>
            <a:r>
              <a:rPr lang="en-US" b="1" dirty="0" err="1" smtClean="0"/>
              <a:t>enam</a:t>
            </a:r>
            <a:r>
              <a:rPr lang="en-US" b="1" dirty="0" smtClean="0"/>
              <a:t> </a:t>
            </a:r>
            <a:r>
              <a:rPr lang="en-US" b="1" dirty="0" err="1" smtClean="0"/>
              <a:t>puluh</a:t>
            </a:r>
            <a:r>
              <a:rPr lang="en-US" b="1" dirty="0" smtClean="0"/>
              <a:t> rupiah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357298"/>
            <a:ext cx="7643866" cy="5072098"/>
          </a:xfrm>
        </p:spPr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 Black" pitchFamily="34" charset="0"/>
              </a:rPr>
              <a:t>KONSEP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(PENGERTIAN </a:t>
            </a:r>
            <a:r>
              <a:rPr lang="en-US" sz="2800" b="1" dirty="0">
                <a:solidFill>
                  <a:schemeClr val="tx1"/>
                </a:solidFill>
              </a:rPr>
              <a:t>DAN </a:t>
            </a:r>
            <a:r>
              <a:rPr lang="en-US" sz="2800" b="1" dirty="0" smtClean="0">
                <a:solidFill>
                  <a:schemeClr val="tx1"/>
                </a:solidFill>
              </a:rPr>
              <a:t>PERKATAAN)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 err="1" smtClean="0"/>
              <a:t>Kegiatan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berpikir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berlangsung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intelek</a:t>
            </a:r>
            <a:r>
              <a:rPr lang="en-US" sz="2400" b="1" dirty="0" smtClean="0"/>
              <a:t> (</a:t>
            </a:r>
            <a:r>
              <a:rPr lang="en-US" sz="2400" b="1" i="1" dirty="0" smtClean="0"/>
              <a:t>the mind</a:t>
            </a:r>
            <a:r>
              <a:rPr lang="en-US" sz="2400" b="1" dirty="0" smtClean="0"/>
              <a:t>) </a:t>
            </a:r>
            <a:r>
              <a:rPr lang="en-US" sz="2400" b="1" dirty="0" err="1" smtClean="0"/>
              <a:t>manusia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err="1"/>
              <a:t>Tiga</a:t>
            </a:r>
            <a:r>
              <a:rPr lang="en-US" b="1" dirty="0"/>
              <a:t> </a:t>
            </a:r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kegiatan</a:t>
            </a:r>
            <a:r>
              <a:rPr lang="en-US" b="1" dirty="0"/>
              <a:t> </a:t>
            </a:r>
            <a:r>
              <a:rPr lang="en-US" b="1" dirty="0" err="1"/>
              <a:t>akal</a:t>
            </a:r>
            <a:r>
              <a:rPr lang="en-US" b="1" dirty="0"/>
              <a:t> </a:t>
            </a:r>
            <a:r>
              <a:rPr lang="en-US" b="1" dirty="0" err="1"/>
              <a:t>budi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: 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(</a:t>
            </a:r>
            <a:r>
              <a:rPr lang="en-US" i="1" dirty="0"/>
              <a:t>the first operation of the mind</a:t>
            </a:r>
            <a:r>
              <a:rPr lang="en-US" dirty="0"/>
              <a:t>)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Aprehensi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(</a:t>
            </a:r>
            <a:r>
              <a:rPr lang="en-US" i="1" dirty="0"/>
              <a:t>Simple Apprehension</a:t>
            </a:r>
            <a:r>
              <a:rPr lang="en-US" dirty="0"/>
              <a:t>)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(</a:t>
            </a:r>
            <a:r>
              <a:rPr lang="en-US" i="1" dirty="0"/>
              <a:t>the second operation of the mind</a:t>
            </a:r>
            <a:r>
              <a:rPr lang="en-US" dirty="0"/>
              <a:t>) yang </a:t>
            </a:r>
            <a:r>
              <a:rPr lang="en-US" dirty="0" err="1"/>
              <a:t>dinama­kan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i="1" dirty="0"/>
              <a:t>Judgment, </a:t>
            </a:r>
            <a:r>
              <a:rPr lang="en-US" i="1" dirty="0" err="1"/>
              <a:t>Oordeen</a:t>
            </a:r>
            <a:r>
              <a:rPr lang="en-US" dirty="0"/>
              <a:t>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Proposisi</a:t>
            </a:r>
            <a:r>
              <a:rPr lang="en-US" dirty="0"/>
              <a:t>).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budi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(</a:t>
            </a:r>
            <a:r>
              <a:rPr lang="en-US" i="1" dirty="0"/>
              <a:t>the third operation of the mind</a:t>
            </a:r>
            <a:r>
              <a:rPr lang="en-US" dirty="0"/>
              <a:t>) yang </a:t>
            </a:r>
            <a:r>
              <a:rPr lang="en-US" dirty="0" err="1"/>
              <a:t>dinamakan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(</a:t>
            </a:r>
            <a:r>
              <a:rPr lang="en-US" i="1" dirty="0"/>
              <a:t>Reasoning, </a:t>
            </a:r>
            <a:r>
              <a:rPr lang="en-US" i="1" dirty="0" err="1"/>
              <a:t>Redenering</a:t>
            </a:r>
            <a:r>
              <a:rPr lang="en-US" dirty="0"/>
              <a:t>)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Argumentasi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4000" smtClean="0"/>
              <a:t>Persoalan logika</a:t>
            </a:r>
            <a:endParaRPr lang="en-US" sz="40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4"/>
            <a:ext cx="8229600" cy="466250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FR" sz="2800" b="1" dirty="0" err="1" smtClean="0">
                <a:solidFill>
                  <a:srgbClr val="FF0000"/>
                </a:solidFill>
                <a:latin typeface="Arial" charset="0"/>
              </a:rPr>
              <a:t>Apa</a:t>
            </a:r>
            <a:r>
              <a:rPr lang="fr-FR" sz="2800" b="1" dirty="0" smtClean="0">
                <a:solidFill>
                  <a:srgbClr val="FF0000"/>
                </a:solidFill>
                <a:latin typeface="Arial" charset="0"/>
              </a:rPr>
              <a:t> yang </a:t>
            </a:r>
            <a:r>
              <a:rPr lang="fr-FR" sz="2800" b="1" dirty="0" err="1" smtClean="0">
                <a:solidFill>
                  <a:srgbClr val="FF0000"/>
                </a:solidFill>
                <a:latin typeface="Arial" charset="0"/>
              </a:rPr>
              <a:t>dimaksud</a:t>
            </a:r>
            <a:r>
              <a:rPr lang="fr-FR" sz="28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  <a:latin typeface="Arial" charset="0"/>
              </a:rPr>
              <a:t>dengan</a:t>
            </a:r>
            <a:r>
              <a:rPr lang="fr-FR" sz="28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  <a:latin typeface="Arial" charset="0"/>
              </a:rPr>
              <a:t>pengertian</a:t>
            </a:r>
            <a:r>
              <a:rPr lang="fr-FR" sz="2800" b="1" dirty="0" smtClean="0">
                <a:solidFill>
                  <a:srgbClr val="FF0000"/>
                </a:solidFill>
                <a:latin typeface="Arial" charset="0"/>
              </a:rPr>
              <a:t> (</a:t>
            </a:r>
            <a:r>
              <a:rPr lang="fr-FR" sz="2800" b="1" dirty="0" err="1" smtClean="0">
                <a:solidFill>
                  <a:srgbClr val="FF0000"/>
                </a:solidFill>
                <a:latin typeface="Arial" charset="0"/>
              </a:rPr>
              <a:t>Konsep</a:t>
            </a:r>
            <a:r>
              <a:rPr lang="fr-FR" sz="2800" b="1" dirty="0" smtClean="0">
                <a:solidFill>
                  <a:srgbClr val="FF0000"/>
                </a:solidFill>
                <a:latin typeface="Arial" charset="0"/>
              </a:rPr>
              <a:t>)?</a:t>
            </a:r>
            <a:endParaRPr lang="en-US" sz="2800" b="1" dirty="0" smtClean="0">
              <a:solidFill>
                <a:srgbClr val="FF0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i-FI" sz="2800" dirty="0" smtClean="0">
                <a:latin typeface="Arial" charset="0"/>
              </a:rPr>
              <a:t>Apa yang dimaksud dengan putusan (proposisi)?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i-FI" sz="2800" dirty="0" smtClean="0">
                <a:latin typeface="Arial" charset="0"/>
              </a:rPr>
              <a:t>Apa yang dimaksud dengan penyimpulan (inferensi)?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i-FI" sz="2800" dirty="0" smtClean="0">
                <a:latin typeface="Arial" charset="0"/>
              </a:rPr>
              <a:t>Apa aturan untuk dapat menyimpulan secara lurus?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i-FI" sz="2800" dirty="0" smtClean="0">
                <a:latin typeface="Arial" charset="0"/>
              </a:rPr>
              <a:t>Apa macam silogisme?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t-BR" sz="2800" dirty="0" smtClean="0">
                <a:latin typeface="Arial" charset="0"/>
              </a:rPr>
              <a:t>Apa macam sesat pikir (</a:t>
            </a:r>
            <a:r>
              <a:rPr lang="pt-BR" sz="2800" i="1" dirty="0" smtClean="0">
                <a:latin typeface="Arial" charset="0"/>
              </a:rPr>
              <a:t>fallacy</a:t>
            </a:r>
            <a:r>
              <a:rPr lang="pt-BR" sz="2800" dirty="0" smtClean="0">
                <a:latin typeface="Arial" charset="0"/>
              </a:rPr>
              <a:t>)?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smtClean="0"/>
              <a:t>: “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batin</a:t>
            </a:r>
            <a:r>
              <a:rPr lang="en-US" dirty="0" smtClean="0"/>
              <a:t>” </a:t>
            </a:r>
          </a:p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“</a:t>
            </a:r>
            <a:r>
              <a:rPr lang="en-US" dirty="0" err="1" smtClean="0"/>
              <a:t>konsep</a:t>
            </a:r>
            <a:r>
              <a:rPr lang="en-US" dirty="0" smtClean="0"/>
              <a:t>‘”/”</a:t>
            </a:r>
            <a:r>
              <a:rPr lang="en-US" dirty="0" err="1" smtClean="0"/>
              <a:t>pengertian</a:t>
            </a:r>
            <a:endParaRPr lang="en-US" dirty="0" smtClean="0"/>
          </a:p>
          <a:p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timbal</a:t>
            </a:r>
            <a:r>
              <a:rPr lang="en-US" dirty="0" smtClean="0"/>
              <a:t> </a:t>
            </a:r>
            <a:r>
              <a:rPr lang="en-US" dirty="0" err="1"/>
              <a:t>balik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Kata-kata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menolong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'</a:t>
            </a:r>
            <a:r>
              <a:rPr lang="en-US" dirty="0" err="1"/>
              <a:t>lurus</a:t>
            </a:r>
            <a:r>
              <a:rPr lang="en-US" dirty="0"/>
              <a:t>'. </a:t>
            </a:r>
            <a:endParaRPr lang="en-US" dirty="0" smtClean="0"/>
          </a:p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'</a:t>
            </a:r>
            <a:r>
              <a:rPr lang="en-US" dirty="0" err="1"/>
              <a:t>kecakapan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’.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2976" y="428604"/>
            <a:ext cx="721523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Berfikir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dan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bahasa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pPr lvl="0"/>
            <a:r>
              <a:rPr lang="en-US" sz="4000" b="1" dirty="0" smtClean="0"/>
              <a:t>BAHASA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berkomunikasi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hakikatnya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lambang</a:t>
            </a:r>
            <a:endParaRPr lang="en-US" dirty="0" smtClean="0"/>
          </a:p>
          <a:p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708025" lvl="0" indent="-708025">
              <a:buNone/>
            </a:pPr>
            <a:r>
              <a:rPr lang="en-US" dirty="0" smtClean="0"/>
              <a:t>    a)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/>
              <a:t>ekspresif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 </a:t>
            </a:r>
            <a:r>
              <a:rPr lang="en-US" dirty="0" err="1"/>
              <a:t>Ucapan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ekspresif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dikualifikasi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.</a:t>
            </a:r>
          </a:p>
          <a:p>
            <a:pPr marL="708025" lvl="0" indent="-708025">
              <a:buNone/>
            </a:pPr>
            <a:r>
              <a:rPr lang="en-US" dirty="0"/>
              <a:t> </a:t>
            </a:r>
            <a:r>
              <a:rPr lang="en-US" dirty="0" smtClean="0"/>
              <a:t>    b)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/>
              <a:t>informatif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endParaRPr lang="en-US" dirty="0" smtClean="0"/>
          </a:p>
          <a:p>
            <a:pPr marL="708025" lvl="0" indent="-708025">
              <a:buNone/>
            </a:pPr>
            <a:r>
              <a:rPr lang="en-US" dirty="0" smtClean="0"/>
              <a:t>     c)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/>
              <a:t>direktif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memerintah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95288" y="404813"/>
            <a:ext cx="2338387" cy="4465637"/>
            <a:chOff x="249" y="799"/>
            <a:chExt cx="1473" cy="2813"/>
          </a:xfrm>
        </p:grpSpPr>
        <p:sp>
          <p:nvSpPr>
            <p:cNvPr id="13317" name="Text Box 5"/>
            <p:cNvSpPr txBox="1">
              <a:spLocks noChangeArrowheads="1"/>
            </p:cNvSpPr>
            <p:nvPr/>
          </p:nvSpPr>
          <p:spPr bwMode="auto">
            <a:xfrm>
              <a:off x="249" y="799"/>
              <a:ext cx="1473" cy="54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fr-FR" b="1">
                  <a:latin typeface="Arial" charset="0"/>
                </a:rPr>
                <a:t>Pengertian lahirilah</a:t>
              </a:r>
            </a:p>
            <a:p>
              <a:pPr algn="ctr">
                <a:defRPr/>
              </a:pPr>
              <a:r>
                <a:rPr lang="fr-FR" b="1">
                  <a:latin typeface="Arial" charset="0"/>
                </a:rPr>
                <a:t>(Kata atau tanda)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3318" name="Text Box 6"/>
            <p:cNvSpPr txBox="1">
              <a:spLocks noChangeArrowheads="1"/>
            </p:cNvSpPr>
            <p:nvPr/>
          </p:nvSpPr>
          <p:spPr bwMode="auto">
            <a:xfrm>
              <a:off x="249" y="1568"/>
              <a:ext cx="1473" cy="54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b="1">
                  <a:latin typeface="Arial" charset="0"/>
                </a:rPr>
                <a:t>Pengertian lahirilah</a:t>
              </a:r>
            </a:p>
            <a:p>
              <a:pPr algn="ctr">
                <a:defRPr/>
              </a:pPr>
              <a:r>
                <a:rPr lang="en-US" b="1">
                  <a:latin typeface="Arial" charset="0"/>
                </a:rPr>
                <a:t>(Kata atau tanda)</a:t>
              </a:r>
            </a:p>
          </p:txBody>
        </p:sp>
        <p:sp>
          <p:nvSpPr>
            <p:cNvPr id="13319" name="Text Box 7"/>
            <p:cNvSpPr txBox="1">
              <a:spLocks noChangeArrowheads="1"/>
            </p:cNvSpPr>
            <p:nvPr/>
          </p:nvSpPr>
          <p:spPr bwMode="auto">
            <a:xfrm>
              <a:off x="249" y="2317"/>
              <a:ext cx="1473" cy="54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b="1">
                  <a:latin typeface="Arial" charset="0"/>
                </a:rPr>
                <a:t>Pengertian lahirilah</a:t>
              </a:r>
            </a:p>
            <a:p>
              <a:pPr algn="ctr">
                <a:defRPr/>
              </a:pPr>
              <a:r>
                <a:rPr lang="en-US" b="1">
                  <a:latin typeface="Arial" charset="0"/>
                </a:rPr>
                <a:t>(Kata atau tanda)</a:t>
              </a:r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249" y="3066"/>
              <a:ext cx="1473" cy="54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b="1">
                  <a:latin typeface="Arial" charset="0"/>
                </a:rPr>
                <a:t>Pengertian lahirilah</a:t>
              </a:r>
            </a:p>
            <a:p>
              <a:pPr algn="ctr">
                <a:defRPr/>
              </a:pPr>
              <a:r>
                <a:rPr lang="en-US" b="1">
                  <a:latin typeface="Arial" charset="0"/>
                </a:rPr>
                <a:t>(Kata atau tanda)</a:t>
              </a: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733675" y="620713"/>
            <a:ext cx="3783013" cy="3840162"/>
            <a:chOff x="1722" y="1057"/>
            <a:chExt cx="2383" cy="2419"/>
          </a:xfrm>
        </p:grpSpPr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2268" y="1194"/>
              <a:ext cx="1837" cy="54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b="1" dirty="0" err="1">
                  <a:latin typeface="Arial" charset="0"/>
                </a:rPr>
                <a:t>Keputusan</a:t>
              </a:r>
              <a:endParaRPr lang="en-US" b="1" dirty="0">
                <a:latin typeface="Arial" charset="0"/>
              </a:endParaRPr>
            </a:p>
            <a:p>
              <a:pPr algn="ctr">
                <a:defRPr/>
              </a:pPr>
              <a:r>
                <a:rPr lang="en-US" b="1" dirty="0">
                  <a:latin typeface="Arial" charset="0"/>
                </a:rPr>
                <a:t>(</a:t>
              </a:r>
              <a:r>
                <a:rPr lang="en-US" b="1" dirty="0" err="1">
                  <a:latin typeface="Arial" charset="0"/>
                </a:rPr>
                <a:t>Kalimat</a:t>
              </a:r>
              <a:r>
                <a:rPr lang="en-US" b="1" dirty="0">
                  <a:latin typeface="Arial" charset="0"/>
                </a:rPr>
                <a:t>, term, </a:t>
              </a:r>
              <a:r>
                <a:rPr lang="en-US" b="1" dirty="0" err="1">
                  <a:latin typeface="Arial" charset="0"/>
                </a:rPr>
                <a:t>premis</a:t>
              </a:r>
              <a:r>
                <a:rPr lang="en-US" b="1" dirty="0">
                  <a:latin typeface="Arial" charset="0"/>
                </a:rPr>
                <a:t>)</a:t>
              </a:r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2268" y="2811"/>
              <a:ext cx="1837" cy="54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b="1" dirty="0" err="1">
                  <a:latin typeface="Arial" charset="0"/>
                </a:rPr>
                <a:t>Keputusan</a:t>
              </a:r>
              <a:endParaRPr lang="en-US" b="1" dirty="0">
                <a:latin typeface="Arial" charset="0"/>
              </a:endParaRPr>
            </a:p>
            <a:p>
              <a:pPr algn="ctr">
                <a:defRPr/>
              </a:pPr>
              <a:r>
                <a:rPr lang="en-US" b="1" dirty="0">
                  <a:latin typeface="Arial" charset="0"/>
                </a:rPr>
                <a:t>(</a:t>
              </a:r>
              <a:r>
                <a:rPr lang="en-US" b="1" dirty="0" err="1">
                  <a:latin typeface="Arial" charset="0"/>
                </a:rPr>
                <a:t>Kalimat</a:t>
              </a:r>
              <a:r>
                <a:rPr lang="en-US" b="1" dirty="0">
                  <a:latin typeface="Arial" charset="0"/>
                </a:rPr>
                <a:t>, term, </a:t>
              </a:r>
              <a:r>
                <a:rPr lang="en-US" b="1" dirty="0" err="1">
                  <a:latin typeface="Arial" charset="0"/>
                </a:rPr>
                <a:t>premis</a:t>
              </a:r>
              <a:r>
                <a:rPr lang="en-US" b="1" dirty="0">
                  <a:latin typeface="Arial" charset="0"/>
                </a:rPr>
                <a:t>)</a:t>
              </a:r>
            </a:p>
          </p:txBody>
        </p:sp>
        <p:sp>
          <p:nvSpPr>
            <p:cNvPr id="8203" name="Line 12"/>
            <p:cNvSpPr>
              <a:spLocks noChangeShapeType="1"/>
            </p:cNvSpPr>
            <p:nvPr/>
          </p:nvSpPr>
          <p:spPr bwMode="auto">
            <a:xfrm>
              <a:off x="1722" y="1057"/>
              <a:ext cx="475" cy="41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4" name="Line 13"/>
            <p:cNvSpPr>
              <a:spLocks noChangeShapeType="1"/>
            </p:cNvSpPr>
            <p:nvPr/>
          </p:nvSpPr>
          <p:spPr bwMode="auto">
            <a:xfrm flipV="1">
              <a:off x="1722" y="1568"/>
              <a:ext cx="475" cy="2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5" name="Line 14"/>
            <p:cNvSpPr>
              <a:spLocks noChangeShapeType="1"/>
            </p:cNvSpPr>
            <p:nvPr/>
          </p:nvSpPr>
          <p:spPr bwMode="auto">
            <a:xfrm>
              <a:off x="1722" y="2555"/>
              <a:ext cx="475" cy="41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15"/>
            <p:cNvSpPr>
              <a:spLocks noChangeShapeType="1"/>
            </p:cNvSpPr>
            <p:nvPr/>
          </p:nvSpPr>
          <p:spPr bwMode="auto">
            <a:xfrm flipV="1">
              <a:off x="1722" y="3066"/>
              <a:ext cx="475" cy="41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6545263" y="1508125"/>
            <a:ext cx="2470150" cy="2065338"/>
            <a:chOff x="4123" y="1661"/>
            <a:chExt cx="1556" cy="1301"/>
          </a:xfrm>
        </p:grpSpPr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4563" y="1943"/>
              <a:ext cx="1116" cy="54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>
                <a:defRPr/>
              </a:pPr>
              <a:r>
                <a:rPr lang="en-US" b="1" dirty="0" err="1">
                  <a:latin typeface="Arial" charset="0"/>
                </a:rPr>
                <a:t>Penyimpulan</a:t>
              </a:r>
              <a:endParaRPr lang="en-US" b="1" dirty="0">
                <a:latin typeface="Arial" charset="0"/>
              </a:endParaRPr>
            </a:p>
            <a:p>
              <a:pPr algn="ctr">
                <a:defRPr/>
              </a:pPr>
              <a:r>
                <a:rPr lang="en-US" b="1" dirty="0">
                  <a:latin typeface="Arial" charset="0"/>
                </a:rPr>
                <a:t>(</a:t>
              </a:r>
              <a:r>
                <a:rPr lang="en-US" b="1" dirty="0" err="1">
                  <a:latin typeface="Arial" charset="0"/>
                </a:rPr>
                <a:t>Asas</a:t>
              </a:r>
              <a:r>
                <a:rPr lang="en-US" b="1" dirty="0">
                  <a:latin typeface="Arial" charset="0"/>
                </a:rPr>
                <a:t>, </a:t>
              </a:r>
              <a:r>
                <a:rPr lang="en-US" b="1" dirty="0" err="1">
                  <a:latin typeface="Arial" charset="0"/>
                </a:rPr>
                <a:t>hukum</a:t>
              </a:r>
              <a:r>
                <a:rPr lang="en-US" b="1" dirty="0">
                  <a:latin typeface="Arial" charset="0"/>
                </a:rPr>
                <a:t>)</a:t>
              </a:r>
            </a:p>
          </p:txBody>
        </p:sp>
        <p:sp>
          <p:nvSpPr>
            <p:cNvPr id="8199" name="Line 16"/>
            <p:cNvSpPr>
              <a:spLocks noChangeShapeType="1"/>
            </p:cNvSpPr>
            <p:nvPr/>
          </p:nvSpPr>
          <p:spPr bwMode="auto">
            <a:xfrm>
              <a:off x="4123" y="1661"/>
              <a:ext cx="390" cy="4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0" name="Line 17"/>
            <p:cNvSpPr>
              <a:spLocks noChangeShapeType="1"/>
            </p:cNvSpPr>
            <p:nvPr/>
          </p:nvSpPr>
          <p:spPr bwMode="auto">
            <a:xfrm flipV="1">
              <a:off x="4150" y="2432"/>
              <a:ext cx="363" cy="5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7" name="Text Box 21"/>
          <p:cNvSpPr txBox="1">
            <a:spLocks noChangeArrowheads="1"/>
          </p:cNvSpPr>
          <p:nvPr/>
        </p:nvSpPr>
        <p:spPr bwMode="auto">
          <a:xfrm>
            <a:off x="2051050" y="5708650"/>
            <a:ext cx="5183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err="1">
                <a:latin typeface="Arial" charset="0"/>
              </a:rPr>
              <a:t>Gambar</a:t>
            </a:r>
            <a:r>
              <a:rPr lang="en-US" sz="2400" dirty="0">
                <a:latin typeface="Arial" charset="0"/>
              </a:rPr>
              <a:t>  </a:t>
            </a:r>
            <a:r>
              <a:rPr lang="en-US" sz="2400" dirty="0" err="1">
                <a:latin typeface="Arial" charset="0"/>
              </a:rPr>
              <a:t>Unsur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dan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Asas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Bernalar</a:t>
            </a:r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1480</Words>
  <Application>Microsoft Macintosh PowerPoint</Application>
  <PresentationFormat>On-screen Show (4:3)</PresentationFormat>
  <Paragraphs>142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Jadi, dalam Logika, pengetahuan yang implisit tentang cara berpikir yang tepat (sound reasoning) dieksplisitkan dengan jalan mempelajari bentuk-bentuk logikal. </vt:lpstr>
      <vt:lpstr>Perhatikan</vt:lpstr>
      <vt:lpstr>PowerPoint Presentation</vt:lpstr>
      <vt:lpstr>PowerPoint Presentation</vt:lpstr>
      <vt:lpstr>Kegiatan berpikir manusia berlangsung di dalam akal budi atau intelek (the mind) manusia </vt:lpstr>
      <vt:lpstr>Persoalan logika</vt:lpstr>
      <vt:lpstr>PowerPoint Presentation</vt:lpstr>
      <vt:lpstr>BAHASA </vt:lpstr>
      <vt:lpstr>PowerPoint Presentation</vt:lpstr>
      <vt:lpstr>Pengertian - Kata - Term</vt:lpstr>
      <vt:lpstr> kata</vt:lpstr>
      <vt:lpstr>Term </vt:lpstr>
      <vt:lpstr>Isi dan luas pengertian </vt:lpstr>
      <vt:lpstr>Hubungan antara Isi dan Luas Pengertian</vt:lpstr>
      <vt:lpstr>PowerPoint Presentation</vt:lpstr>
      <vt:lpstr>Pembagian Kata-kata menurut Artinya</vt:lpstr>
      <vt:lpstr>Nilai-Rasa dan Kata-kata Emosional </vt:lpstr>
      <vt:lpstr>klasifikasi</vt:lpstr>
      <vt:lpstr>PowerPoint Presentation</vt:lpstr>
      <vt:lpstr>PowerPoint Presentation</vt:lpstr>
      <vt:lpstr>Contoh penggolongan di bidang hukum</vt:lpstr>
      <vt:lpstr>Aturan Pernggolongan </vt:lpstr>
      <vt:lpstr>Definisi </vt:lpstr>
      <vt:lpstr>Alasan untuk mengintrodusir istilah baru</vt:lpstr>
      <vt:lpstr> Definisi harus tunduk pada aturan : 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</dc:title>
  <dc:creator>User</dc:creator>
  <cp:lastModifiedBy>Hieronymus Soerjatisnanta</cp:lastModifiedBy>
  <cp:revision>37</cp:revision>
  <dcterms:created xsi:type="dcterms:W3CDTF">2012-10-15T08:15:11Z</dcterms:created>
  <dcterms:modified xsi:type="dcterms:W3CDTF">2019-09-26T01:29:36Z</dcterms:modified>
</cp:coreProperties>
</file>