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3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336C16-53E5-410F-8FB5-DD2BA93F7E01}">
  <a:tblStyle styleId="{2F336C16-53E5-410F-8FB5-DD2BA93F7E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56" autoAdjust="0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2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522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14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EDF33987-6305-4E2A-BF18-EF013ECE927B}" type="datetimeFigureOut">
              <a:rPr lang="en-US"/>
              <a:t>10/31/21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1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EDF33987-6305-4E2A-BF18-EF013ECE927B}" type="datetimeFigureOut">
              <a:rPr lang="en-US"/>
              <a:t>10/31/21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9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68" r:id="rId5"/>
    <p:sldLayoutId id="2147483669" r:id="rId6"/>
    <p:sldLayoutId id="2147483672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739" y="1204614"/>
            <a:ext cx="4447519" cy="2203614"/>
          </a:xfrm>
        </p:spPr>
        <p:txBody>
          <a:bodyPr/>
          <a:lstStyle/>
          <a:p>
            <a:r>
              <a:rPr lang="en-US" sz="3600" dirty="0"/>
              <a:t>POLITIK HUKUM SEBAGAI SENI (ART)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805050" y="961910"/>
            <a:ext cx="5403219" cy="317070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C88D95-30AF-BA4F-A4EB-F796A879768B}"/>
              </a:ext>
            </a:extLst>
          </p:cNvPr>
          <p:cNvSpPr/>
          <p:nvPr/>
        </p:nvSpPr>
        <p:spPr>
          <a:xfrm>
            <a:off x="5172635" y="212544"/>
            <a:ext cx="2770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Sepriyadi</a:t>
            </a:r>
            <a:r>
              <a:rPr lang="en-US" dirty="0">
                <a:solidFill>
                  <a:schemeClr val="tx1"/>
                </a:solidFill>
              </a:rPr>
              <a:t> Adhan S., S.H., M.H.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53" y="166255"/>
            <a:ext cx="7317105" cy="903446"/>
          </a:xfrm>
        </p:spPr>
        <p:txBody>
          <a:bodyPr/>
          <a:lstStyle/>
          <a:p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065" y="1026381"/>
            <a:ext cx="7220402" cy="3621405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pengertian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,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diambil</a:t>
            </a:r>
            <a:r>
              <a:rPr lang="en-US" sz="1800" dirty="0"/>
              <a:t> </a:t>
            </a:r>
            <a:r>
              <a:rPr lang="en-US" sz="1800" dirty="0" err="1"/>
              <a:t>kesimpulan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Bahwa</a:t>
            </a:r>
            <a:r>
              <a:rPr lang="en-US" sz="1800" dirty="0"/>
              <a:t> yang </a:t>
            </a:r>
            <a:r>
              <a:rPr lang="en-US" sz="1800" dirty="0" err="1"/>
              <a:t>dimaksud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b="1" dirty="0" err="1"/>
              <a:t>Politik</a:t>
            </a:r>
            <a:r>
              <a:rPr lang="en-US" sz="1800" b="1" dirty="0"/>
              <a:t> </a:t>
            </a:r>
            <a:r>
              <a:rPr lang="en-US" sz="1800" b="1" dirty="0" err="1"/>
              <a:t>Hukum</a:t>
            </a:r>
            <a:r>
              <a:rPr lang="en-US" sz="1800" b="1" dirty="0"/>
              <a:t>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dirty="0" err="1"/>
              <a:t>Seni</a:t>
            </a:r>
            <a:r>
              <a:rPr lang="en-US" sz="1800" b="1" dirty="0"/>
              <a:t> ( Art ) </a:t>
            </a:r>
            <a:r>
              <a:rPr lang="en-US" sz="1800" dirty="0" err="1"/>
              <a:t>adalah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 err="1"/>
              <a:t>kekuasaan</a:t>
            </a:r>
            <a:r>
              <a:rPr lang="en-US" sz="1800" dirty="0"/>
              <a:t> yang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Trias</a:t>
            </a:r>
            <a:r>
              <a:rPr lang="en-US" sz="1800" dirty="0"/>
              <a:t> </a:t>
            </a:r>
            <a:r>
              <a:rPr lang="en-US" sz="1800" dirty="0" err="1"/>
              <a:t>Politica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pertimbangan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kata lain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logika</a:t>
            </a:r>
            <a:r>
              <a:rPr lang="en-US" sz="1800" dirty="0"/>
              <a:t> yang </a:t>
            </a:r>
            <a:r>
              <a:rPr lang="en-US" sz="1800" dirty="0" err="1"/>
              <a:t>wajar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pengesahan</a:t>
            </a:r>
            <a:r>
              <a:rPr lang="en-US" sz="1800" dirty="0"/>
              <a:t> UU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semuanya</a:t>
            </a:r>
            <a:r>
              <a:rPr lang="en-US" sz="1800" dirty="0"/>
              <a:t> </a:t>
            </a:r>
            <a:r>
              <a:rPr lang="en-US" sz="1800" dirty="0" err="1"/>
              <a:t>mirip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UU </a:t>
            </a:r>
            <a:r>
              <a:rPr lang="en-US" sz="1800" dirty="0" err="1"/>
              <a:t>nasional</a:t>
            </a:r>
            <a:r>
              <a:rPr lang="en-US" sz="1800" dirty="0"/>
              <a:t>,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cita-cita</a:t>
            </a:r>
            <a:r>
              <a:rPr lang="en-US" sz="1800" dirty="0"/>
              <a:t> , </a:t>
            </a:r>
            <a:r>
              <a:rPr lang="en-US" sz="1800" dirty="0" err="1"/>
              <a:t>keinginan</a:t>
            </a:r>
            <a:r>
              <a:rPr lang="en-US" sz="1800" dirty="0"/>
              <a:t>, </a:t>
            </a:r>
            <a:r>
              <a:rPr lang="en-US" sz="1800" dirty="0" err="1"/>
              <a:t>keadaan</a:t>
            </a:r>
            <a:r>
              <a:rPr lang="en-US" sz="1800" dirty="0"/>
              <a:t> yang </a:t>
            </a:r>
            <a:r>
              <a:rPr lang="en-US" sz="1800" dirty="0" err="1"/>
              <a:t>dikehendaki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.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mentah-mentah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UUD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proses </a:t>
            </a:r>
            <a:r>
              <a:rPr lang="en-US" sz="1800" dirty="0" err="1"/>
              <a:t>pertimbangan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.</a:t>
            </a:r>
          </a:p>
        </p:txBody>
      </p:sp>
      <p:sp>
        <p:nvSpPr>
          <p:cNvPr id="4" name="Flowchart: Display 3"/>
          <p:cNvSpPr/>
          <p:nvPr/>
        </p:nvSpPr>
        <p:spPr>
          <a:xfrm>
            <a:off x="83126" y="166255"/>
            <a:ext cx="8407731" cy="4821381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08" y="448857"/>
            <a:ext cx="7317105" cy="88249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753" y="1354163"/>
            <a:ext cx="7317582" cy="320325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/>
              <a:t>Zaman </a:t>
            </a:r>
            <a:r>
              <a:rPr lang="en-US" sz="1800" dirty="0" err="1"/>
              <a:t>Orde</a:t>
            </a:r>
            <a:r>
              <a:rPr lang="en-US" sz="1800" dirty="0"/>
              <a:t> Lama </a:t>
            </a:r>
            <a:r>
              <a:rPr lang="en-US" sz="1800" dirty="0" err="1"/>
              <a:t>menjelang</a:t>
            </a:r>
            <a:r>
              <a:rPr lang="en-US" sz="1800" dirty="0"/>
              <a:t> </a:t>
            </a:r>
            <a:r>
              <a:rPr lang="en-US" sz="1800" dirty="0" err="1"/>
              <a:t>kejatuhan</a:t>
            </a:r>
            <a:r>
              <a:rPr lang="en-US" sz="1800" dirty="0"/>
              <a:t> </a:t>
            </a:r>
            <a:r>
              <a:rPr lang="en-US" sz="1800" dirty="0" err="1"/>
              <a:t>kekuasaan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Soekarno</a:t>
            </a:r>
            <a:r>
              <a:rPr lang="en-US" sz="1800" dirty="0"/>
              <a:t> di </a:t>
            </a:r>
            <a:r>
              <a:rPr lang="en-US" sz="1800" dirty="0" err="1"/>
              <a:t>situlah</a:t>
            </a:r>
            <a:r>
              <a:rPr lang="en-US" sz="1800" dirty="0"/>
              <a:t> </a:t>
            </a:r>
            <a:r>
              <a:rPr lang="en-US" sz="1800" dirty="0" err="1"/>
              <a:t>nampak</a:t>
            </a:r>
            <a:r>
              <a:rPr lang="en-US" sz="1800" dirty="0"/>
              <a:t> </a:t>
            </a:r>
            <a:r>
              <a:rPr lang="en-US" sz="1800" dirty="0" err="1"/>
              <a:t>beliau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. </a:t>
            </a:r>
            <a:r>
              <a:rPr lang="en-US" sz="1800" dirty="0" err="1"/>
              <a:t>Beliau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b="1" dirty="0" err="1"/>
              <a:t>Supersemar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mengizinkan</a:t>
            </a:r>
            <a:r>
              <a:rPr lang="en-US" sz="1800" dirty="0"/>
              <a:t> </a:t>
            </a:r>
            <a:r>
              <a:rPr lang="en-US" sz="1800" dirty="0" err="1"/>
              <a:t>Jendral</a:t>
            </a:r>
            <a:r>
              <a:rPr lang="en-US" sz="1800" dirty="0"/>
              <a:t> </a:t>
            </a:r>
            <a:r>
              <a:rPr lang="en-US" sz="1800" dirty="0" err="1"/>
              <a:t>Soeharto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yang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membasmi</a:t>
            </a:r>
            <a:r>
              <a:rPr lang="en-US" sz="1800" dirty="0"/>
              <a:t>  PKI. </a:t>
            </a:r>
          </a:p>
          <a:p>
            <a:endParaRPr lang="en-US" sz="1800" dirty="0"/>
          </a:p>
          <a:p>
            <a:pPr algn="just"/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kasus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pertimbangan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kekuasaan</a:t>
            </a:r>
            <a:r>
              <a:rPr lang="en-US" sz="1800" dirty="0"/>
              <a:t> </a:t>
            </a:r>
            <a:r>
              <a:rPr lang="en-US" sz="1800" dirty="0" err="1"/>
              <a:t>eksekutif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dilandaskan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peristiwa</a:t>
            </a:r>
            <a:r>
              <a:rPr lang="en-US" sz="1800" dirty="0"/>
              <a:t> </a:t>
            </a:r>
            <a:r>
              <a:rPr lang="en-US" sz="1800" dirty="0" err="1"/>
              <a:t>kelam</a:t>
            </a:r>
            <a:r>
              <a:rPr lang="en-US" sz="1800" dirty="0"/>
              <a:t> G30S yang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rakyat</a:t>
            </a:r>
            <a:r>
              <a:rPr lang="en-US" sz="1800" dirty="0"/>
              <a:t> was-was,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kedamaian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yang </a:t>
            </a:r>
            <a:r>
              <a:rPr lang="en-US" sz="1800" dirty="0" err="1"/>
              <a:t>dihendaki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cita-cita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memajukan</a:t>
            </a:r>
            <a:r>
              <a:rPr lang="en-US" sz="1800" dirty="0"/>
              <a:t> Indonesia </a:t>
            </a:r>
            <a:r>
              <a:rPr lang="en-US" sz="1800" dirty="0" err="1"/>
              <a:t>dikeluarkan</a:t>
            </a:r>
            <a:r>
              <a:rPr lang="en-US" sz="1800" dirty="0"/>
              <a:t> </a:t>
            </a:r>
            <a:r>
              <a:rPr lang="en-US" sz="1800" dirty="0" err="1"/>
              <a:t>Supersemar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.</a:t>
            </a:r>
          </a:p>
        </p:txBody>
      </p:sp>
      <p:sp>
        <p:nvSpPr>
          <p:cNvPr id="4" name="Plaque 3"/>
          <p:cNvSpPr/>
          <p:nvPr/>
        </p:nvSpPr>
        <p:spPr>
          <a:xfrm>
            <a:off x="213756" y="166255"/>
            <a:ext cx="8668987" cy="4868883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55" y="430513"/>
            <a:ext cx="7317105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PENGERTIAN POLITIK SEBAGAI SENI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55" y="1095214"/>
            <a:ext cx="4306792" cy="282048"/>
          </a:xfrm>
        </p:spPr>
        <p:txBody>
          <a:bodyPr>
            <a:normAutofit fontScale="77500" lnSpcReduction="20000"/>
          </a:bodyPr>
          <a:lstStyle/>
          <a:p>
            <a:pPr marL="34295" indent="0">
              <a:buNone/>
            </a:pPr>
            <a:r>
              <a:rPr lang="en-US" b="1" dirty="0">
                <a:solidFill>
                  <a:schemeClr val="tx1"/>
                </a:solidFill>
              </a:rPr>
              <a:t>ARTI POLITIK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652" y="2173170"/>
            <a:ext cx="6968589" cy="297033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9" tIns="34295" rIns="68589" bIns="34295" rtlCol="0" anchor="t" anchorCtr="0"/>
          <a:lstStyle/>
          <a:p>
            <a:pPr algn="just"/>
            <a:r>
              <a:rPr lang="en-US" sz="2100" dirty="0" err="1">
                <a:solidFill>
                  <a:schemeClr val="tx1"/>
                </a:solidFill>
              </a:rPr>
              <a:t>Politik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segala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sesuatu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sangat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erat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kaitannya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kekuasaan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kenegaraan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pemerintahan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100" dirty="0">
              <a:solidFill>
                <a:schemeClr val="tx1"/>
              </a:solidFill>
            </a:endParaRPr>
          </a:p>
          <a:p>
            <a:pPr algn="just"/>
            <a:r>
              <a:rPr lang="en-US" sz="2100" dirty="0" err="1">
                <a:solidFill>
                  <a:schemeClr val="tx1"/>
                </a:solidFill>
              </a:rPr>
              <a:t>Politik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merupakan</a:t>
            </a:r>
            <a:r>
              <a:rPr lang="en-US" sz="2100" dirty="0">
                <a:solidFill>
                  <a:schemeClr val="tx1"/>
                </a:solidFill>
              </a:rPr>
              <a:t> proses </a:t>
            </a:r>
            <a:r>
              <a:rPr lang="en-US" sz="2100" dirty="0" err="1">
                <a:solidFill>
                  <a:schemeClr val="tx1"/>
                </a:solidFill>
              </a:rPr>
              <a:t>pembentukan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pembagian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kekuasaan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dalam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masyarakat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antara</a:t>
            </a:r>
            <a:r>
              <a:rPr lang="en-US" sz="2100" dirty="0">
                <a:solidFill>
                  <a:schemeClr val="tx1"/>
                </a:solidFill>
              </a:rPr>
              <a:t> lain </a:t>
            </a:r>
            <a:r>
              <a:rPr lang="en-US" sz="2100" dirty="0" err="1">
                <a:solidFill>
                  <a:schemeClr val="tx1"/>
                </a:solidFill>
              </a:rPr>
              <a:t>berwujud</a:t>
            </a:r>
            <a:r>
              <a:rPr lang="en-US" sz="2100" dirty="0">
                <a:solidFill>
                  <a:schemeClr val="tx1"/>
                </a:solidFill>
              </a:rPr>
              <a:t> proses </a:t>
            </a:r>
            <a:r>
              <a:rPr lang="en-US" sz="2100" dirty="0" err="1">
                <a:solidFill>
                  <a:schemeClr val="tx1"/>
                </a:solidFill>
              </a:rPr>
              <a:t>pembuatan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keputusan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khususnya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dalam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negara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Bevel 6"/>
          <p:cNvSpPr/>
          <p:nvPr/>
        </p:nvSpPr>
        <p:spPr>
          <a:xfrm>
            <a:off x="403760" y="153091"/>
            <a:ext cx="8312727" cy="1466467"/>
          </a:xfrm>
          <a:prstGeom prst="bevel">
            <a:avLst/>
          </a:prstGeom>
          <a:noFill/>
          <a:ln cap="flat">
            <a:miter lim="800000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0800000">
            <a:off x="8175129" y="3420094"/>
            <a:ext cx="541359" cy="1341911"/>
          </a:xfrm>
          <a:prstGeom prst="half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55" y="1437624"/>
            <a:ext cx="7317105" cy="3257550"/>
          </a:xfrm>
        </p:spPr>
        <p:txBody>
          <a:bodyPr>
            <a:normAutofit/>
          </a:bodyPr>
          <a:lstStyle/>
          <a:p>
            <a:pPr marL="34295" indent="0">
              <a:buNone/>
            </a:pPr>
            <a:r>
              <a:rPr lang="en-US" sz="2100" dirty="0" err="1">
                <a:solidFill>
                  <a:schemeClr val="tx1"/>
                </a:solidFill>
              </a:rPr>
              <a:t>Seni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karya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diciptakan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keahlian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luar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biasa</a:t>
            </a:r>
            <a:r>
              <a:rPr lang="en-US" sz="2100" dirty="0">
                <a:solidFill>
                  <a:schemeClr val="tx1"/>
                </a:solidFill>
              </a:rPr>
              <a:t>. </a:t>
            </a:r>
          </a:p>
          <a:p>
            <a:pPr marL="34295" indent="0">
              <a:buNone/>
            </a:pPr>
            <a:r>
              <a:rPr lang="en-US" sz="2100" dirty="0" err="1">
                <a:solidFill>
                  <a:schemeClr val="tx1"/>
                </a:solidFill>
              </a:rPr>
              <a:t>Dewasa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ini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seni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bisa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dilihat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dalam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intisari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ekspresi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dari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kreatifitas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34295" indent="0">
              <a:buNone/>
            </a:pPr>
            <a:r>
              <a:rPr lang="en-US" sz="2100" dirty="0" err="1">
                <a:solidFill>
                  <a:schemeClr val="tx1"/>
                </a:solidFill>
              </a:rPr>
              <a:t>Menyampaikan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baik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kepercayaan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gagasan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sensasi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atau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perasaan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cara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seefektif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mungkin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medium </a:t>
            </a:r>
            <a:r>
              <a:rPr lang="en-US" sz="2100" dirty="0" err="1">
                <a:solidFill>
                  <a:schemeClr val="tx1"/>
                </a:solidFill>
              </a:rPr>
              <a:t>itu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114715" y="965420"/>
            <a:ext cx="4306792" cy="282048"/>
          </a:xfrm>
          <a:prstGeom prst="rect">
            <a:avLst/>
          </a:prstGeom>
        </p:spPr>
        <p:txBody>
          <a:bodyPr vert="horz" lIns="68589" tIns="34295" rIns="68589" bIns="34295" rtlCol="0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5" indent="0">
              <a:buNone/>
            </a:pPr>
            <a:r>
              <a:rPr lang="en-US" b="1" dirty="0"/>
              <a:t>ARTI SENI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00644" y="451262"/>
            <a:ext cx="7885216" cy="396635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98635" y="1329612"/>
            <a:ext cx="7266144" cy="3149538"/>
          </a:xfrm>
        </p:spPr>
        <p:txBody>
          <a:bodyPr>
            <a:normAutofit/>
          </a:bodyPr>
          <a:lstStyle/>
          <a:p>
            <a:pPr marL="34295" indent="0" algn="just">
              <a:lnSpc>
                <a:spcPct val="110000"/>
              </a:lnSpc>
              <a:buNone/>
            </a:pPr>
            <a:r>
              <a:rPr lang="en-US" sz="2100" kern="1000" dirty="0" err="1">
                <a:solidFill>
                  <a:schemeClr val="tx1"/>
                </a:solidFill>
              </a:rPr>
              <a:t>Bisa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disimpulkan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bahwa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politik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bisa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disebut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sebagai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seni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34295" indent="0" algn="just">
              <a:lnSpc>
                <a:spcPct val="100000"/>
              </a:lnSpc>
              <a:buNone/>
            </a:pPr>
            <a:r>
              <a:rPr lang="en-US" sz="2100" dirty="0" err="1">
                <a:solidFill>
                  <a:schemeClr val="tx1"/>
                </a:solidFill>
              </a:rPr>
              <a:t>Politik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menyediakan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wadah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individu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menyampaikan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gagasan</a:t>
            </a:r>
            <a:r>
              <a:rPr lang="en-US" sz="2100" dirty="0">
                <a:solidFill>
                  <a:schemeClr val="tx1"/>
                </a:solidFill>
              </a:rPr>
              <a:t> , </a:t>
            </a:r>
            <a:r>
              <a:rPr lang="en-US" sz="2100" dirty="0" err="1">
                <a:solidFill>
                  <a:schemeClr val="tx1"/>
                </a:solidFill>
              </a:rPr>
              <a:t>pola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pikir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lain-lain.</a:t>
            </a:r>
          </a:p>
          <a:p>
            <a:pPr marL="34295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</a:rPr>
              <a:t>Juga </a:t>
            </a:r>
            <a:r>
              <a:rPr lang="en-US" sz="2100" dirty="0" err="1">
                <a:solidFill>
                  <a:schemeClr val="tx1"/>
                </a:solidFill>
              </a:rPr>
              <a:t>bisa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dikatakan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sebagai</a:t>
            </a:r>
            <a:r>
              <a:rPr lang="en-US" sz="2100" dirty="0">
                <a:solidFill>
                  <a:schemeClr val="tx1"/>
                </a:solidFill>
              </a:rPr>
              <a:t> media </a:t>
            </a:r>
            <a:r>
              <a:rPr lang="en-US" sz="2100" dirty="0" err="1">
                <a:solidFill>
                  <a:schemeClr val="tx1"/>
                </a:solidFill>
              </a:rPr>
              <a:t>unutk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melanggengkan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kekuasaaan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bagi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penguasa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34295" indent="0" algn="just">
              <a:lnSpc>
                <a:spcPct val="100000"/>
              </a:lnSpc>
              <a:buNone/>
            </a:pP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menyapaikan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sebuah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pemikiran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kreatifitas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mempengaruhi</a:t>
            </a:r>
            <a:r>
              <a:rPr lang="en-US" sz="2100" dirty="0">
                <a:solidFill>
                  <a:schemeClr val="tx1"/>
                </a:solidFill>
              </a:rPr>
              <a:t> orang lain.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114715" y="965420"/>
            <a:ext cx="4306792" cy="282048"/>
          </a:xfrm>
          <a:prstGeom prst="rect">
            <a:avLst/>
          </a:prstGeom>
        </p:spPr>
        <p:txBody>
          <a:bodyPr vert="horz" lIns="68589" tIns="34295" rIns="68589" bIns="34295" rtlCol="0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5" indent="0">
              <a:buNone/>
            </a:pPr>
            <a:r>
              <a:rPr lang="en-US" b="1" dirty="0"/>
              <a:t>POLITIK SEBAGAI SENI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18753" y="166255"/>
            <a:ext cx="8407730" cy="43819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55" y="804347"/>
            <a:ext cx="7317105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PENGERTIAN HUKUM SEBAGAI SENI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55" y="1538742"/>
            <a:ext cx="4306792" cy="282048"/>
          </a:xfrm>
        </p:spPr>
        <p:txBody>
          <a:bodyPr>
            <a:normAutofit fontScale="77500" lnSpcReduction="20000"/>
          </a:bodyPr>
          <a:lstStyle/>
          <a:p>
            <a:pPr marL="34295" indent="0">
              <a:buNone/>
            </a:pPr>
            <a:r>
              <a:rPr lang="en-US" b="1" dirty="0">
                <a:solidFill>
                  <a:schemeClr val="tx1"/>
                </a:solidFill>
              </a:rPr>
              <a:t>ARTI HUKUM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655" y="1976649"/>
            <a:ext cx="6968589" cy="2970330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9" tIns="34295" rIns="68589" bIns="34295" rtlCol="0" anchor="t" anchorCtr="0"/>
          <a:lstStyle/>
          <a:p>
            <a:pPr algn="just"/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merupakan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suatu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sistem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norma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atura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mengatur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perilaku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100" dirty="0">
              <a:solidFill>
                <a:schemeClr val="tx1"/>
              </a:solidFill>
            </a:endParaRPr>
          </a:p>
          <a:p>
            <a:pPr algn="just"/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dapat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berupa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aturan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tertulis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ataupun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tidak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tertulis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bertujuan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untuk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mengatur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masyarakat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mencegah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terjadinya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kekacauan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atau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perselisihan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mewujudkan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ketertiban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keadilan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510639" y="475014"/>
            <a:ext cx="7956467" cy="42394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0639" y="1305862"/>
            <a:ext cx="7266144" cy="3149538"/>
          </a:xfrm>
        </p:spPr>
        <p:txBody>
          <a:bodyPr>
            <a:normAutofit/>
          </a:bodyPr>
          <a:lstStyle/>
          <a:p>
            <a:pPr marL="34295" indent="0" algn="just">
              <a:lnSpc>
                <a:spcPct val="110000"/>
              </a:lnSpc>
              <a:buNone/>
            </a:pPr>
            <a:r>
              <a:rPr lang="en-US" sz="2100" dirty="0" err="1">
                <a:solidFill>
                  <a:schemeClr val="tx1"/>
                </a:solidFill>
              </a:rPr>
              <a:t>Dengan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adanya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pengertian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seni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diatas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dapat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dikatakan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sebagai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seni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34295" indent="0" algn="just">
              <a:lnSpc>
                <a:spcPct val="110000"/>
              </a:lnSpc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34295" indent="0" algn="just">
              <a:lnSpc>
                <a:spcPct val="110000"/>
              </a:lnSpc>
              <a:buNone/>
            </a:pPr>
            <a:r>
              <a:rPr lang="en-US" sz="2100" dirty="0" err="1">
                <a:solidFill>
                  <a:schemeClr val="tx1"/>
                </a:solidFill>
              </a:rPr>
              <a:t>Karena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karya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hasil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cipta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dari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pemikiran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manusia</a:t>
            </a:r>
            <a:r>
              <a:rPr lang="en-US" sz="2100" dirty="0">
                <a:solidFill>
                  <a:schemeClr val="tx1"/>
                </a:solidFill>
              </a:rPr>
              <a:t>, yang </a:t>
            </a:r>
            <a:r>
              <a:rPr lang="en-US" sz="2100" dirty="0" err="1">
                <a:solidFill>
                  <a:schemeClr val="tx1"/>
                </a:solidFill>
              </a:rPr>
              <a:t>berarti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adalah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suatu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kebudayaan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diciptakan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dibawa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oleh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nenek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moyang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kita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mengatur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sebuah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tatanan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kehidupan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sanksi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atas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pelanggaran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dilakukan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hak-hak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diperoleh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dari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setiap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subjek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hukum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114715" y="851665"/>
            <a:ext cx="4306792" cy="282048"/>
          </a:xfrm>
          <a:prstGeom prst="rect">
            <a:avLst/>
          </a:prstGeom>
        </p:spPr>
        <p:txBody>
          <a:bodyPr vert="horz" lIns="68589" tIns="34295" rIns="68589" bIns="34295" rtlCol="0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5" indent="0">
              <a:buNone/>
            </a:pPr>
            <a:r>
              <a:rPr lang="en-US" b="1" dirty="0"/>
              <a:t>HUKUM SEBAGAI SENI</a:t>
            </a:r>
          </a:p>
        </p:txBody>
      </p:sp>
      <p:sp>
        <p:nvSpPr>
          <p:cNvPr id="3" name="Flowchart: Multidocument 2"/>
          <p:cNvSpPr/>
          <p:nvPr/>
        </p:nvSpPr>
        <p:spPr>
          <a:xfrm>
            <a:off x="510639" y="320634"/>
            <a:ext cx="8407730" cy="4727864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810" y="371847"/>
            <a:ext cx="7317105" cy="453866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PENGERTIAN POLITIK HUKUM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5566" y="688768"/>
            <a:ext cx="7317582" cy="3599974"/>
          </a:xfrm>
        </p:spPr>
        <p:txBody>
          <a:bodyPr>
            <a:noAutofit/>
          </a:bodyPr>
          <a:lstStyle/>
          <a:p>
            <a:pPr marL="257209" indent="-2572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Satjipto</a:t>
            </a:r>
            <a:r>
              <a:rPr lang="en-US" sz="1600" dirty="0"/>
              <a:t> </a:t>
            </a:r>
            <a:r>
              <a:rPr lang="en-US" sz="1600" dirty="0" err="1"/>
              <a:t>Rahardjo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–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hendak</a:t>
            </a:r>
            <a:r>
              <a:rPr lang="en-US" sz="1600" dirty="0"/>
              <a:t>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257209" indent="-25720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57209" indent="-2572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   </a:t>
            </a:r>
            <a:r>
              <a:rPr lang="en-US" sz="1600" dirty="0" err="1"/>
              <a:t>Padmo</a:t>
            </a:r>
            <a:r>
              <a:rPr lang="en-US" sz="1600" dirty="0"/>
              <a:t> </a:t>
            </a:r>
            <a:r>
              <a:rPr lang="en-US" sz="1600" dirty="0" err="1"/>
              <a:t>Wahjono</a:t>
            </a:r>
            <a:r>
              <a:rPr lang="en-US" sz="1600" dirty="0"/>
              <a:t> </a:t>
            </a:r>
            <a:r>
              <a:rPr lang="en-US" sz="1600" dirty="0" err="1"/>
              <a:t>disetir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Kotam</a:t>
            </a:r>
            <a:r>
              <a:rPr lang="en-US" sz="1600" dirty="0"/>
              <a:t> Y. </a:t>
            </a:r>
            <a:r>
              <a:rPr lang="en-US" sz="1600" dirty="0" err="1"/>
              <a:t>Stefanus</a:t>
            </a:r>
            <a:endParaRPr lang="en-US" sz="1600" dirty="0"/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kebijaksanaan</a:t>
            </a:r>
            <a:r>
              <a:rPr lang="en-US" sz="1600" dirty="0"/>
              <a:t> </a:t>
            </a:r>
            <a:r>
              <a:rPr lang="en-US" sz="1600" dirty="0" err="1"/>
              <a:t>penyelenggara</a:t>
            </a:r>
            <a:r>
              <a:rPr lang="en-US" sz="1600" dirty="0"/>
              <a:t> Negara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dijadikan</a:t>
            </a:r>
            <a:r>
              <a:rPr lang="en-US" sz="1600" dirty="0"/>
              <a:t> criteria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menghukumkan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( </a:t>
            </a:r>
            <a:r>
              <a:rPr lang="en-US" sz="1600" dirty="0" err="1"/>
              <a:t>menjadikan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). </a:t>
            </a:r>
            <a:r>
              <a:rPr lang="en-US" sz="1600" dirty="0" err="1"/>
              <a:t>Kebijaksanaan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penerapannya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endParaRPr lang="en-US" sz="1600" dirty="0"/>
          </a:p>
          <a:p>
            <a:pPr marL="257209" indent="-25720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41" indent="-21434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L. J. Van </a:t>
            </a:r>
            <a:r>
              <a:rPr lang="en-US" sz="1600" dirty="0" err="1"/>
              <a:t>Apeldorn</a:t>
            </a:r>
            <a:endParaRPr lang="en-US" sz="1600" dirty="0"/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perundang</a:t>
            </a:r>
            <a:r>
              <a:rPr lang="en-US" sz="1600" dirty="0"/>
              <a:t> – </a:t>
            </a:r>
            <a:r>
              <a:rPr lang="en-US" sz="1600" dirty="0" err="1"/>
              <a:t>undangan</a:t>
            </a:r>
            <a:r>
              <a:rPr lang="en-US" sz="1600" dirty="0"/>
              <a:t> . (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tertulis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400" dirty="0"/>
              <a:t>.</a:t>
            </a:r>
          </a:p>
        </p:txBody>
      </p:sp>
      <p:sp>
        <p:nvSpPr>
          <p:cNvPr id="2" name="Half Frame 1"/>
          <p:cNvSpPr/>
          <p:nvPr/>
        </p:nvSpPr>
        <p:spPr>
          <a:xfrm rot="5400000">
            <a:off x="7766462" y="-237507"/>
            <a:ext cx="356260" cy="152004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688769" y="4281055"/>
            <a:ext cx="320634" cy="10227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6" y="203835"/>
            <a:ext cx="7317105" cy="796290"/>
          </a:xfrm>
        </p:spPr>
        <p:txBody>
          <a:bodyPr/>
          <a:lstStyle/>
          <a:p>
            <a:r>
              <a:rPr lang="en-US"/>
              <a:t>POLITIK HUKUM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685" y="861537"/>
            <a:ext cx="7198965" cy="4281964"/>
          </a:xfrm>
        </p:spPr>
        <p:txBody>
          <a:bodyPr>
            <a:noAutofit/>
          </a:bodyPr>
          <a:lstStyle/>
          <a:p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ditunjukkan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eksistensi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dinegara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seberapa</a:t>
            </a:r>
            <a:r>
              <a:rPr lang="en-US" sz="1600" dirty="0"/>
              <a:t> </a:t>
            </a:r>
            <a:r>
              <a:rPr lang="en-US" sz="1600" dirty="0" err="1"/>
              <a:t>berpengaruhnya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</a:pP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Trias</a:t>
            </a:r>
            <a:r>
              <a:rPr lang="en-US" sz="1600" dirty="0"/>
              <a:t> </a:t>
            </a:r>
            <a:r>
              <a:rPr lang="en-US" sz="1600" dirty="0" err="1"/>
              <a:t>Politica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:  </a:t>
            </a:r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600" dirty="0" err="1"/>
              <a:t>Eksekutif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yang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Partai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nantinya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mengeluarkan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Kepres</a:t>
            </a:r>
            <a:r>
              <a:rPr lang="en-US" sz="1600" dirty="0"/>
              <a:t>/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,</a:t>
            </a:r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600" dirty="0" err="1"/>
              <a:t>Legislatif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DPR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pemilu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Partai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parlemen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nantinya</a:t>
            </a:r>
            <a:r>
              <a:rPr lang="en-US" sz="1600" dirty="0"/>
              <a:t>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pembahas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pengesah</a:t>
            </a:r>
            <a:r>
              <a:rPr lang="en-US" sz="1600" dirty="0"/>
              <a:t> </a:t>
            </a: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sidang</a:t>
            </a:r>
            <a:r>
              <a:rPr lang="en-US" sz="1600" dirty="0"/>
              <a:t> </a:t>
            </a:r>
            <a:r>
              <a:rPr lang="en-US" sz="1600" dirty="0" err="1"/>
              <a:t>Paripurna</a:t>
            </a:r>
            <a:r>
              <a:rPr lang="en-US" sz="1600" dirty="0"/>
              <a:t>,</a:t>
            </a:r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600" dirty="0" err="1"/>
              <a:t>Yudikatif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kehakiman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yang </a:t>
            </a:r>
            <a:r>
              <a:rPr lang="en-US" sz="1600" dirty="0" err="1"/>
              <a:t>kuat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mengakhiri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memutus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perkara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endParaRPr lang="en-US" sz="1600" dirty="0"/>
          </a:p>
        </p:txBody>
      </p:sp>
      <p:sp>
        <p:nvSpPr>
          <p:cNvPr id="4" name="Folded Corner 3"/>
          <p:cNvSpPr/>
          <p:nvPr/>
        </p:nvSpPr>
        <p:spPr>
          <a:xfrm>
            <a:off x="617517" y="178130"/>
            <a:ext cx="7932717" cy="4726379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19" y="188799"/>
            <a:ext cx="7317105" cy="807244"/>
          </a:xfrm>
        </p:spPr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519" y="972292"/>
            <a:ext cx="7391420" cy="3257074"/>
          </a:xfrm>
        </p:spPr>
        <p:txBody>
          <a:bodyPr>
            <a:noAutofit/>
          </a:bodyPr>
          <a:lstStyle/>
          <a:p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/</a:t>
            </a:r>
            <a:r>
              <a:rPr lang="en-US" sz="1800" dirty="0" err="1"/>
              <a:t>Pemanen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berdirinya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kekuasaan</a:t>
            </a:r>
            <a:r>
              <a:rPr lang="en-US" sz="1800" dirty="0"/>
              <a:t> dah </a:t>
            </a:r>
            <a:r>
              <a:rPr lang="en-US" sz="1800" dirty="0" err="1"/>
              <a:t>hukum</a:t>
            </a:r>
            <a:endParaRPr lang="en-US" sz="1800" dirty="0"/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(Indonesia: UUD 1945)</a:t>
            </a:r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di </a:t>
            </a:r>
            <a:r>
              <a:rPr lang="en-US" sz="1800" dirty="0" err="1"/>
              <a:t>mata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endParaRPr lang="en-US" sz="1800" dirty="0"/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memperhatikan</a:t>
            </a:r>
            <a:r>
              <a:rPr lang="en-US" sz="1800" dirty="0"/>
              <a:t> </a:t>
            </a:r>
            <a:r>
              <a:rPr lang="en-US" sz="1800" dirty="0" err="1"/>
              <a:t>kemajemukan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endParaRPr lang="en-US" sz="1800" dirty="0"/>
          </a:p>
          <a:p>
            <a:pPr marL="257209" indent="-257209">
              <a:buFont typeface="Arial" panose="020B0604020202020204" pitchFamily="34" charset="0"/>
              <a:buChar char="•"/>
            </a:pP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berasal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adat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,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partisipasi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demi </a:t>
            </a:r>
            <a:r>
              <a:rPr lang="en-US" sz="1800" dirty="0" err="1"/>
              <a:t>kesejahteraan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</a:pP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menjalankan</a:t>
            </a:r>
            <a:r>
              <a:rPr lang="en-US" sz="1800" dirty="0"/>
              <a:t> </a:t>
            </a:r>
            <a:r>
              <a:rPr lang="en-US" sz="1800" dirty="0" err="1"/>
              <a:t>sifat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kekuasaan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dibatasi</a:t>
            </a:r>
            <a:r>
              <a:rPr lang="en-US" sz="1800" dirty="0"/>
              <a:t> agar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merugikan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orang </a:t>
            </a:r>
            <a:r>
              <a:rPr lang="en-US" sz="1800" dirty="0" err="1"/>
              <a:t>banyak</a:t>
            </a:r>
            <a:endParaRPr lang="en-US" sz="18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13756" y="285008"/>
            <a:ext cx="8645236" cy="47026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722</Words>
  <Application>Microsoft Macintosh PowerPoint</Application>
  <PresentationFormat>On-screen Show (16:9)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Livvic</vt:lpstr>
      <vt:lpstr>Livvic Light</vt:lpstr>
      <vt:lpstr>Redressed</vt:lpstr>
      <vt:lpstr>Papyrus History Lesson by Slidesgo</vt:lpstr>
      <vt:lpstr>POLITIK HUKUM SEBAGAI SENI (ART)</vt:lpstr>
      <vt:lpstr>PENGERTIAN POLITIK SEBAGAI SENI</vt:lpstr>
      <vt:lpstr>PowerPoint Presentation</vt:lpstr>
      <vt:lpstr>PowerPoint Presentation</vt:lpstr>
      <vt:lpstr>PENGERTIAN HUKUM SEBAGAI SENI</vt:lpstr>
      <vt:lpstr>PowerPoint Presentation</vt:lpstr>
      <vt:lpstr>PENGERTIAN POLITIK HUKUM</vt:lpstr>
      <vt:lpstr>POLITIK HUKUM</vt:lpstr>
      <vt:lpstr>Sifat Politik Hukum</vt:lpstr>
      <vt:lpstr>politik hukum sebagai seni</vt:lpstr>
      <vt:lpstr>Contoh kasus politik hukum sebagai seni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 HUKUM</dc:title>
  <dc:creator>user</dc:creator>
  <cp:lastModifiedBy>Sepriyadi Adhan S</cp:lastModifiedBy>
  <cp:revision>27</cp:revision>
  <dcterms:modified xsi:type="dcterms:W3CDTF">2021-10-31T14:06:58Z</dcterms:modified>
</cp:coreProperties>
</file>