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pPr/>
              <a:t>2021-08-14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pPr/>
              <a:t>2021-08-14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23928" y="4437112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356992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MKU PANCASILA</a:t>
            </a:r>
            <a:r>
              <a:rPr kumimoji="0" lang="en-US" altLang="ko-K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endParaRPr kumimoji="0" lang="en-US" altLang="ko-KR" sz="14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1295400"/>
            <a:ext cx="5486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BAB VII</a:t>
            </a:r>
          </a:p>
          <a:p>
            <a:r>
              <a:rPr lang="en-US" b="1" dirty="0" smtClean="0"/>
              <a:t>MENGAPA PANCASILA MENJADI DASAR</a:t>
            </a:r>
          </a:p>
          <a:p>
            <a:r>
              <a:rPr lang="en-US" b="1" dirty="0" smtClean="0"/>
              <a:t>NILAI PENGEMBANGAN ILMU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122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828836"/>
            <a:ext cx="838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C. </a:t>
            </a:r>
            <a:r>
              <a:rPr lang="en-US" sz="3200" b="1" dirty="0" err="1" smtClean="0"/>
              <a:t>Menggali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Sumber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Historis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Sosiologis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Politis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tentang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Pancasila</a:t>
            </a:r>
            <a:endParaRPr lang="en-US" sz="3200" b="1" dirty="0" smtClean="0"/>
          </a:p>
          <a:p>
            <a:r>
              <a:rPr lang="en-US" sz="3200" b="1" dirty="0" err="1" smtClean="0"/>
              <a:t>sebagai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Dasar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Nilai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Pengembangan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Ilmu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di</a:t>
            </a:r>
            <a:r>
              <a:rPr lang="en-US" sz="3200" b="1" dirty="0" smtClean="0"/>
              <a:t> Indonesia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0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Sumber</a:t>
            </a:r>
            <a:r>
              <a:rPr lang="en-US" b="1" dirty="0" smtClean="0"/>
              <a:t> </a:t>
            </a:r>
            <a:r>
              <a:rPr lang="en-US" b="1" dirty="0" err="1" smtClean="0"/>
              <a:t>Historis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endParaRPr lang="en-US" b="1" dirty="0" smtClean="0"/>
          </a:p>
          <a:p>
            <a:r>
              <a:rPr lang="en-US" b="1" dirty="0" smtClean="0"/>
              <a:t>Indonesia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44780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Pancasila sebagai dasar pengembangan ilmu belum banyak dibicarakan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dimaklumi</a:t>
            </a:r>
            <a:r>
              <a:rPr lang="en-US" dirty="0" smtClean="0"/>
              <a:t>, </a:t>
            </a:r>
            <a:r>
              <a:rPr lang="en-US" dirty="0" err="1" smtClean="0"/>
              <a:t>mengingat</a:t>
            </a:r>
            <a:endParaRPr lang="en-US" dirty="0" smtClean="0"/>
          </a:p>
          <a:p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pendiri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cerdik</a:t>
            </a:r>
            <a:r>
              <a:rPr lang="en-US" dirty="0" smtClean="0"/>
              <a:t> </a:t>
            </a:r>
            <a:r>
              <a:rPr lang="en-US" dirty="0" err="1" smtClean="0"/>
              <a:t>cendekia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intelektual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endParaRPr lang="en-US" dirty="0" smtClean="0"/>
          </a:p>
          <a:p>
            <a:r>
              <a:rPr lang="en-US" dirty="0" smtClean="0"/>
              <a:t>Indonesia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mencurahkan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pemikirannya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endParaRPr lang="en-US" dirty="0" smtClean="0"/>
          </a:p>
          <a:p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Para </a:t>
            </a:r>
            <a:r>
              <a:rPr lang="en-US" dirty="0" err="1" smtClean="0"/>
              <a:t>intelektual</a:t>
            </a:r>
            <a:r>
              <a:rPr lang="en-US" dirty="0" smtClean="0"/>
              <a:t> </a:t>
            </a:r>
            <a:r>
              <a:rPr lang="en-US" dirty="0" err="1" smtClean="0"/>
              <a:t>merangkap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pejuang</a:t>
            </a:r>
            <a:endParaRPr lang="en-US" dirty="0" smtClean="0"/>
          </a:p>
          <a:p>
            <a:r>
              <a:rPr lang="es-ES" dirty="0" err="1" smtClean="0"/>
              <a:t>bangsa</a:t>
            </a:r>
            <a:r>
              <a:rPr lang="es-ES" dirty="0" smtClean="0"/>
              <a:t> </a:t>
            </a:r>
            <a:r>
              <a:rPr lang="es-ES" dirty="0" err="1" smtClean="0"/>
              <a:t>masih</a:t>
            </a:r>
            <a:r>
              <a:rPr lang="es-ES" dirty="0" smtClean="0"/>
              <a:t> </a:t>
            </a:r>
            <a:r>
              <a:rPr lang="es-ES" dirty="0" err="1" smtClean="0"/>
              <a:t>disibukkan</a:t>
            </a:r>
            <a:r>
              <a:rPr lang="es-ES" dirty="0" smtClean="0"/>
              <a:t> pada </a:t>
            </a:r>
            <a:r>
              <a:rPr lang="es-ES" dirty="0" err="1" smtClean="0"/>
              <a:t>upaya</a:t>
            </a:r>
            <a:r>
              <a:rPr lang="es-ES" dirty="0" smtClean="0"/>
              <a:t> </a:t>
            </a:r>
            <a:r>
              <a:rPr lang="es-ES" dirty="0" err="1" smtClean="0"/>
              <a:t>pembenahan</a:t>
            </a:r>
            <a:r>
              <a:rPr lang="es-ES" dirty="0" smtClean="0"/>
              <a:t> dan </a:t>
            </a:r>
            <a:r>
              <a:rPr lang="es-ES" dirty="0" err="1" smtClean="0"/>
              <a:t>penataan</a:t>
            </a:r>
            <a:r>
              <a:rPr lang="es-ES" dirty="0" smtClean="0"/>
              <a:t> negara yang</a:t>
            </a:r>
          </a:p>
          <a:p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terbebas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penjajahan</a:t>
            </a:r>
            <a:r>
              <a:rPr lang="en-US" dirty="0" smtClean="0"/>
              <a:t>. </a:t>
            </a:r>
            <a:r>
              <a:rPr lang="en-US" dirty="0" err="1" smtClean="0"/>
              <a:t>Penjajahan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menguras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endParaRPr lang="en-US" dirty="0" smtClean="0"/>
          </a:p>
          <a:p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Indonesia,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menjadikan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terbesar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endParaRPr lang="en-US" dirty="0" smtClean="0"/>
          </a:p>
          <a:p>
            <a:r>
              <a:rPr lang="en-US" dirty="0" smtClean="0"/>
              <a:t>Indonesia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kemiskinan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kebodohan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305342"/>
            <a:ext cx="8763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endParaRPr lang="en-US" dirty="0" smtClean="0"/>
          </a:p>
          <a:p>
            <a:r>
              <a:rPr lang="en-US" dirty="0" err="1" smtClean="0"/>
              <a:t>dikemukakan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Prof </a:t>
            </a:r>
            <a:r>
              <a:rPr lang="en-US" dirty="0" err="1" smtClean="0"/>
              <a:t>Notonagoro</a:t>
            </a:r>
            <a:r>
              <a:rPr lang="en-US" dirty="0" smtClean="0"/>
              <a:t>,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senat</a:t>
            </a:r>
            <a:r>
              <a:rPr lang="en-US" dirty="0" smtClean="0"/>
              <a:t>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Gadjah</a:t>
            </a:r>
            <a:r>
              <a:rPr lang="en-US" dirty="0" smtClean="0"/>
              <a:t> </a:t>
            </a:r>
            <a:r>
              <a:rPr lang="en-US" dirty="0" err="1" smtClean="0"/>
              <a:t>Mada</a:t>
            </a:r>
            <a:endParaRPr lang="en-US" dirty="0" smtClean="0"/>
          </a:p>
          <a:p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dikutip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Prof. </a:t>
            </a:r>
            <a:r>
              <a:rPr lang="en-US" dirty="0" err="1" smtClean="0"/>
              <a:t>Koesnadi</a:t>
            </a:r>
            <a:r>
              <a:rPr lang="en-US" dirty="0" smtClean="0"/>
              <a:t> </a:t>
            </a:r>
            <a:r>
              <a:rPr lang="en-US" dirty="0" err="1" smtClean="0"/>
              <a:t>Hardjasoemantri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sambutan</a:t>
            </a:r>
            <a:endParaRPr lang="en-US" dirty="0" smtClean="0"/>
          </a:p>
          <a:p>
            <a:r>
              <a:rPr lang="en-US" dirty="0" smtClean="0"/>
              <a:t>seminar </a:t>
            </a:r>
            <a:r>
              <a:rPr lang="en-US" dirty="0" err="1" smtClean="0"/>
              <a:t>tersebut</a:t>
            </a:r>
            <a:r>
              <a:rPr lang="en-US" dirty="0" smtClean="0"/>
              <a:t>, yang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pegangan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dipergunakan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pendirian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,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pangkal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diselidiki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Koesnadi</a:t>
            </a:r>
            <a:r>
              <a:rPr lang="en-US" dirty="0" smtClean="0"/>
              <a:t>, 1987: xii).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166843"/>
            <a:ext cx="8610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Daoed</a:t>
            </a:r>
            <a:r>
              <a:rPr lang="en-US" dirty="0" smtClean="0"/>
              <a:t> </a:t>
            </a:r>
            <a:r>
              <a:rPr lang="en-US" dirty="0" err="1" smtClean="0"/>
              <a:t>Joesoef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ilmiahnya</a:t>
            </a:r>
            <a:r>
              <a:rPr lang="en-US" dirty="0" smtClean="0"/>
              <a:t> yang </a:t>
            </a:r>
            <a:r>
              <a:rPr lang="en-US" dirty="0" err="1" smtClean="0"/>
              <a:t>berjudul</a:t>
            </a:r>
            <a:r>
              <a:rPr lang="en-US" dirty="0" smtClean="0"/>
              <a:t> </a:t>
            </a:r>
            <a:r>
              <a:rPr lang="en-US" b="1" i="1" dirty="0" err="1" smtClean="0"/>
              <a:t>Pancasila</a:t>
            </a:r>
            <a:r>
              <a:rPr lang="en-US" b="1" i="1" dirty="0" smtClean="0"/>
              <a:t>,</a:t>
            </a:r>
          </a:p>
          <a:p>
            <a:r>
              <a:rPr lang="en-US" b="1" i="1" dirty="0" err="1" smtClean="0"/>
              <a:t>Kebudayaan</a:t>
            </a:r>
            <a:r>
              <a:rPr lang="en-US" b="1" i="1" dirty="0" smtClean="0"/>
              <a:t>, </a:t>
            </a:r>
            <a:r>
              <a:rPr lang="en-US" b="1" i="1" dirty="0" err="1" smtClean="0"/>
              <a:t>dan</a:t>
            </a:r>
            <a:r>
              <a:rPr lang="en-US" b="1" i="1" dirty="0" smtClean="0"/>
              <a:t> </a:t>
            </a:r>
            <a:r>
              <a:rPr lang="en-US" b="1" i="1" dirty="0" err="1" smtClean="0"/>
              <a:t>Ilmu</a:t>
            </a:r>
            <a:r>
              <a:rPr lang="en-US" b="1" i="1" dirty="0" smtClean="0"/>
              <a:t> </a:t>
            </a:r>
            <a:r>
              <a:rPr lang="en-US" b="1" i="1" dirty="0" err="1" smtClean="0"/>
              <a:t>Pengetahuan</a:t>
            </a:r>
            <a:r>
              <a:rPr lang="en-US" b="1" i="1" dirty="0" smtClean="0"/>
              <a:t> </a:t>
            </a:r>
            <a:r>
              <a:rPr lang="en-US" b="1" i="1" dirty="0" err="1" smtClean="0"/>
              <a:t>menyatakan</a:t>
            </a:r>
            <a:r>
              <a:rPr lang="en-US" b="1" i="1" dirty="0" smtClean="0"/>
              <a:t> </a:t>
            </a:r>
            <a:r>
              <a:rPr lang="en-US" b="1" i="1" dirty="0" err="1" smtClean="0"/>
              <a:t>bahwa</a:t>
            </a:r>
            <a:r>
              <a:rPr lang="en-US" b="1" i="1" dirty="0" smtClean="0"/>
              <a:t> </a:t>
            </a:r>
            <a:r>
              <a:rPr lang="en-US" b="1" i="1" dirty="0" err="1" smtClean="0"/>
              <a:t>Pancasila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adalah</a:t>
            </a:r>
            <a:endParaRPr lang="en-US" b="1" i="1" dirty="0" smtClean="0"/>
          </a:p>
          <a:p>
            <a:r>
              <a:rPr lang="en-US" dirty="0" err="1" smtClean="0"/>
              <a:t>gagasan</a:t>
            </a:r>
            <a:r>
              <a:rPr lang="en-US" dirty="0" smtClean="0"/>
              <a:t> vital 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 Indonesia,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yang</a:t>
            </a:r>
          </a:p>
          <a:p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diramu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sendiri</a:t>
            </a:r>
            <a:r>
              <a:rPr lang="en-US" dirty="0" smtClean="0"/>
              <a:t>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memandang</a:t>
            </a:r>
            <a:r>
              <a:rPr lang="en-US" dirty="0" smtClean="0"/>
              <a:t>, </a:t>
            </a:r>
            <a:r>
              <a:rPr lang="en-US" dirty="0" err="1" smtClean="0"/>
              <a:t>memegang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endParaRPr lang="en-US" dirty="0" smtClean="0"/>
          </a:p>
          <a:p>
            <a:r>
              <a:rPr lang="sv-SE" dirty="0" smtClean="0"/>
              <a:t>tertentu dalam menilai sehingga menuntunnya untuk membuat pertimbangan</a:t>
            </a:r>
          </a:p>
          <a:p>
            <a:r>
              <a:rPr lang="en-US" dirty="0" smtClean="0"/>
              <a:t>(</a:t>
            </a:r>
            <a:r>
              <a:rPr lang="en-US" i="1" dirty="0" err="1" smtClean="0"/>
              <a:t>judgement</a:t>
            </a:r>
            <a:r>
              <a:rPr lang="en-US" i="1" dirty="0" smtClean="0"/>
              <a:t>) </a:t>
            </a:r>
            <a:r>
              <a:rPr lang="en-US" i="1" dirty="0" err="1" smtClean="0"/>
              <a:t>tertentu</a:t>
            </a:r>
            <a:r>
              <a:rPr lang="en-US" i="1" dirty="0" smtClean="0"/>
              <a:t> </a:t>
            </a:r>
            <a:r>
              <a:rPr lang="en-US" i="1" dirty="0" err="1" smtClean="0"/>
              <a:t>tentang</a:t>
            </a:r>
            <a:r>
              <a:rPr lang="en-US" i="1" dirty="0" smtClean="0"/>
              <a:t> </a:t>
            </a:r>
            <a:r>
              <a:rPr lang="en-US" i="1" dirty="0" err="1" smtClean="0"/>
              <a:t>gejala</a:t>
            </a:r>
            <a:r>
              <a:rPr lang="en-US" i="1" dirty="0" smtClean="0"/>
              <a:t>, </a:t>
            </a:r>
            <a:r>
              <a:rPr lang="en-US" i="1" dirty="0" err="1" smtClean="0"/>
              <a:t>ramalan</a:t>
            </a:r>
            <a:r>
              <a:rPr lang="en-US" i="1" dirty="0" smtClean="0"/>
              <a:t>,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anjuran</a:t>
            </a:r>
            <a:r>
              <a:rPr lang="en-US" i="1" dirty="0" smtClean="0"/>
              <a:t> </a:t>
            </a:r>
            <a:r>
              <a:rPr lang="en-US" i="1" dirty="0" err="1" smtClean="0"/>
              <a:t>tertentu</a:t>
            </a:r>
            <a:r>
              <a:rPr lang="en-US" i="1" dirty="0" smtClean="0"/>
              <a:t> </a:t>
            </a:r>
            <a:r>
              <a:rPr lang="en-US" i="1" dirty="0" err="1" smtClean="0"/>
              <a:t>mengenai</a:t>
            </a:r>
            <a:endParaRPr lang="en-US" i="1" dirty="0" smtClean="0"/>
          </a:p>
          <a:p>
            <a:r>
              <a:rPr lang="en-US" dirty="0" err="1" smtClean="0"/>
              <a:t>langkah-langkah</a:t>
            </a:r>
            <a:r>
              <a:rPr lang="en-US" dirty="0" smtClean="0"/>
              <a:t> </a:t>
            </a:r>
            <a:r>
              <a:rPr lang="en-US" dirty="0" err="1" smtClean="0"/>
              <a:t>praktikal</a:t>
            </a:r>
            <a:r>
              <a:rPr lang="en-US" dirty="0" smtClean="0"/>
              <a:t> (</a:t>
            </a:r>
            <a:r>
              <a:rPr lang="en-US" dirty="0" err="1" smtClean="0"/>
              <a:t>Joesoef</a:t>
            </a:r>
            <a:r>
              <a:rPr lang="en-US" dirty="0" smtClean="0"/>
              <a:t>, 1987: 1, 15).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4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Sumber</a:t>
            </a:r>
            <a:r>
              <a:rPr lang="en-US" b="1" dirty="0" smtClean="0"/>
              <a:t> </a:t>
            </a:r>
            <a:r>
              <a:rPr lang="en-US" b="1" dirty="0" err="1" smtClean="0"/>
              <a:t>Sosiologis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endParaRPr lang="en-US" b="1" dirty="0" smtClean="0"/>
          </a:p>
          <a:p>
            <a:r>
              <a:rPr lang="en-US" b="1" dirty="0" err="1" smtClean="0"/>
              <a:t>Ilmu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Indonesia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" y="1447800"/>
            <a:ext cx="8991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sosiologis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endParaRPr lang="en-US" dirty="0" smtClean="0"/>
          </a:p>
          <a:p>
            <a:r>
              <a:rPr lang="fi-FI" dirty="0" smtClean="0"/>
              <a:t>ditemukan pada sikap masyarakat yang sangat memperhatikan dimensi</a:t>
            </a:r>
          </a:p>
          <a:p>
            <a:r>
              <a:rPr lang="en-US" dirty="0" err="1" smtClean="0"/>
              <a:t>ketuhanan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manakala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sejalan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r>
              <a:rPr lang="en-US" dirty="0" err="1" smtClean="0"/>
              <a:t>ketuhanan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,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penolakan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, </a:t>
            </a:r>
            <a:r>
              <a:rPr lang="en-US" dirty="0" err="1" smtClean="0"/>
              <a:t>penolakan</a:t>
            </a:r>
            <a:endParaRPr lang="en-US" dirty="0" smtClean="0"/>
          </a:p>
          <a:p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pembangkit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nuklir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endParaRPr lang="en-US" dirty="0" smtClean="0"/>
          </a:p>
          <a:p>
            <a:r>
              <a:rPr lang="en-US" dirty="0" err="1" smtClean="0"/>
              <a:t>semenanjung</a:t>
            </a:r>
            <a:r>
              <a:rPr lang="en-US" dirty="0" smtClean="0"/>
              <a:t> </a:t>
            </a:r>
            <a:r>
              <a:rPr lang="en-US" dirty="0" err="1" smtClean="0"/>
              <a:t>Muria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yang </a:t>
            </a:r>
            <a:r>
              <a:rPr lang="en-US" dirty="0" err="1" smtClean="0"/>
              <a:t>lalu</a:t>
            </a:r>
            <a:r>
              <a:rPr lang="en-US" dirty="0" smtClean="0"/>
              <a:t>. </a:t>
            </a:r>
            <a:r>
              <a:rPr lang="en-US" dirty="0" err="1" smtClean="0"/>
              <a:t>Penolakan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endParaRPr lang="en-US" dirty="0" smtClean="0"/>
          </a:p>
          <a:p>
            <a:r>
              <a:rPr lang="en-US" dirty="0" smtClean="0"/>
              <a:t>PLTN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semenanjung</a:t>
            </a:r>
            <a:r>
              <a:rPr lang="en-US" dirty="0" smtClean="0"/>
              <a:t> </a:t>
            </a:r>
            <a:r>
              <a:rPr lang="en-US" dirty="0" err="1" smtClean="0"/>
              <a:t>Muria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kekhawatiran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endParaRPr lang="en-US" dirty="0" smtClean="0"/>
          </a:p>
          <a:p>
            <a:r>
              <a:rPr lang="en-US" dirty="0" err="1" smtClean="0"/>
              <a:t>kebocoran</a:t>
            </a:r>
            <a:r>
              <a:rPr lang="en-US" dirty="0" smtClean="0"/>
              <a:t> </a:t>
            </a:r>
            <a:r>
              <a:rPr lang="en-US" dirty="0" err="1" smtClean="0"/>
              <a:t>Pembangkit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Nuklir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Chernobyl </a:t>
            </a:r>
            <a:r>
              <a:rPr lang="en-US" dirty="0" err="1" smtClean="0"/>
              <a:t>Rusia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endParaRPr lang="en-US" dirty="0" smtClean="0"/>
          </a:p>
          <a:p>
            <a:r>
              <a:rPr lang="en-US" dirty="0" smtClean="0"/>
              <a:t>yang </a:t>
            </a:r>
            <a:r>
              <a:rPr lang="en-US" dirty="0" err="1" smtClean="0"/>
              <a:t>lalu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85800"/>
            <a:ext cx="487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3. </a:t>
            </a:r>
            <a:r>
              <a:rPr lang="en-US" b="1" dirty="0" err="1" smtClean="0"/>
              <a:t>Sumber</a:t>
            </a:r>
            <a:r>
              <a:rPr lang="en-US" b="1" dirty="0" smtClean="0"/>
              <a:t> </a:t>
            </a:r>
            <a:r>
              <a:rPr lang="en-US" b="1" dirty="0" err="1" smtClean="0"/>
              <a:t>Politis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endParaRPr lang="en-US" b="1" dirty="0" smtClean="0"/>
          </a:p>
          <a:p>
            <a:r>
              <a:rPr lang="en-US" b="1" dirty="0" err="1" smtClean="0"/>
              <a:t>di</a:t>
            </a:r>
            <a:r>
              <a:rPr lang="en-US" b="1" dirty="0" smtClean="0"/>
              <a:t> Indonesia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7796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politis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endParaRPr lang="en-US" dirty="0" smtClean="0"/>
          </a:p>
          <a:p>
            <a:r>
              <a:rPr lang="en-US" dirty="0" smtClean="0"/>
              <a:t>Indonesia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dirunut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endParaRPr lang="en-US" dirty="0" smtClean="0"/>
          </a:p>
          <a:p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Lama yang </a:t>
            </a:r>
            <a:r>
              <a:rPr lang="en-US" dirty="0" err="1" smtClean="0"/>
              <a:t>meletakkan</a:t>
            </a:r>
            <a:endParaRPr lang="en-US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 </a:t>
            </a:r>
            <a:r>
              <a:rPr lang="en-US" dirty="0" err="1" smtClean="0"/>
              <a:t>dapat</a:t>
            </a:r>
            <a:endParaRPr lang="en-US" dirty="0" smtClean="0"/>
          </a:p>
          <a:p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pidato</a:t>
            </a:r>
            <a:r>
              <a:rPr lang="en-US" dirty="0" smtClean="0"/>
              <a:t> </a:t>
            </a:r>
            <a:r>
              <a:rPr lang="en-US" dirty="0" err="1" smtClean="0"/>
              <a:t>Soekarno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gelar</a:t>
            </a:r>
            <a:r>
              <a:rPr lang="en-US" dirty="0" smtClean="0"/>
              <a:t> </a:t>
            </a:r>
            <a:r>
              <a:rPr lang="en-US" i="1" dirty="0" smtClean="0"/>
              <a:t>Doctor </a:t>
            </a:r>
            <a:r>
              <a:rPr lang="en-US" i="1" dirty="0" err="1" smtClean="0"/>
              <a:t>Honoris</a:t>
            </a:r>
            <a:r>
              <a:rPr lang="en-US" i="1" dirty="0" smtClean="0"/>
              <a:t> </a:t>
            </a:r>
            <a:r>
              <a:rPr lang="en-US" i="1" dirty="0" err="1" smtClean="0"/>
              <a:t>Causa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endParaRPr lang="en-US" i="1" dirty="0" smtClean="0"/>
          </a:p>
          <a:p>
            <a:r>
              <a:rPr lang="en-US" dirty="0" smtClean="0"/>
              <a:t>UGM </a:t>
            </a:r>
            <a:r>
              <a:rPr lang="en-US" dirty="0" err="1" smtClean="0"/>
              <a:t>pada</a:t>
            </a:r>
            <a:r>
              <a:rPr lang="en-US" dirty="0" smtClean="0"/>
              <a:t> 19 September 1951, </a:t>
            </a: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,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hanyalah</a:t>
            </a:r>
            <a:r>
              <a:rPr lang="en-US" dirty="0" smtClean="0"/>
              <a:t> </a:t>
            </a:r>
            <a:r>
              <a:rPr lang="en-US" dirty="0" err="1" smtClean="0"/>
              <a:t>berharga</a:t>
            </a:r>
            <a:r>
              <a:rPr lang="en-US" dirty="0" smtClean="0"/>
              <a:t> </a:t>
            </a:r>
            <a:r>
              <a:rPr lang="en-US" dirty="0" err="1" smtClean="0"/>
              <a:t>penuh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endParaRPr lang="en-US" dirty="0" smtClean="0"/>
          </a:p>
          <a:p>
            <a:r>
              <a:rPr lang="en-US" dirty="0" err="1" smtClean="0"/>
              <a:t>dipergunakan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mengabdi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endParaRPr lang="en-US" dirty="0" smtClean="0"/>
          </a:p>
          <a:p>
            <a:r>
              <a:rPr lang="sv-SE" dirty="0" smtClean="0"/>
              <a:t>praktiknya bangsa, atau praktiknya hidup dunia kemanusiaan. Memang</a:t>
            </a:r>
          </a:p>
          <a:p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en-US" dirty="0" smtClean="0"/>
              <a:t>,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mengabdi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bangsa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 </a:t>
            </a:r>
            <a:r>
              <a:rPr lang="en-US" dirty="0" err="1" smtClean="0"/>
              <a:t>Itulah</a:t>
            </a:r>
            <a:r>
              <a:rPr lang="en-US" dirty="0" smtClean="0"/>
              <a:t> </a:t>
            </a:r>
            <a:r>
              <a:rPr lang="en-US" dirty="0" err="1" smtClean="0"/>
              <a:t>sebabnya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endParaRPr lang="en-US" dirty="0" smtClean="0"/>
          </a:p>
          <a:p>
            <a:r>
              <a:rPr lang="en-US" dirty="0" err="1" smtClean="0"/>
              <a:t>mencoba</a:t>
            </a:r>
            <a:r>
              <a:rPr lang="en-US" dirty="0" smtClean="0"/>
              <a:t> </a:t>
            </a:r>
            <a:r>
              <a:rPr lang="en-US" dirty="0" err="1" smtClean="0"/>
              <a:t>menghubungkan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amal</a:t>
            </a:r>
            <a:r>
              <a:rPr lang="en-US" dirty="0" smtClean="0"/>
              <a:t>, </a:t>
            </a:r>
            <a:r>
              <a:rPr lang="en-US" dirty="0" err="1" smtClean="0"/>
              <a:t>menghubungkan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endParaRPr lang="en-US" dirty="0" smtClean="0"/>
          </a:p>
          <a:p>
            <a:r>
              <a:rPr lang="en-US" dirty="0" err="1" smtClean="0"/>
              <a:t>perbuatan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dipimpin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.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amal</a:t>
            </a:r>
            <a:endParaRPr lang="en-US" dirty="0" smtClean="0"/>
          </a:p>
          <a:p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wahyu-mewahyui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lain. </a:t>
            </a:r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berdwitunggal</a:t>
            </a:r>
            <a:endParaRPr lang="en-US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amal</a:t>
            </a:r>
            <a:r>
              <a:rPr lang="en-US" dirty="0" smtClean="0"/>
              <a:t>. </a:t>
            </a:r>
            <a:r>
              <a:rPr lang="en-US" dirty="0" err="1" smtClean="0"/>
              <a:t>Malahan</a:t>
            </a:r>
            <a:r>
              <a:rPr lang="en-US" dirty="0" smtClean="0"/>
              <a:t>, </a:t>
            </a:r>
            <a:r>
              <a:rPr lang="en-US" dirty="0" err="1" smtClean="0"/>
              <a:t>angkatlah</a:t>
            </a:r>
            <a:r>
              <a:rPr lang="en-US" dirty="0" smtClean="0"/>
              <a:t> </a:t>
            </a:r>
            <a:r>
              <a:rPr lang="en-US" dirty="0" err="1" smtClean="0"/>
              <a:t>derajat</a:t>
            </a:r>
            <a:r>
              <a:rPr lang="en-US" dirty="0" smtClean="0"/>
              <a:t> </a:t>
            </a:r>
            <a:r>
              <a:rPr lang="en-US" dirty="0" err="1" smtClean="0"/>
              <a:t>kemahasiswaanmu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endParaRPr lang="en-US" dirty="0" smtClean="0"/>
          </a:p>
          <a:p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derajat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patriot yang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endParaRPr lang="en-US" dirty="0" smtClean="0"/>
          </a:p>
          <a:p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beramal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menerus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wajah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pertiwi</a:t>
            </a:r>
            <a:r>
              <a:rPr lang="en-US" dirty="0" smtClean="0"/>
              <a:t>” (</a:t>
            </a:r>
            <a:r>
              <a:rPr lang="en-US" dirty="0" err="1" smtClean="0"/>
              <a:t>Ketut</a:t>
            </a:r>
            <a:r>
              <a:rPr lang="en-US" dirty="0" smtClean="0"/>
              <a:t>, 2011).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1000"/>
            <a:ext cx="716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D. </a:t>
            </a:r>
            <a:r>
              <a:rPr lang="en-US" b="1" dirty="0" err="1" smtClean="0"/>
              <a:t>Membangun</a:t>
            </a:r>
            <a:r>
              <a:rPr lang="en-US" b="1" dirty="0" smtClean="0"/>
              <a:t> </a:t>
            </a:r>
            <a:r>
              <a:rPr lang="en-US" b="1" dirty="0" err="1" smtClean="0"/>
              <a:t>Argumen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Dinamika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Tantangan</a:t>
            </a:r>
            <a:endParaRPr lang="en-US" b="1" dirty="0" smtClean="0"/>
          </a:p>
          <a:p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286000"/>
            <a:ext cx="9067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Argumen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Dinamika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endParaRPr lang="en-US" b="1" dirty="0" smtClean="0"/>
          </a:p>
          <a:p>
            <a:r>
              <a:rPr lang="en-US" b="1" dirty="0" err="1" smtClean="0"/>
              <a:t>Ilmu</a:t>
            </a:r>
            <a:endParaRPr lang="en-US" b="1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dibicarakan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eksplisit</a:t>
            </a:r>
            <a:endParaRPr lang="en-US" dirty="0" smtClean="0"/>
          </a:p>
          <a:p>
            <a:r>
              <a:rPr lang="pt-BR" dirty="0" smtClean="0"/>
              <a:t>oleh para penyelenggara negara sejak Orde Lama sampai era Reformasi. Para</a:t>
            </a:r>
          </a:p>
          <a:p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menyinggung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endParaRPr lang="en-US" dirty="0" smtClean="0"/>
          </a:p>
          <a:p>
            <a:r>
              <a:rPr lang="fi-FI" dirty="0" smtClean="0"/>
              <a:t>keterkaitan antara pengembangan ilmu dan dimensi kemanusiaan (</a:t>
            </a:r>
            <a:r>
              <a:rPr lang="fi-FI" i="1" dirty="0" smtClean="0"/>
              <a:t>humanism).</a:t>
            </a:r>
          </a:p>
          <a:p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endParaRPr lang="en-US" dirty="0" smtClean="0"/>
          </a:p>
          <a:p>
            <a:r>
              <a:rPr lang="en-US" dirty="0" err="1" smtClean="0"/>
              <a:t>perhatian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eksplisit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kaum</a:t>
            </a:r>
            <a:r>
              <a:rPr lang="en-US" dirty="0" smtClean="0"/>
              <a:t> </a:t>
            </a:r>
            <a:r>
              <a:rPr lang="en-US" dirty="0" err="1" smtClean="0"/>
              <a:t>intelektual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endParaRPr lang="en-US" dirty="0" smtClean="0"/>
          </a:p>
          <a:p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Gadjah</a:t>
            </a:r>
            <a:r>
              <a:rPr lang="en-US" dirty="0" smtClean="0"/>
              <a:t> </a:t>
            </a:r>
            <a:r>
              <a:rPr lang="en-US" dirty="0" err="1" smtClean="0"/>
              <a:t>Mada</a:t>
            </a:r>
            <a:r>
              <a:rPr lang="en-US" dirty="0" smtClean="0"/>
              <a:t> yang </a:t>
            </a:r>
            <a:r>
              <a:rPr lang="en-US" dirty="0" err="1" smtClean="0"/>
              <a:t>menyelenggarakan</a:t>
            </a:r>
            <a:endParaRPr lang="en-US" dirty="0" smtClean="0"/>
          </a:p>
          <a:p>
            <a:r>
              <a:rPr lang="en-US" dirty="0" smtClean="0"/>
              <a:t>Seminar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, 1987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Simposium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Sarasehan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Pembangunan </a:t>
            </a:r>
            <a:r>
              <a:rPr lang="en-US" dirty="0" err="1" smtClean="0"/>
              <a:t>Nasioanl</a:t>
            </a:r>
            <a:r>
              <a:rPr lang="en-US" dirty="0" smtClean="0"/>
              <a:t>, 2006.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5334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Argumen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Tantangan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endParaRPr lang="en-US" b="1" dirty="0" smtClean="0"/>
          </a:p>
          <a:p>
            <a:r>
              <a:rPr lang="en-US" b="1" dirty="0" err="1" smtClean="0"/>
              <a:t>Ilmu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75260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tantangan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 smtClean="0"/>
          </a:p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Indonesia:</a:t>
            </a:r>
          </a:p>
          <a:p>
            <a:endParaRPr lang="en-US" dirty="0" smtClean="0"/>
          </a:p>
          <a:p>
            <a:r>
              <a:rPr lang="en-US" dirty="0" smtClean="0"/>
              <a:t>a. </a:t>
            </a:r>
            <a:r>
              <a:rPr lang="en-US" dirty="0" err="1" smtClean="0"/>
              <a:t>Kapitalisme</a:t>
            </a:r>
            <a:r>
              <a:rPr lang="en-US" dirty="0" smtClean="0"/>
              <a:t> yang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menguasai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endParaRPr lang="en-US" dirty="0" smtClean="0"/>
          </a:p>
          <a:p>
            <a:r>
              <a:rPr lang="en-US" dirty="0" smtClean="0"/>
              <a:t>Indonesia. </a:t>
            </a:r>
            <a:r>
              <a:rPr lang="en-US" dirty="0" err="1" smtClean="0"/>
              <a:t>Akibatnya</a:t>
            </a:r>
            <a:r>
              <a:rPr lang="en-US" dirty="0" smtClean="0"/>
              <a:t>,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.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endParaRPr lang="en-US" dirty="0" smtClean="0"/>
          </a:p>
          <a:p>
            <a:r>
              <a:rPr lang="en-US" dirty="0" err="1" smtClean="0"/>
              <a:t>sitem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yang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dirintis</a:t>
            </a:r>
            <a:r>
              <a:rPr lang="en-US" dirty="0" smtClean="0"/>
              <a:t> Prof. </a:t>
            </a:r>
            <a:r>
              <a:rPr lang="en-US" dirty="0" err="1" smtClean="0"/>
              <a:t>Mubyarto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1980-</a:t>
            </a:r>
          </a:p>
          <a:p>
            <a:r>
              <a:rPr lang="en-US" dirty="0" smtClean="0"/>
              <a:t>an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wujud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diandalkan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endParaRPr lang="en-US" dirty="0" smtClean="0"/>
          </a:p>
          <a:p>
            <a:r>
              <a:rPr lang="en-US" dirty="0" err="1" smtClean="0"/>
              <a:t>menangkal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menyaingi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endParaRPr lang="en-US" dirty="0" smtClean="0"/>
          </a:p>
          <a:p>
            <a:r>
              <a:rPr lang="en-US" dirty="0" err="1" smtClean="0"/>
              <a:t>pemilik</a:t>
            </a:r>
            <a:r>
              <a:rPr lang="en-US" dirty="0" smtClean="0"/>
              <a:t> modal </a:t>
            </a:r>
            <a:r>
              <a:rPr lang="en-US" dirty="0" err="1" smtClean="0"/>
              <a:t>besar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b. </a:t>
            </a:r>
            <a:r>
              <a:rPr lang="en-US" dirty="0" err="1" smtClean="0"/>
              <a:t>Globalisasi</a:t>
            </a:r>
            <a:r>
              <a:rPr lang="en-US" dirty="0" smtClean="0"/>
              <a:t> yang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lemahnya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saing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Indonesia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berkedudukan</a:t>
            </a:r>
            <a:endParaRPr lang="en-US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produsen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negaranegara</a:t>
            </a:r>
            <a:endParaRPr lang="en-US" dirty="0" smtClean="0"/>
          </a:p>
          <a:p>
            <a:r>
              <a:rPr lang="en-US" dirty="0" smtClean="0"/>
              <a:t>lain.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43841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c. </a:t>
            </a:r>
            <a:r>
              <a:rPr lang="en-US" dirty="0" err="1" smtClean="0"/>
              <a:t>Konsumerisme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Indonesia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lain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r>
              <a:rPr lang="en-US" dirty="0" smtClean="0"/>
              <a:t> </a:t>
            </a:r>
            <a:r>
              <a:rPr lang="en-US" dirty="0" err="1" smtClean="0"/>
              <a:t>ipteknya</a:t>
            </a:r>
            <a:r>
              <a:rPr lang="en-US" dirty="0" smtClean="0"/>
              <a:t>.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taraf</a:t>
            </a:r>
            <a:r>
              <a:rPr lang="en-US" dirty="0" smtClean="0"/>
              <a:t> </a:t>
            </a:r>
            <a:r>
              <a:rPr lang="en-US" dirty="0" err="1" smtClean="0"/>
              <a:t>wacana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endParaRPr lang="en-US" dirty="0" smtClean="0"/>
          </a:p>
          <a:p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d. </a:t>
            </a:r>
            <a:r>
              <a:rPr lang="en-US" dirty="0" err="1" smtClean="0"/>
              <a:t>Pragmatisme</a:t>
            </a:r>
            <a:r>
              <a:rPr lang="en-US" dirty="0" smtClean="0"/>
              <a:t> yang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; </a:t>
            </a:r>
            <a:r>
              <a:rPr lang="en-US" i="1" dirty="0" smtClean="0"/>
              <a:t>workability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keberhasilan</a:t>
            </a:r>
            <a:r>
              <a:rPr lang="en-US" dirty="0" smtClean="0"/>
              <a:t>), </a:t>
            </a:r>
            <a:r>
              <a:rPr lang="en-US" i="1" dirty="0" smtClean="0"/>
              <a:t>satisfaction (</a:t>
            </a:r>
            <a:r>
              <a:rPr lang="en-US" i="1" dirty="0" err="1" smtClean="0"/>
              <a:t>kepuasan</a:t>
            </a:r>
            <a:r>
              <a:rPr lang="en-US" i="1" dirty="0" smtClean="0"/>
              <a:t>), </a:t>
            </a:r>
            <a:r>
              <a:rPr lang="en-US" i="1" dirty="0" err="1" smtClean="0"/>
              <a:t>dan</a:t>
            </a:r>
            <a:r>
              <a:rPr lang="en-US" i="1" dirty="0" smtClean="0"/>
              <a:t> result (</a:t>
            </a:r>
            <a:r>
              <a:rPr lang="en-US" i="1" dirty="0" err="1" smtClean="0"/>
              <a:t>hasil</a:t>
            </a:r>
            <a:r>
              <a:rPr lang="en-US" i="1" dirty="0" smtClean="0"/>
              <a:t>) (Titus, </a:t>
            </a:r>
            <a:r>
              <a:rPr lang="en-US" i="1" dirty="0" err="1" smtClean="0"/>
              <a:t>dkk</a:t>
            </a:r>
            <a:r>
              <a:rPr lang="en-US" i="1" dirty="0" smtClean="0"/>
              <a:t>.,</a:t>
            </a:r>
          </a:p>
          <a:p>
            <a:r>
              <a:rPr lang="en-US" dirty="0" smtClean="0"/>
              <a:t>1984) </a:t>
            </a:r>
            <a:r>
              <a:rPr lang="en-US" dirty="0" err="1" smtClean="0"/>
              <a:t>mewarnani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r>
              <a:rPr lang="en-US" dirty="0" smtClean="0"/>
              <a:t>Indonesia.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57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E. </a:t>
            </a:r>
            <a:r>
              <a:rPr lang="en-US" b="1" dirty="0" err="1" smtClean="0"/>
              <a:t>Mendeskripsikan</a:t>
            </a:r>
            <a:r>
              <a:rPr lang="en-US" b="1" dirty="0" smtClean="0"/>
              <a:t> </a:t>
            </a:r>
            <a:r>
              <a:rPr lang="en-US" b="1" dirty="0" err="1" smtClean="0"/>
              <a:t>Esensi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Urgensi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endParaRPr lang="en-US" b="1" dirty="0" smtClean="0"/>
          </a:p>
          <a:p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Masa</a:t>
            </a:r>
            <a:r>
              <a:rPr lang="en-US" b="1" dirty="0" smtClean="0"/>
              <a:t> </a:t>
            </a:r>
            <a:r>
              <a:rPr lang="en-US" b="1" dirty="0" err="1" smtClean="0"/>
              <a:t>Depan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05740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Esensi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endParaRPr lang="en-US" b="1" dirty="0" smtClean="0"/>
          </a:p>
          <a:p>
            <a:r>
              <a:rPr lang="en-US" dirty="0" err="1" smtClean="0"/>
              <a:t>Hakikat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dikemukakan</a:t>
            </a:r>
            <a:endParaRPr lang="en-US" dirty="0" smtClean="0"/>
          </a:p>
          <a:p>
            <a:r>
              <a:rPr lang="en-US" dirty="0" smtClean="0"/>
              <a:t>Prof. </a:t>
            </a:r>
            <a:r>
              <a:rPr lang="en-US" dirty="0" err="1" smtClean="0"/>
              <a:t>Wahyudi</a:t>
            </a:r>
            <a:r>
              <a:rPr lang="en-US" dirty="0" smtClean="0"/>
              <a:t> </a:t>
            </a:r>
            <a:r>
              <a:rPr lang="en-US" dirty="0" err="1" smtClean="0"/>
              <a:t>Sediawan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Simposium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sarasehan</a:t>
            </a:r>
            <a:r>
              <a:rPr lang="en-US" dirty="0" smtClean="0"/>
              <a:t> </a:t>
            </a:r>
            <a:r>
              <a:rPr lang="en-US" i="1" dirty="0" err="1" smtClean="0"/>
              <a:t>Pancasila</a:t>
            </a:r>
            <a:r>
              <a:rPr lang="en-US" i="1" dirty="0" smtClean="0"/>
              <a:t> </a:t>
            </a:r>
            <a:r>
              <a:rPr lang="en-US" i="1" dirty="0" err="1" smtClean="0"/>
              <a:t>sebagai</a:t>
            </a:r>
            <a:endParaRPr lang="en-US" i="1" dirty="0" smtClean="0"/>
          </a:p>
          <a:p>
            <a:r>
              <a:rPr lang="en-US" i="1" dirty="0" err="1" smtClean="0"/>
              <a:t>Paradigma</a:t>
            </a:r>
            <a:r>
              <a:rPr lang="en-US" i="1" dirty="0" smtClean="0"/>
              <a:t> </a:t>
            </a:r>
            <a:r>
              <a:rPr lang="en-US" i="1" dirty="0" err="1" smtClean="0"/>
              <a:t>Ilmu</a:t>
            </a:r>
            <a:r>
              <a:rPr lang="en-US" i="1" dirty="0" smtClean="0"/>
              <a:t> </a:t>
            </a:r>
            <a:r>
              <a:rPr lang="en-US" i="1" dirty="0" err="1" smtClean="0"/>
              <a:t>Pengetahuan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Pembangunan </a:t>
            </a:r>
            <a:r>
              <a:rPr lang="en-US" i="1" dirty="0" err="1" smtClean="0"/>
              <a:t>Bangsa</a:t>
            </a:r>
            <a:r>
              <a:rPr lang="en-US" i="1" dirty="0" smtClean="0"/>
              <a:t> </a:t>
            </a:r>
            <a:r>
              <a:rPr lang="en-US" i="1" dirty="0" err="1" smtClean="0"/>
              <a:t>sebagai</a:t>
            </a:r>
            <a:r>
              <a:rPr lang="en-US" i="1" dirty="0" smtClean="0"/>
              <a:t> </a:t>
            </a:r>
            <a:r>
              <a:rPr lang="en-US" i="1" dirty="0" err="1" smtClean="0"/>
              <a:t>berikut</a:t>
            </a:r>
            <a:r>
              <a:rPr lang="en-US" i="1" dirty="0" smtClean="0"/>
              <a:t>.</a:t>
            </a:r>
          </a:p>
          <a:p>
            <a:r>
              <a:rPr lang="fi-FI" b="1" i="1" dirty="0" smtClean="0"/>
              <a:t>Sila pertama, Ketuhanan Yang Maha Esa memberikan kesadaran bahwa</a:t>
            </a:r>
          </a:p>
          <a:p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ibarat</a:t>
            </a:r>
            <a:r>
              <a:rPr lang="en-US" dirty="0" smtClean="0"/>
              <a:t>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menempuh</a:t>
            </a:r>
            <a:r>
              <a:rPr lang="en-US" dirty="0" smtClean="0"/>
              <a:t> </a:t>
            </a:r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endParaRPr lang="en-US" dirty="0" smtClean="0"/>
          </a:p>
          <a:p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kehidupannya</a:t>
            </a:r>
            <a:r>
              <a:rPr lang="en-US" dirty="0" smtClean="0"/>
              <a:t> yang </a:t>
            </a:r>
            <a:r>
              <a:rPr lang="en-US" dirty="0" err="1" smtClean="0"/>
              <a:t>abadi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akhirat</a:t>
            </a:r>
            <a:r>
              <a:rPr lang="en-US" dirty="0" smtClean="0"/>
              <a:t> </a:t>
            </a:r>
            <a:r>
              <a:rPr lang="en-US" dirty="0" err="1" smtClean="0"/>
              <a:t>nanti</a:t>
            </a:r>
            <a:r>
              <a:rPr lang="en-US" dirty="0" smtClean="0"/>
              <a:t>.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ujiannya</a:t>
            </a:r>
            <a:endParaRPr lang="en-US" dirty="0" smtClean="0"/>
          </a:p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diperintahkan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kebaikan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endParaRPr lang="en-US" dirty="0" smtClean="0"/>
          </a:p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accent1"/>
                </a:solidFill>
                <a:ea typeface="Arial Unicode MS" pitchFamily="50" charset="-127"/>
              </a:rPr>
              <a:t> </a:t>
            </a:r>
            <a:r>
              <a:rPr lang="en-US" sz="2400" dirty="0" smtClean="0"/>
              <a:t>MENGAPA PANCASILA MENJADI DASAR</a:t>
            </a:r>
            <a:br>
              <a:rPr lang="en-US" sz="2400" dirty="0" smtClean="0"/>
            </a:br>
            <a:r>
              <a:rPr lang="en-US" sz="2400" dirty="0" smtClean="0"/>
              <a:t>NILAI PENGEMBANGAN ILMU</a:t>
            </a:r>
            <a:endParaRPr lang="ko-KR" altLang="en-US" sz="2400" dirty="0">
              <a:solidFill>
                <a:schemeClr val="accent1"/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ko-KR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/>
              <a:t>Kuntowijoyo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konteks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menengarai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kebanyakan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mencampuradukkan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kebenaran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kemajuan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pandangan</a:t>
            </a:r>
            <a:r>
              <a:rPr lang="en-US" sz="2400" dirty="0" smtClean="0"/>
              <a:t> </a:t>
            </a:r>
            <a:r>
              <a:rPr lang="en-US" sz="2400" dirty="0" err="1" smtClean="0"/>
              <a:t>seseorang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kebenaran</a:t>
            </a:r>
            <a:r>
              <a:rPr lang="en-US" sz="2400" dirty="0" smtClean="0"/>
              <a:t> </a:t>
            </a:r>
            <a:r>
              <a:rPr lang="en-US" sz="2400" dirty="0" err="1" smtClean="0"/>
              <a:t>terpengaruh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kemajuan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dilihatnya</a:t>
            </a:r>
            <a:r>
              <a:rPr lang="en-US" sz="2400" dirty="0" smtClean="0"/>
              <a:t>. </a:t>
            </a:r>
            <a:r>
              <a:rPr lang="en-US" sz="2400" dirty="0" err="1" smtClean="0"/>
              <a:t>Kuntowijoyo</a:t>
            </a:r>
            <a:r>
              <a:rPr lang="en-US" sz="2400" dirty="0" smtClean="0"/>
              <a:t> </a:t>
            </a:r>
            <a:r>
              <a:rPr lang="en-US" sz="2400" dirty="0" err="1" smtClean="0"/>
              <a:t>menegaskan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kebenaran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i="1" dirty="0" smtClean="0"/>
              <a:t>non-cumulative (</a:t>
            </a:r>
            <a:r>
              <a:rPr lang="en-US" sz="2400" i="1" dirty="0" err="1" smtClean="0"/>
              <a:t>tidak</a:t>
            </a:r>
            <a:r>
              <a:rPr lang="en-US" sz="2400" i="1" dirty="0" smtClean="0"/>
              <a:t> </a:t>
            </a:r>
            <a:r>
              <a:rPr lang="sv-SE" sz="2400" dirty="0" smtClean="0"/>
              <a:t>bertambah) karena kebenaran itu tidak makin berkembang dari waktu ke waktu. </a:t>
            </a:r>
            <a:r>
              <a:rPr lang="en-US" sz="2400" dirty="0" err="1" smtClean="0"/>
              <a:t>Adapun</a:t>
            </a:r>
            <a:r>
              <a:rPr lang="en-US" sz="2400" dirty="0" smtClean="0"/>
              <a:t> </a:t>
            </a:r>
            <a:r>
              <a:rPr lang="en-US" sz="2400" dirty="0" err="1" smtClean="0"/>
              <a:t>kemajuan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i="1" dirty="0" smtClean="0"/>
              <a:t>cumulative (</a:t>
            </a:r>
            <a:r>
              <a:rPr lang="en-US" sz="2400" i="1" dirty="0" err="1" smtClean="0"/>
              <a:t>bertambah</a:t>
            </a:r>
            <a:r>
              <a:rPr lang="en-US" sz="2400" i="1" dirty="0" smtClean="0"/>
              <a:t>), </a:t>
            </a:r>
            <a:r>
              <a:rPr lang="en-US" sz="2400" i="1" dirty="0" err="1" smtClean="0"/>
              <a:t>artinya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kemajuan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itu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selalu</a:t>
            </a:r>
            <a:r>
              <a:rPr lang="en-US" sz="2400" i="1" dirty="0" smtClean="0"/>
              <a:t> </a:t>
            </a:r>
            <a:r>
              <a:rPr lang="en-US" sz="2400" dirty="0" err="1" smtClean="0"/>
              <a:t>berkembang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. Agama, </a:t>
            </a:r>
            <a:r>
              <a:rPr lang="en-US" sz="2400" dirty="0" err="1" smtClean="0"/>
              <a:t>filsafat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kesenian</a:t>
            </a:r>
            <a:r>
              <a:rPr lang="en-US" sz="2400" dirty="0" smtClean="0"/>
              <a:t>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sv-SE" sz="2400" dirty="0" smtClean="0"/>
              <a:t>kategori </a:t>
            </a:r>
            <a:r>
              <a:rPr lang="sv-SE" sz="2400" i="1" dirty="0" smtClean="0"/>
              <a:t>non-cumulative, sedangkan fisika, teknologi, kedokteran termasuk dalam </a:t>
            </a:r>
            <a:r>
              <a:rPr lang="it-IT" sz="2400" dirty="0" smtClean="0"/>
              <a:t>kategori </a:t>
            </a:r>
            <a:r>
              <a:rPr lang="it-IT" sz="2400" i="1" dirty="0" smtClean="0"/>
              <a:t>cumulative (Kuntowijoyo, 2006: 4).</a:t>
            </a:r>
            <a:endParaRPr lang="ko-KR" alt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1763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43841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kedua</a:t>
            </a:r>
            <a:r>
              <a:rPr lang="en-US" b="1" i="1" dirty="0" smtClean="0"/>
              <a:t>, </a:t>
            </a:r>
            <a:r>
              <a:rPr lang="en-US" b="1" i="1" dirty="0" err="1" smtClean="0"/>
              <a:t>Kemanusiaan</a:t>
            </a:r>
            <a:r>
              <a:rPr lang="en-US" b="1" i="1" dirty="0" smtClean="0"/>
              <a:t> yang </a:t>
            </a:r>
            <a:r>
              <a:rPr lang="en-US" b="1" i="1" dirty="0" err="1" smtClean="0"/>
              <a:t>Adil</a:t>
            </a:r>
            <a:r>
              <a:rPr lang="en-US" b="1" i="1" dirty="0" smtClean="0"/>
              <a:t> </a:t>
            </a:r>
            <a:r>
              <a:rPr lang="en-US" b="1" i="1" dirty="0" err="1" smtClean="0"/>
              <a:t>dan</a:t>
            </a:r>
            <a:r>
              <a:rPr lang="en-US" b="1" i="1" dirty="0" smtClean="0"/>
              <a:t> </a:t>
            </a:r>
            <a:r>
              <a:rPr lang="en-US" b="1" i="1" dirty="0" err="1" smtClean="0"/>
              <a:t>Beradab</a:t>
            </a:r>
            <a:r>
              <a:rPr lang="en-US" b="1" i="1" dirty="0" smtClean="0"/>
              <a:t> </a:t>
            </a:r>
            <a:r>
              <a:rPr lang="en-US" b="1" i="1" dirty="0" err="1" smtClean="0"/>
              <a:t>memberikan</a:t>
            </a:r>
            <a:r>
              <a:rPr lang="en-US" b="1" i="1" dirty="0" smtClean="0"/>
              <a:t> </a:t>
            </a:r>
            <a:r>
              <a:rPr lang="en-US" b="1" i="1" dirty="0" err="1" smtClean="0"/>
              <a:t>arahan</a:t>
            </a:r>
            <a:r>
              <a:rPr lang="en-US" b="1" i="1" dirty="0" smtClean="0"/>
              <a:t>,</a:t>
            </a:r>
          </a:p>
          <a:p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universal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khas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ilmuwan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endParaRPr lang="en-US" dirty="0" smtClean="0"/>
          </a:p>
          <a:p>
            <a:r>
              <a:rPr lang="en-US" dirty="0" smtClean="0"/>
              <a:t>Indonesia.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humanisme</a:t>
            </a:r>
            <a:r>
              <a:rPr lang="en-US" dirty="0" smtClean="0"/>
              <a:t> </a:t>
            </a:r>
            <a:r>
              <a:rPr lang="en-US" dirty="0" err="1" smtClean="0"/>
              <a:t>menghendaki</a:t>
            </a:r>
            <a:r>
              <a:rPr lang="en-US" dirty="0" smtClean="0"/>
              <a:t> agar </a:t>
            </a:r>
            <a:r>
              <a:rPr lang="en-US" dirty="0" err="1" smtClean="0"/>
              <a:t>perlakuan</a:t>
            </a:r>
            <a:endParaRPr lang="en-US" dirty="0" smtClean="0"/>
          </a:p>
          <a:p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kodratnya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endParaRPr lang="en-US" dirty="0" smtClean="0"/>
          </a:p>
          <a:p>
            <a:r>
              <a:rPr lang="fi-FI" dirty="0" smtClean="0"/>
              <a:t>memiliki keinginan, seperti kecukupan materi, bersosialisasi, eksistensinya</a:t>
            </a:r>
          </a:p>
          <a:p>
            <a:r>
              <a:rPr lang="en-US" dirty="0" err="1" smtClean="0"/>
              <a:t>dihargai</a:t>
            </a:r>
            <a:r>
              <a:rPr lang="en-US" dirty="0" smtClean="0"/>
              <a:t>,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,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lingkungannya</a:t>
            </a:r>
            <a:r>
              <a:rPr lang="en-US" dirty="0" smtClean="0"/>
              <a:t>, </a:t>
            </a:r>
            <a:r>
              <a:rPr lang="en-US" dirty="0" err="1" smtClean="0"/>
              <a:t>bekerja</a:t>
            </a:r>
            <a:endParaRPr lang="en-US" dirty="0" smtClean="0"/>
          </a:p>
          <a:p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kemampuannya</a:t>
            </a:r>
            <a:r>
              <a:rPr lang="en-US" dirty="0" smtClean="0"/>
              <a:t> yang </a:t>
            </a:r>
            <a:r>
              <a:rPr lang="en-US" dirty="0" err="1" smtClean="0"/>
              <a:t>tertinggi</a:t>
            </a:r>
            <a:r>
              <a:rPr lang="en-US" dirty="0" smtClean="0"/>
              <a:t> (</a:t>
            </a:r>
            <a:r>
              <a:rPr lang="en-US" dirty="0" err="1" smtClean="0"/>
              <a:t>Wahyudi</a:t>
            </a:r>
            <a:r>
              <a:rPr lang="en-US" dirty="0" smtClean="0"/>
              <a:t>, 2006: 65).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443841"/>
            <a:ext cx="8991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ketiga</a:t>
            </a:r>
            <a:r>
              <a:rPr lang="en-US" b="1" i="1" dirty="0" smtClean="0"/>
              <a:t>, </a:t>
            </a:r>
            <a:r>
              <a:rPr lang="en-US" b="1" i="1" dirty="0" err="1" smtClean="0"/>
              <a:t>Persatuan</a:t>
            </a:r>
            <a:r>
              <a:rPr lang="en-US" b="1" i="1" dirty="0" smtClean="0"/>
              <a:t> Indonesia </a:t>
            </a:r>
            <a:r>
              <a:rPr lang="en-US" b="1" i="1" dirty="0" err="1" smtClean="0"/>
              <a:t>memberikan</a:t>
            </a:r>
            <a:r>
              <a:rPr lang="en-US" b="1" i="1" dirty="0" smtClean="0"/>
              <a:t> </a:t>
            </a:r>
            <a:r>
              <a:rPr lang="en-US" b="1" i="1" dirty="0" err="1" smtClean="0"/>
              <a:t>landasan</a:t>
            </a:r>
            <a:r>
              <a:rPr lang="en-US" b="1" i="1" dirty="0" smtClean="0"/>
              <a:t> </a:t>
            </a:r>
            <a:r>
              <a:rPr lang="en-US" b="1" i="1" dirty="0" err="1" smtClean="0"/>
              <a:t>esensial</a:t>
            </a:r>
            <a:r>
              <a:rPr lang="en-US" b="1" i="1" dirty="0" smtClean="0"/>
              <a:t> </a:t>
            </a:r>
            <a:r>
              <a:rPr lang="en-US" b="1" i="1" dirty="0" err="1" smtClean="0"/>
              <a:t>bagi</a:t>
            </a:r>
            <a:endParaRPr lang="en-US" b="1" i="1" dirty="0" smtClean="0"/>
          </a:p>
          <a:p>
            <a:r>
              <a:rPr lang="nn-NO" dirty="0" smtClean="0"/>
              <a:t>kelangsungan Negara Kesatauan Republik Indonesia (NKRI). Untuk itu,</a:t>
            </a:r>
          </a:p>
          <a:p>
            <a:r>
              <a:rPr lang="en-US" dirty="0" err="1" smtClean="0"/>
              <a:t>ilmuwan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Indonesia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menjunjung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Persatuan</a:t>
            </a:r>
            <a:endParaRPr lang="en-US" dirty="0" smtClean="0"/>
          </a:p>
          <a:p>
            <a:r>
              <a:rPr lang="en-US" dirty="0" smtClean="0"/>
              <a:t>Indonesia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tugas-tugas</a:t>
            </a:r>
            <a:r>
              <a:rPr lang="en-US" dirty="0" smtClean="0"/>
              <a:t> </a:t>
            </a:r>
            <a:r>
              <a:rPr lang="en-US" dirty="0" err="1" smtClean="0"/>
              <a:t>profesionalnya</a:t>
            </a:r>
            <a:r>
              <a:rPr lang="en-US" dirty="0" smtClean="0"/>
              <a:t>.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yang </a:t>
            </a:r>
            <a:r>
              <a:rPr lang="en-US" dirty="0" err="1" smtClean="0"/>
              <a:t>sinergis</a:t>
            </a:r>
            <a:endParaRPr lang="en-US" dirty="0" smtClean="0"/>
          </a:p>
          <a:p>
            <a:r>
              <a:rPr lang="en-US" dirty="0" err="1" smtClean="0"/>
              <a:t>antarindividu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kelebihan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kekurangannya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endParaRPr lang="en-US" dirty="0" smtClean="0"/>
          </a:p>
          <a:p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penjumlahan</a:t>
            </a:r>
            <a:endParaRPr lang="en-US" dirty="0" smtClean="0"/>
          </a:p>
          <a:p>
            <a:r>
              <a:rPr lang="sv-SE" dirty="0" smtClean="0"/>
              <a:t>produktivitas individunya (Wahyudi, 2006: 66).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89844"/>
            <a:ext cx="9906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b="1" i="1" dirty="0" smtClean="0"/>
              <a:t>Sila keempat, Kerakyatan yang Dipimpin oleh Hikmah Kebijaksanaan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Permusyawaratan</a:t>
            </a:r>
            <a:r>
              <a:rPr lang="en-US" dirty="0" smtClean="0"/>
              <a:t>/</a:t>
            </a:r>
            <a:r>
              <a:rPr lang="en-US" dirty="0" err="1" smtClean="0"/>
              <a:t>Perwakilan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arahan</a:t>
            </a:r>
            <a:r>
              <a:rPr lang="en-US" dirty="0" smtClean="0"/>
              <a:t> </a:t>
            </a:r>
            <a:r>
              <a:rPr lang="en-US" dirty="0" err="1" smtClean="0"/>
              <a:t>asa</a:t>
            </a:r>
            <a:r>
              <a:rPr lang="en-US" dirty="0" smtClean="0"/>
              <a:t> </a:t>
            </a:r>
            <a:r>
              <a:rPr lang="en-US" dirty="0" err="1" smtClean="0"/>
              <a:t>kerakyatan</a:t>
            </a:r>
            <a:r>
              <a:rPr lang="en-US" dirty="0" smtClean="0"/>
              <a:t>, yang</a:t>
            </a:r>
          </a:p>
          <a:p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endParaRPr lang="en-US" dirty="0" smtClean="0"/>
          </a:p>
          <a:p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Indonesia.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kewajiban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dirty="0" err="1" smtClean="0"/>
              <a:t>Demikian</a:t>
            </a:r>
            <a:r>
              <a:rPr lang="en-US" dirty="0" smtClean="0"/>
              <a:t> pula </a:t>
            </a:r>
            <a:r>
              <a:rPr lang="en-US" dirty="0" err="1" smtClean="0"/>
              <a:t>halnya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ilmuwan</a:t>
            </a:r>
            <a:endParaRPr lang="en-US" dirty="0" smtClean="0"/>
          </a:p>
          <a:p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kontribusi</a:t>
            </a:r>
            <a:r>
              <a:rPr lang="en-US" dirty="0" smtClean="0"/>
              <a:t> </a:t>
            </a:r>
            <a:r>
              <a:rPr lang="en-US" dirty="0" err="1" smtClean="0"/>
              <a:t>sebasar-besarnya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endParaRPr lang="en-US" dirty="0" smtClean="0"/>
          </a:p>
          <a:p>
            <a:r>
              <a:rPr lang="fi-FI" dirty="0" smtClean="0"/>
              <a:t>kemampuan untuk kemajuan negara. Sila keempat ini juga memberi arahan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, regional </a:t>
            </a:r>
            <a:r>
              <a:rPr lang="en-US" dirty="0" err="1" smtClean="0"/>
              <a:t>maupun</a:t>
            </a:r>
            <a:endParaRPr lang="en-US" dirty="0" smtClean="0"/>
          </a:p>
          <a:p>
            <a:r>
              <a:rPr lang="en-US" dirty="0" err="1" smtClean="0"/>
              <a:t>lingkup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sempit</a:t>
            </a:r>
            <a:r>
              <a:rPr lang="en-US" dirty="0" smtClean="0"/>
              <a:t> (</a:t>
            </a:r>
            <a:r>
              <a:rPr lang="en-US" dirty="0" err="1" smtClean="0"/>
              <a:t>Wahtudi</a:t>
            </a:r>
            <a:r>
              <a:rPr lang="en-US" dirty="0" smtClean="0"/>
              <a:t>, 2006: 68).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97839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kelima</a:t>
            </a:r>
            <a:r>
              <a:rPr lang="en-US" b="1" i="1" dirty="0" smtClean="0"/>
              <a:t>, </a:t>
            </a:r>
            <a:r>
              <a:rPr lang="en-US" b="1" i="1" dirty="0" err="1" smtClean="0"/>
              <a:t>Keadilan</a:t>
            </a:r>
            <a:r>
              <a:rPr lang="en-US" b="1" i="1" dirty="0" smtClean="0"/>
              <a:t> </a:t>
            </a:r>
            <a:r>
              <a:rPr lang="en-US" b="1" i="1" dirty="0" err="1" smtClean="0"/>
              <a:t>Sosial</a:t>
            </a:r>
            <a:r>
              <a:rPr lang="en-US" b="1" i="1" dirty="0" smtClean="0"/>
              <a:t> </a:t>
            </a:r>
            <a:r>
              <a:rPr lang="en-US" b="1" i="1" dirty="0" err="1" smtClean="0"/>
              <a:t>bagi</a:t>
            </a:r>
            <a:r>
              <a:rPr lang="en-US" b="1" i="1" dirty="0" smtClean="0"/>
              <a:t> </a:t>
            </a:r>
            <a:r>
              <a:rPr lang="en-US" b="1" i="1" dirty="0" err="1" smtClean="0"/>
              <a:t>Seluruh</a:t>
            </a:r>
            <a:r>
              <a:rPr lang="en-US" b="1" i="1" dirty="0" smtClean="0"/>
              <a:t> Rakyat Indonesia </a:t>
            </a:r>
            <a:r>
              <a:rPr lang="en-US" b="1" i="1" dirty="0" err="1" smtClean="0"/>
              <a:t>memberikan</a:t>
            </a:r>
            <a:endParaRPr lang="en-US" b="1" i="1" dirty="0" smtClean="0"/>
          </a:p>
          <a:p>
            <a:r>
              <a:rPr lang="sv-SE" dirty="0" smtClean="0"/>
              <a:t>arahan agar selalu diusahakan tidak terjadinya jurang (</a:t>
            </a:r>
            <a:r>
              <a:rPr lang="sv-SE" i="1" dirty="0" smtClean="0"/>
              <a:t>gap) kesejahteraan di</a:t>
            </a:r>
          </a:p>
          <a:p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Indonesia. </a:t>
            </a:r>
            <a:r>
              <a:rPr lang="en-US" dirty="0" err="1" smtClean="0"/>
              <a:t>Ilmuwan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yang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endParaRPr lang="en-US" dirty="0" smtClean="0"/>
          </a:p>
          <a:p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memajukan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menjamin</a:t>
            </a:r>
            <a:endParaRPr lang="en-US" dirty="0" smtClean="0"/>
          </a:p>
          <a:p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(</a:t>
            </a:r>
            <a:r>
              <a:rPr lang="en-US" dirty="0" err="1" smtClean="0"/>
              <a:t>Wahyudi</a:t>
            </a:r>
            <a:r>
              <a:rPr lang="en-US" dirty="0" smtClean="0"/>
              <a:t>, 2006: 69).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 smtClean="0"/>
              <a:t>2. Urgensi Pancasila sebagai Dasar Nilai Pengembangan Ilmu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22860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Pentingnya Pancasila sebagai dasar nilai pengembangan ilmu, meliputi halhal</a:t>
            </a:r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a.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berakar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yang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sepenuhnya</a:t>
            </a:r>
            <a:r>
              <a:rPr lang="en-US" dirty="0" smtClean="0"/>
              <a:t> </a:t>
            </a:r>
            <a:r>
              <a:rPr lang="en-US" dirty="0" err="1" smtClean="0"/>
              <a:t>berorientasi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Barat (</a:t>
            </a:r>
            <a:r>
              <a:rPr lang="en-US" i="1" dirty="0" smtClean="0"/>
              <a:t>Western oriented).</a:t>
            </a:r>
          </a:p>
          <a:p>
            <a:endParaRPr lang="en-US" i="1" dirty="0" smtClean="0"/>
          </a:p>
          <a:p>
            <a:r>
              <a:rPr lang="en-US" dirty="0" smtClean="0"/>
              <a:t>b.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endParaRPr lang="en-US" dirty="0" smtClean="0"/>
          </a:p>
          <a:p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prodi-prodi</a:t>
            </a:r>
            <a:r>
              <a:rPr lang="en-US" dirty="0" smtClean="0"/>
              <a:t> yang “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”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perguruan</a:t>
            </a:r>
            <a:endParaRPr lang="en-US" dirty="0" smtClean="0"/>
          </a:p>
          <a:p>
            <a:r>
              <a:rPr lang="en-US" dirty="0" err="1" smtClean="0"/>
              <a:t>tinggi</a:t>
            </a:r>
            <a:r>
              <a:rPr lang="en-US" dirty="0" smtClean="0"/>
              <a:t> Indonesia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prodi-prodi</a:t>
            </a:r>
            <a:r>
              <a:rPr lang="en-US" dirty="0" smtClean="0"/>
              <a:t> yang </a:t>
            </a:r>
            <a:r>
              <a:rPr lang="en-US" dirty="0" err="1" smtClean="0"/>
              <a:t>terserap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(</a:t>
            </a:r>
            <a:r>
              <a:rPr lang="en-US" dirty="0" err="1" smtClean="0"/>
              <a:t>dunia</a:t>
            </a:r>
            <a:endParaRPr lang="en-US" dirty="0" smtClean="0"/>
          </a:p>
          <a:p>
            <a:r>
              <a:rPr lang="en-US" dirty="0" err="1" smtClean="0"/>
              <a:t>industri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551837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dirty="0" smtClean="0"/>
              <a:t>c. Pengembangan ilmu pengetahuan dan teknologi di Indonesia belum</a:t>
            </a:r>
          </a:p>
          <a:p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menyejahterakan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 smtClean="0"/>
          </a:p>
          <a:p>
            <a:r>
              <a:rPr lang="en-US" dirty="0" smtClean="0"/>
              <a:t>elite yang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(</a:t>
            </a:r>
            <a:r>
              <a:rPr lang="en-US" i="1" dirty="0" smtClean="0"/>
              <a:t>scientist oriented).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85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F. </a:t>
            </a:r>
            <a:r>
              <a:rPr lang="en-US" b="1" dirty="0" err="1" smtClean="0"/>
              <a:t>Rangkuman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Pengertian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Pentingnya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endParaRPr lang="en-US" b="1" dirty="0" smtClean="0"/>
          </a:p>
          <a:p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997839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kelima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endParaRPr lang="en-US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pegangan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.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terminologi</a:t>
            </a:r>
            <a:r>
              <a:rPr lang="en-US" dirty="0" smtClean="0"/>
              <a:t> yang </a:t>
            </a:r>
            <a:r>
              <a:rPr lang="en-US" dirty="0" err="1" smtClean="0"/>
              <a:t>dikemukakan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endParaRPr lang="en-US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rujukan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i="1" dirty="0" smtClean="0"/>
              <a:t>intellectual bastion </a:t>
            </a:r>
            <a:r>
              <a:rPr lang="it-IT" dirty="0" smtClean="0"/>
              <a:t>(Sofian Effendi); Pancasila sebagai </a:t>
            </a:r>
            <a:r>
              <a:rPr lang="it-IT" i="1" dirty="0" smtClean="0"/>
              <a:t>common denominator values (Muladi);</a:t>
            </a:r>
          </a:p>
          <a:p>
            <a:endParaRPr lang="it-IT" i="1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endParaRPr lang="en-US" dirty="0" smtClean="0"/>
          </a:p>
          <a:p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endParaRPr lang="en-US" dirty="0" smtClean="0"/>
          </a:p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memperlihatkan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rambu-rambu</a:t>
            </a:r>
            <a:endParaRPr lang="en-US" dirty="0" smtClean="0"/>
          </a:p>
          <a:p>
            <a:r>
              <a:rPr lang="en-US" dirty="0" err="1" smtClean="0"/>
              <a:t>normatif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Indonesia.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berakar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 smtClean="0"/>
          </a:p>
          <a:p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partisipasi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Relasi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paling ideal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iptek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tentu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terletak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fenomena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meskipun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berlangsung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optimal,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mengingat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keragaman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Keragaman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kekayaan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memicu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terjadinya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konflik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inklusif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toleran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mencegah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timbulnya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konflik.Untuk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terbuka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egaliter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bermasyarakat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nn-NO" sz="2000" dirty="0" smtClean="0">
                <a:latin typeface="Times New Roman" pitchFamily="18" charset="0"/>
                <a:cs typeface="Times New Roman" pitchFamily="18" charset="0"/>
              </a:rPr>
              <a:t>dan bernegara. </a:t>
            </a:r>
          </a:p>
          <a:p>
            <a:pPr algn="just">
              <a:buNone/>
            </a:pPr>
            <a:r>
              <a:rPr lang="nn-NO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nn-NO" sz="2000" dirty="0" smtClean="0">
                <a:latin typeface="Times New Roman" pitchFamily="18" charset="0"/>
                <a:cs typeface="Times New Roman" pitchFamily="18" charset="0"/>
              </a:rPr>
              <a:t>Fenomena kedua yang menempatkan pengembangan iptek di luar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agama,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bercorak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positivistis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ilmuwan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fenomena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menganggap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intervensi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eksternal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justru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mengganggu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objektivitas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A.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endParaRPr lang="en-US" b="1" dirty="0" smtClean="0"/>
          </a:p>
          <a:p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523999"/>
            <a:ext cx="8915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Konsep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endParaRPr lang="en-US" b="1" dirty="0" smtClean="0"/>
          </a:p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endParaRPr lang="en-US" dirty="0" smtClean="0"/>
          </a:p>
          <a:p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. </a:t>
            </a:r>
            <a:r>
              <a:rPr lang="en-US" b="1" i="1" dirty="0" err="1" smtClean="0"/>
              <a:t>Pertama</a:t>
            </a:r>
            <a:r>
              <a:rPr lang="en-US" b="1" i="1" dirty="0" smtClean="0"/>
              <a:t>, </a:t>
            </a:r>
            <a:r>
              <a:rPr lang="en-US" b="1" i="1" dirty="0" err="1" smtClean="0"/>
              <a:t>bahwa</a:t>
            </a:r>
            <a:r>
              <a:rPr lang="en-US" b="1" i="1" dirty="0" smtClean="0"/>
              <a:t> </a:t>
            </a:r>
            <a:r>
              <a:rPr lang="en-US" b="1" i="1" dirty="0" err="1" smtClean="0"/>
              <a:t>setiap</a:t>
            </a:r>
            <a:r>
              <a:rPr lang="en-US" b="1" i="1" dirty="0" smtClean="0"/>
              <a:t> </a:t>
            </a:r>
            <a:r>
              <a:rPr lang="en-US" b="1" i="1" dirty="0" err="1" smtClean="0"/>
              <a:t>ilmu</a:t>
            </a:r>
            <a:endParaRPr lang="en-US" b="1" i="1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(</a:t>
            </a:r>
            <a:r>
              <a:rPr lang="en-US" dirty="0" err="1" smtClean="0"/>
              <a:t>iptek</a:t>
            </a:r>
            <a:r>
              <a:rPr lang="en-US" dirty="0" smtClean="0"/>
              <a:t>) yang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haruslah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bertentangan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terkandung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. </a:t>
            </a:r>
            <a:r>
              <a:rPr lang="en-US" b="1" i="1" dirty="0" err="1" smtClean="0"/>
              <a:t>Kedua</a:t>
            </a:r>
            <a:r>
              <a:rPr lang="en-US" b="1" i="1" dirty="0" smtClean="0"/>
              <a:t>,</a:t>
            </a:r>
          </a:p>
          <a:p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yang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menyertakan</a:t>
            </a:r>
            <a:r>
              <a:rPr lang="en-US" dirty="0" smtClean="0"/>
              <a:t> </a:t>
            </a:r>
            <a:r>
              <a:rPr lang="en-US" dirty="0" err="1" smtClean="0"/>
              <a:t>nilainilai</a:t>
            </a:r>
            <a:endParaRPr lang="en-US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internal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136339"/>
            <a:ext cx="8915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Ketiga</a:t>
            </a:r>
            <a:r>
              <a:rPr lang="en-US" b="1" i="1" dirty="0" smtClean="0"/>
              <a:t>,</a:t>
            </a:r>
          </a:p>
          <a:p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rambu</a:t>
            </a:r>
            <a:r>
              <a:rPr lang="en-US" dirty="0" smtClean="0"/>
              <a:t> </a:t>
            </a:r>
            <a:r>
              <a:rPr lang="en-US" dirty="0" err="1" smtClean="0"/>
              <a:t>normatif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endParaRPr lang="en-US" dirty="0" smtClean="0"/>
          </a:p>
          <a:p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Indonesia,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agar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endParaRPr lang="en-US" dirty="0" smtClean="0"/>
          </a:p>
          <a:p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bertindak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Indonesia. </a:t>
            </a:r>
            <a:r>
              <a:rPr lang="en-US" b="1" i="1" dirty="0" err="1" smtClean="0"/>
              <a:t>Keempat</a:t>
            </a:r>
            <a:r>
              <a:rPr lang="en-US" b="1" i="1" dirty="0" smtClean="0"/>
              <a:t>, </a:t>
            </a:r>
            <a:r>
              <a:rPr lang="en-US" b="1" i="1" dirty="0" err="1" smtClean="0"/>
              <a:t>bahwa</a:t>
            </a:r>
            <a:r>
              <a:rPr lang="en-US" b="1" i="1" dirty="0" smtClean="0"/>
              <a:t> </a:t>
            </a:r>
            <a:r>
              <a:rPr lang="en-US" b="1" i="1" dirty="0" err="1" smtClean="0"/>
              <a:t>setiap</a:t>
            </a:r>
            <a:endParaRPr lang="en-US" b="1" i="1" dirty="0" smtClean="0"/>
          </a:p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berakar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indegenisasi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(</a:t>
            </a:r>
            <a:r>
              <a:rPr lang="en-US" dirty="0" err="1" smtClean="0"/>
              <a:t>mempribumian</a:t>
            </a:r>
            <a:endParaRPr lang="en-US" dirty="0" smtClean="0"/>
          </a:p>
          <a:p>
            <a:r>
              <a:rPr lang="en-US" dirty="0" err="1" smtClean="0"/>
              <a:t>ilmu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7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 smtClean="0"/>
              <a:t>2. Urgensi Pancasila sebagai Dasar Nilai Pengembangan Ilmu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1166843"/>
            <a:ext cx="8839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kehadiran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ibarat</a:t>
            </a:r>
            <a:r>
              <a:rPr lang="en-US" dirty="0" smtClean="0"/>
              <a:t> </a:t>
            </a:r>
            <a:r>
              <a:rPr lang="en-US" dirty="0" err="1" smtClean="0"/>
              <a:t>pisau</a:t>
            </a:r>
            <a:r>
              <a:rPr lang="en-US" dirty="0" smtClean="0"/>
              <a:t> </a:t>
            </a:r>
            <a:r>
              <a:rPr lang="en-US" dirty="0" err="1" smtClean="0"/>
              <a:t>bermata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endParaRPr lang="en-US" dirty="0" smtClean="0"/>
          </a:p>
          <a:p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memecahkan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yang</a:t>
            </a:r>
          </a:p>
          <a:p>
            <a:r>
              <a:rPr lang="en-US" dirty="0" err="1" smtClean="0"/>
              <a:t>dihadapi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membunuh</a:t>
            </a:r>
            <a:r>
              <a:rPr lang="en-US" dirty="0" smtClean="0"/>
              <a:t>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memusnahkan</a:t>
            </a:r>
            <a:r>
              <a:rPr lang="en-US" dirty="0" smtClean="0"/>
              <a:t> </a:t>
            </a:r>
            <a:r>
              <a:rPr lang="en-US" dirty="0" err="1" smtClean="0"/>
              <a:t>peradaban</a:t>
            </a:r>
            <a:endParaRPr lang="en-US" dirty="0" smtClean="0"/>
          </a:p>
          <a:p>
            <a:r>
              <a:rPr lang="en-US" dirty="0" err="1" smtClean="0"/>
              <a:t>umat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 </a:t>
            </a:r>
            <a:r>
              <a:rPr lang="en-US" dirty="0" err="1" smtClean="0"/>
              <a:t>Contoh</a:t>
            </a:r>
            <a:r>
              <a:rPr lang="en-US" dirty="0" smtClean="0"/>
              <a:t> yang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bom</a:t>
            </a:r>
            <a:r>
              <a:rPr lang="en-US" dirty="0" smtClean="0"/>
              <a:t> atom yang</a:t>
            </a:r>
          </a:p>
          <a:p>
            <a:r>
              <a:rPr lang="en-US" dirty="0" err="1" smtClean="0"/>
              <a:t>dijatuhkan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Hiroshima </a:t>
            </a:r>
            <a:r>
              <a:rPr lang="en-US" dirty="0" err="1" smtClean="0"/>
              <a:t>dan</a:t>
            </a:r>
            <a:r>
              <a:rPr lang="en-US" dirty="0" smtClean="0"/>
              <a:t> Nagasaki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Perang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. </a:t>
            </a:r>
            <a:r>
              <a:rPr lang="en-US" dirty="0" err="1" smtClean="0"/>
              <a:t>Dampaknya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dirasakan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Jepang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endParaRPr lang="en-US" dirty="0" smtClean="0"/>
          </a:p>
          <a:p>
            <a:r>
              <a:rPr lang="en-US" dirty="0" err="1" smtClean="0"/>
              <a:t>traumatik</a:t>
            </a:r>
            <a:r>
              <a:rPr lang="en-US" dirty="0" smtClean="0"/>
              <a:t> yang </a:t>
            </a:r>
            <a:r>
              <a:rPr lang="en-US" dirty="0" err="1" smtClean="0"/>
              <a:t>berkepanjangan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menyentuh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r>
              <a:rPr lang="en-US" dirty="0" err="1" smtClean="0"/>
              <a:t>kemanusiaan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universal.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b="1" dirty="0" smtClean="0"/>
              <a:t>B. Menanya Alasan Diperlukannya Pancasila sebagai Dasar Nilai</a:t>
            </a:r>
          </a:p>
          <a:p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Ilmu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514600"/>
            <a:ext cx="8915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r>
              <a:rPr lang="en-US" dirty="0" err="1" smtClean="0"/>
              <a:t>berikut</a:t>
            </a:r>
            <a:r>
              <a:rPr lang="en-US" dirty="0" smtClean="0"/>
              <a:t>. </a:t>
            </a:r>
            <a:r>
              <a:rPr lang="en-US" b="1" i="1" dirty="0" err="1" smtClean="0"/>
              <a:t>Pertama</a:t>
            </a:r>
            <a:r>
              <a:rPr lang="en-US" b="1" i="1" dirty="0" smtClean="0"/>
              <a:t>, </a:t>
            </a:r>
            <a:r>
              <a:rPr lang="en-US" b="1" i="1" dirty="0" err="1" smtClean="0"/>
              <a:t>kerusakan</a:t>
            </a:r>
            <a:r>
              <a:rPr lang="en-US" b="1" i="1" dirty="0" smtClean="0"/>
              <a:t> </a:t>
            </a:r>
            <a:r>
              <a:rPr lang="en-US" b="1" i="1" dirty="0" err="1" smtClean="0"/>
              <a:t>lingkungan</a:t>
            </a:r>
            <a:r>
              <a:rPr lang="en-US" b="1" i="1" dirty="0" smtClean="0"/>
              <a:t> yang </a:t>
            </a:r>
            <a:r>
              <a:rPr lang="en-US" b="1" i="1" dirty="0" err="1" smtClean="0"/>
              <a:t>ditimbulkan</a:t>
            </a:r>
            <a:r>
              <a:rPr lang="en-US" b="1" i="1" dirty="0" smtClean="0"/>
              <a:t> </a:t>
            </a:r>
            <a:r>
              <a:rPr lang="en-US" b="1" i="1" dirty="0" err="1" smtClean="0"/>
              <a:t>oleh</a:t>
            </a:r>
            <a:r>
              <a:rPr lang="en-US" b="1" i="1" dirty="0" smtClean="0"/>
              <a:t> </a:t>
            </a:r>
            <a:r>
              <a:rPr lang="en-US" b="1" i="1" dirty="0" err="1" smtClean="0"/>
              <a:t>iptek</a:t>
            </a:r>
            <a:r>
              <a:rPr lang="en-US" b="1" i="1" dirty="0" smtClean="0"/>
              <a:t>, </a:t>
            </a:r>
            <a:r>
              <a:rPr lang="en-US" b="1" i="1" dirty="0" err="1" smtClean="0"/>
              <a:t>baik</a:t>
            </a:r>
            <a:endParaRPr lang="en-US" b="1" i="1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dalih</a:t>
            </a:r>
            <a:r>
              <a:rPr lang="en-US" dirty="0" smtClean="0"/>
              <a:t> </a:t>
            </a:r>
            <a:r>
              <a:rPr lang="en-US" dirty="0" err="1" smtClean="0"/>
              <a:t>percepatan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tertinggal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endParaRPr lang="en-US" dirty="0" smtClean="0"/>
          </a:p>
          <a:p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yang </a:t>
            </a:r>
            <a:r>
              <a:rPr lang="en-US" dirty="0" err="1" smtClean="0"/>
              <a:t>serius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Penggalian</a:t>
            </a:r>
            <a:r>
              <a:rPr lang="en-US" dirty="0" smtClean="0"/>
              <a:t> </a:t>
            </a:r>
            <a:r>
              <a:rPr lang="en-US" dirty="0" err="1" smtClean="0"/>
              <a:t>tambang</a:t>
            </a:r>
            <a:r>
              <a:rPr lang="en-US" dirty="0" smtClean="0"/>
              <a:t> </a:t>
            </a:r>
            <a:r>
              <a:rPr lang="en-US" dirty="0" err="1" smtClean="0"/>
              <a:t>batubara</a:t>
            </a:r>
            <a:r>
              <a:rPr lang="en-US" dirty="0" smtClean="0"/>
              <a:t>, </a:t>
            </a:r>
            <a:r>
              <a:rPr lang="en-US" dirty="0" err="1" smtClean="0"/>
              <a:t>minyak</a:t>
            </a:r>
            <a:r>
              <a:rPr lang="en-US" dirty="0" smtClean="0"/>
              <a:t>, </a:t>
            </a:r>
            <a:r>
              <a:rPr lang="en-US" dirty="0" err="1" smtClean="0"/>
              <a:t>biji</a:t>
            </a:r>
            <a:r>
              <a:rPr lang="en-US" dirty="0" smtClean="0"/>
              <a:t> </a:t>
            </a:r>
            <a:r>
              <a:rPr lang="en-US" dirty="0" err="1" smtClean="0"/>
              <a:t>besi</a:t>
            </a:r>
            <a:r>
              <a:rPr lang="en-US" dirty="0" smtClean="0"/>
              <a:t>, </a:t>
            </a:r>
            <a:r>
              <a:rPr lang="en-US" dirty="0" err="1" smtClean="0"/>
              <a:t>emas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Kalimantan,</a:t>
            </a:r>
          </a:p>
          <a:p>
            <a:r>
              <a:rPr lang="en-US" dirty="0" smtClean="0"/>
              <a:t>Sumatera, Papua, </a:t>
            </a:r>
            <a:r>
              <a:rPr lang="en-US" dirty="0" err="1" smtClean="0"/>
              <a:t>dan</a:t>
            </a:r>
            <a:r>
              <a:rPr lang="en-US" dirty="0" smtClean="0"/>
              <a:t> lain-lain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canggih</a:t>
            </a:r>
            <a:endParaRPr lang="en-US" dirty="0" smtClean="0"/>
          </a:p>
          <a:p>
            <a:r>
              <a:rPr lang="en-US" dirty="0" err="1" smtClean="0"/>
              <a:t>mempercepat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28343"/>
            <a:ext cx="8839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Kedua</a:t>
            </a:r>
            <a:r>
              <a:rPr lang="en-US" b="1" i="1" dirty="0" smtClean="0"/>
              <a:t>, </a:t>
            </a:r>
            <a:r>
              <a:rPr lang="en-US" b="1" i="1" dirty="0" err="1" smtClean="0"/>
              <a:t>penjabaran</a:t>
            </a:r>
            <a:r>
              <a:rPr lang="en-US" b="1" i="1" dirty="0" smtClean="0"/>
              <a:t> </a:t>
            </a:r>
            <a:r>
              <a:rPr lang="en-US" b="1" i="1" dirty="0" err="1" smtClean="0"/>
              <a:t>sila-sila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Pancasila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sebagai</a:t>
            </a:r>
            <a:r>
              <a:rPr lang="en-US" b="1" i="1" dirty="0" smtClean="0"/>
              <a:t> </a:t>
            </a:r>
            <a:r>
              <a:rPr lang="en-US" b="1" i="1" dirty="0" err="1" smtClean="0"/>
              <a:t>dasar</a:t>
            </a:r>
            <a:r>
              <a:rPr lang="en-US" b="1" i="1" dirty="0" smtClean="0"/>
              <a:t> </a:t>
            </a:r>
            <a:r>
              <a:rPr lang="en-US" b="1" i="1" dirty="0" err="1" smtClean="0"/>
              <a:t>nilai</a:t>
            </a:r>
            <a:r>
              <a:rPr lang="en-US" b="1" i="1" dirty="0" smtClean="0"/>
              <a:t> </a:t>
            </a:r>
            <a:r>
              <a:rPr lang="en-US" b="1" i="1" dirty="0" err="1" smtClean="0"/>
              <a:t>pengembangan</a:t>
            </a:r>
            <a:endParaRPr lang="en-US" b="1" i="1" dirty="0" smtClean="0"/>
          </a:p>
          <a:p>
            <a:r>
              <a:rPr lang="en-US" dirty="0" err="1" smtClean="0"/>
              <a:t>iptek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mengontrol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iptek</a:t>
            </a:r>
            <a:endParaRPr lang="en-US" dirty="0" smtClean="0"/>
          </a:p>
          <a:p>
            <a:r>
              <a:rPr lang="en-US" dirty="0" smtClean="0"/>
              <a:t>yang </a:t>
            </a:r>
            <a:r>
              <a:rPr lang="en-US" dirty="0" err="1" smtClean="0"/>
              <a:t>berpengaruh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bertindak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cenderung</a:t>
            </a:r>
            <a:endParaRPr lang="en-US" dirty="0" smtClean="0"/>
          </a:p>
          <a:p>
            <a:r>
              <a:rPr lang="en-US" dirty="0" err="1" smtClean="0"/>
              <a:t>pragmatis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benda-benda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endParaRPr lang="en-US" dirty="0" smtClean="0"/>
          </a:p>
          <a:p>
            <a:r>
              <a:rPr lang="en-US" dirty="0" err="1" smtClean="0"/>
              <a:t>masyarakat</a:t>
            </a:r>
            <a:r>
              <a:rPr lang="en-US" dirty="0" smtClean="0"/>
              <a:t> Indonesia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menggantikan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luhur</a:t>
            </a:r>
            <a:r>
              <a:rPr lang="en-US" dirty="0" smtClean="0"/>
              <a:t> yang</a:t>
            </a:r>
          </a:p>
          <a:p>
            <a:r>
              <a:rPr lang="en-US" dirty="0" err="1" smtClean="0"/>
              <a:t>diyakini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kepribadian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Indonesia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endParaRPr lang="en-US" dirty="0" smtClean="0"/>
          </a:p>
          <a:p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humanis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religius</a:t>
            </a:r>
            <a:r>
              <a:rPr lang="en-US" dirty="0" smtClean="0"/>
              <a:t>.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kini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tergerus</a:t>
            </a:r>
            <a:endParaRPr lang="en-US" dirty="0" smtClean="0"/>
          </a:p>
          <a:p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individualistis</a:t>
            </a:r>
            <a:r>
              <a:rPr lang="en-US" dirty="0" smtClean="0"/>
              <a:t>, </a:t>
            </a:r>
            <a:r>
              <a:rPr lang="en-US" dirty="0" err="1" smtClean="0"/>
              <a:t>dehumanis</a:t>
            </a:r>
            <a:r>
              <a:rPr lang="en-US" dirty="0" smtClean="0"/>
              <a:t>, </a:t>
            </a:r>
            <a:r>
              <a:rPr lang="en-US" dirty="0" err="1" smtClean="0"/>
              <a:t>pragmatis</a:t>
            </a:r>
            <a:r>
              <a:rPr lang="en-US" dirty="0" smtClean="0"/>
              <a:t>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endParaRPr lang="en-US" dirty="0" smtClean="0"/>
          </a:p>
          <a:p>
            <a:r>
              <a:rPr lang="en-US" dirty="0" err="1" smtClean="0"/>
              <a:t>sekuler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97839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Ketiga</a:t>
            </a:r>
            <a:r>
              <a:rPr lang="en-US" b="1" i="1" dirty="0" smtClean="0"/>
              <a:t>, </a:t>
            </a:r>
            <a:r>
              <a:rPr lang="en-US" b="1" i="1" dirty="0" err="1" smtClean="0"/>
              <a:t>nilai-nilai</a:t>
            </a:r>
            <a:r>
              <a:rPr lang="en-US" b="1" i="1" dirty="0" smtClean="0"/>
              <a:t> </a:t>
            </a:r>
            <a:r>
              <a:rPr lang="en-US" b="1" i="1" dirty="0" err="1" smtClean="0"/>
              <a:t>kearifan</a:t>
            </a:r>
            <a:r>
              <a:rPr lang="en-US" b="1" i="1" dirty="0" smtClean="0"/>
              <a:t> </a:t>
            </a:r>
            <a:r>
              <a:rPr lang="en-US" b="1" i="1" dirty="0" err="1" smtClean="0"/>
              <a:t>lokal</a:t>
            </a:r>
            <a:r>
              <a:rPr lang="en-US" b="1" i="1" dirty="0" smtClean="0"/>
              <a:t> yang </a:t>
            </a:r>
            <a:r>
              <a:rPr lang="en-US" b="1" i="1" dirty="0" err="1" smtClean="0"/>
              <a:t>menjadi</a:t>
            </a:r>
            <a:r>
              <a:rPr lang="en-US" b="1" i="1" dirty="0" smtClean="0"/>
              <a:t> </a:t>
            </a:r>
            <a:r>
              <a:rPr lang="en-US" b="1" i="1" dirty="0" err="1" smtClean="0"/>
              <a:t>simbol</a:t>
            </a:r>
            <a:r>
              <a:rPr lang="en-US" b="1" i="1" dirty="0" smtClean="0"/>
              <a:t> </a:t>
            </a:r>
            <a:r>
              <a:rPr lang="en-US" b="1" i="1" dirty="0" err="1" smtClean="0"/>
              <a:t>kehidupan</a:t>
            </a:r>
            <a:r>
              <a:rPr lang="en-US" b="1" i="1" dirty="0" smtClean="0"/>
              <a:t> </a:t>
            </a:r>
            <a:r>
              <a:rPr lang="en-US" b="1" i="1" dirty="0" err="1" smtClean="0"/>
              <a:t>di</a:t>
            </a:r>
            <a:endParaRPr lang="en-US" b="1" i="1" dirty="0" smtClean="0"/>
          </a:p>
          <a:p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global, </a:t>
            </a:r>
            <a:r>
              <a:rPr lang="en-US" dirty="0" err="1" smtClean="0"/>
              <a:t>seperti</a:t>
            </a:r>
            <a:r>
              <a:rPr lang="en-US" dirty="0" smtClean="0"/>
              <a:t>: </a:t>
            </a:r>
            <a:r>
              <a:rPr lang="en-US" dirty="0" err="1" smtClean="0"/>
              <a:t>sikap</a:t>
            </a:r>
            <a:endParaRPr lang="en-US" dirty="0" smtClean="0"/>
          </a:p>
          <a:p>
            <a:r>
              <a:rPr lang="en-US" dirty="0" err="1" smtClean="0"/>
              <a:t>bersahaja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bermewah-mewah</a:t>
            </a:r>
            <a:r>
              <a:rPr lang="en-US" dirty="0" smtClean="0"/>
              <a:t>, </a:t>
            </a:r>
            <a:r>
              <a:rPr lang="en-US" dirty="0" err="1" smtClean="0"/>
              <a:t>konsumerisme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solidaritas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semangat</a:t>
            </a:r>
            <a:r>
              <a:rPr lang="en-US" dirty="0" smtClean="0"/>
              <a:t> </a:t>
            </a:r>
            <a:r>
              <a:rPr lang="en-US" dirty="0" err="1" smtClean="0"/>
              <a:t>individualistis</a:t>
            </a:r>
            <a:r>
              <a:rPr lang="en-US" dirty="0" smtClean="0"/>
              <a:t>; </a:t>
            </a:r>
            <a:r>
              <a:rPr lang="en-US" dirty="0" err="1" smtClean="0"/>
              <a:t>musyawarah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endParaRPr lang="en-US" dirty="0" smtClean="0"/>
          </a:p>
          <a:p>
            <a:r>
              <a:rPr lang="en-US" dirty="0" err="1" smtClean="0"/>
              <a:t>mufakat</a:t>
            </a:r>
            <a:r>
              <a:rPr lang="en-US" dirty="0" smtClean="0"/>
              <a:t> </a:t>
            </a:r>
            <a:r>
              <a:rPr lang="en-US" dirty="0" err="1" smtClean="0"/>
              <a:t>digantikan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/>
              <a:t>voting,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seterusnya</a:t>
            </a:r>
            <a:r>
              <a:rPr lang="en-US" i="1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2110</Words>
  <Application>Microsoft Office PowerPoint</Application>
  <PresentationFormat>On-screen Show (4:3)</PresentationFormat>
  <Paragraphs>230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 MENGAPA PANCASILA MENJADI DASAR NILAI PENGEMBANGAN ILMU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HP</cp:lastModifiedBy>
  <cp:revision>21</cp:revision>
  <dcterms:created xsi:type="dcterms:W3CDTF">2014-04-01T16:35:38Z</dcterms:created>
  <dcterms:modified xsi:type="dcterms:W3CDTF">2021-08-14T04:40:13Z</dcterms:modified>
</cp:coreProperties>
</file>