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6BC0-9DC0-47CE-8304-FE490128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912" y="250023"/>
            <a:ext cx="8610600" cy="1293028"/>
          </a:xfrm>
        </p:spPr>
        <p:txBody>
          <a:bodyPr/>
          <a:lstStyle/>
          <a:p>
            <a:r>
              <a:rPr lang="id-ID" dirty="0"/>
              <a:t>DASAR DASAR KOMUNIKASI DAN KETERAMPILAN MEMBELAJARKAN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BD13-3C63-4837-8BD2-DF21B319A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128960"/>
            <a:ext cx="6076951" cy="4287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CC4A5-53A7-47FC-A081-E6AEF1C1BD66}"/>
              </a:ext>
            </a:extLst>
          </p:cNvPr>
          <p:cNvSpPr txBox="1"/>
          <p:nvPr/>
        </p:nvSpPr>
        <p:spPr>
          <a:xfrm>
            <a:off x="7643820" y="1421360"/>
            <a:ext cx="406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/>
              <a:t>Eko Suyanto</a:t>
            </a:r>
          </a:p>
          <a:p>
            <a:pPr algn="r"/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5FF0E-820E-453A-95DC-A3AAC51E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97" y="2090735"/>
            <a:ext cx="6557963" cy="47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4E58-B211-4058-AD41-E042E996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Autofit/>
          </a:bodyPr>
          <a:lstStyle/>
          <a:p>
            <a:pPr algn="l"/>
            <a:r>
              <a:rPr lang="id-ID" sz="2400" dirty="0"/>
              <a:t>Kemampuan  generik memberikan pembelajaran merupakan pengintegrasian 9 ketrampilan dasar memberikan pembelajaran, meliputi keterampilan:</a:t>
            </a:r>
            <a:br>
              <a:rPr lang="en-ID" sz="2400" dirty="0"/>
            </a:b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111E-EDD2-4758-8AC9-43F52A7E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id-ID" dirty="0"/>
              <a:t>bertanya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memberi penguatan,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mengadakan variasi,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menjelaskan,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membuka dan menutup pembelajaran,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membimbing diskusi kelompok kecil,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mengelola kelas, serta 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membelajarkan kelompok kecil dan individual.</a:t>
            </a:r>
            <a:endParaRPr lang="en-ID" dirty="0"/>
          </a:p>
          <a:p>
            <a:pPr marL="457200" lvl="0" indent="-457200">
              <a:buFont typeface="+mj-lt"/>
              <a:buAutoNum type="arabicPeriod"/>
            </a:pPr>
            <a:r>
              <a:rPr lang="id-ID" dirty="0"/>
              <a:t>menggunakan T</a:t>
            </a:r>
            <a:r>
              <a:rPr lang="en-US" dirty="0"/>
              <a:t>I</a:t>
            </a:r>
            <a:r>
              <a:rPr lang="id-ID" dirty="0"/>
              <a:t>K (teknologi informasi dan komunikasi)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9905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C146-7E35-440B-A17A-3396BE45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Keterampilan dasar 1: bertanya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6EA59-4620-48EF-9A1F-BF48D7BB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6601691" cy="3899066"/>
          </a:xfrm>
        </p:spPr>
        <p:txBody>
          <a:bodyPr>
            <a:normAutofit/>
          </a:bodyPr>
          <a:lstStyle/>
          <a:p>
            <a:r>
              <a:rPr lang="id-ID" dirty="0"/>
              <a:t>Kualitas pertanyaan dosen menentukan kualitas jawaban mahasiswa.</a:t>
            </a:r>
            <a:endParaRPr lang="en-ID" dirty="0"/>
          </a:p>
          <a:p>
            <a:r>
              <a:rPr lang="id-ID" dirty="0"/>
              <a:t>pertanyaan (sebagai keterampilan bertanya) adalah semua </a:t>
            </a:r>
            <a:r>
              <a:rPr lang="id-ID" b="1" dirty="0"/>
              <a:t>pernyataan dosen (tidak terbatas pada kalimat tanya) yang meminta/menimbulkan respon dari mahasiswa</a:t>
            </a:r>
          </a:p>
          <a:p>
            <a:r>
              <a:rPr lang="id-ID" dirty="0"/>
              <a:t>Keterampilan bertanya dapat dibagi menjadi dua kelompok: Keterampilan bertanya tingkat dasar dan keterampilan bertanya tingkat lanjut</a:t>
            </a:r>
          </a:p>
          <a:p>
            <a:endParaRPr lang="en-ID" dirty="0"/>
          </a:p>
        </p:txBody>
      </p:sp>
      <p:pic>
        <p:nvPicPr>
          <p:cNvPr id="1026" name="Picture 2" descr="Ini Dia Teknik Bertanya Kritis saat Membaca Buku! – Aquarius Learning">
            <a:extLst>
              <a:ext uri="{FF2B5EF4-FFF2-40B4-BE49-F238E27FC236}">
                <a16:creationId xmlns:a16="http://schemas.microsoft.com/office/drawing/2014/main" id="{C0C9D937-4276-4924-B349-351F360F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528">
            <a:off x="7412273" y="2725973"/>
            <a:ext cx="4927081" cy="35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1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68ECD-AC77-44E5-B865-3DC11BEEE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89239" cy="2347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718D6-4C38-431E-A4F7-C0B64F39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dirty="0"/>
              <a:t>Jika menerapkan bertanya tingkat dasar dalam praktik, maka dilakukan dengan:</a:t>
            </a:r>
            <a:br>
              <a:rPr lang="en-ID" sz="2800" dirty="0"/>
            </a:b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3AE5-B3FF-4172-9C96-CB19A9E45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19" y="2371133"/>
            <a:ext cx="10820400" cy="4486867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id-ID" dirty="0"/>
              <a:t>Pengungkapan pertanyaan secara jelas dan singkat</a:t>
            </a:r>
            <a:endParaRPr lang="en-ID" sz="3200" dirty="0"/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Pemberian acuan, yaitu informasi yang diberikan sebelum mengajukan pertanyaan</a:t>
            </a:r>
            <a:endParaRPr lang="en-ID" sz="3200" dirty="0"/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Pemusatan perhatian. </a:t>
            </a:r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Penyebaran pertanyaan. </a:t>
            </a:r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Pemindahan giliran. </a:t>
            </a:r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Pemberian waktu berpikir.</a:t>
            </a:r>
          </a:p>
          <a:p>
            <a:pPr marL="457200" lvl="1" indent="-457200">
              <a:buFont typeface="+mj-lt"/>
              <a:buAutoNum type="arabicPeriod"/>
            </a:pPr>
            <a:r>
              <a:rPr lang="id-ID" dirty="0"/>
              <a:t>Pemberian tuntunan. Jika pertanyaan dosen tidak dapat dijawab oleh mahasiswa, dosen hendaknya memberi tuntunan. Tuntunan dapat diberikan dengan cara:</a:t>
            </a:r>
            <a:endParaRPr lang="en-ID" sz="3200" dirty="0"/>
          </a:p>
          <a:p>
            <a:pPr marL="711200"/>
            <a:r>
              <a:rPr lang="id-ID" sz="2400" dirty="0"/>
              <a:t>mengungkapkan pertanyaan dengan cara lain; </a:t>
            </a:r>
            <a:endParaRPr lang="en-ID" sz="3600" dirty="0"/>
          </a:p>
          <a:p>
            <a:pPr marL="711200"/>
            <a:r>
              <a:rPr lang="id-ID" sz="2400" dirty="0"/>
              <a:t>menyederhanakan pertanyaan; dan</a:t>
            </a:r>
            <a:endParaRPr lang="en-ID" sz="3600" dirty="0"/>
          </a:p>
          <a:p>
            <a:pPr marL="711200"/>
            <a:r>
              <a:rPr lang="id-ID" sz="2400" dirty="0"/>
              <a:t>mengulangi penjelasan (acuan) sebelumnya.</a:t>
            </a:r>
            <a:endParaRPr lang="en-ID" sz="36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7722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526494-998B-4FC0-A123-5D787DA0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8862">
            <a:off x="6674295" y="3202204"/>
            <a:ext cx="5970732" cy="3600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328C6A-E708-4829-A0A8-0BC5AC89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6" y="764373"/>
            <a:ext cx="11012714" cy="1293028"/>
          </a:xfrm>
        </p:spPr>
        <p:txBody>
          <a:bodyPr>
            <a:noAutofit/>
          </a:bodyPr>
          <a:lstStyle/>
          <a:p>
            <a:pPr algn="l"/>
            <a:r>
              <a:rPr lang="id-ID" sz="2800" dirty="0"/>
              <a:t>JIKA mempraktikkan Keterampilan bertanya lanjut, maka perlu menampilkan komponen-komponen berikut:</a:t>
            </a:r>
            <a:br>
              <a:rPr lang="en-ID" sz="2800" dirty="0"/>
            </a:br>
            <a:endParaRPr lang="en-ID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EA62B-B2E2-468A-BEB9-B00F8714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151914" cy="40241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Mengubah tuntutan tingkat kognitif dalam menjawab pertanyaan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Pengaturan urutan pertanyaan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Penggunaan pertanyaan pelacak dengan berbagai teknik seperti:</a:t>
            </a:r>
          </a:p>
          <a:p>
            <a:pPr marL="449263" indent="0">
              <a:buNone/>
            </a:pPr>
            <a:r>
              <a:rPr lang="id-ID" dirty="0"/>
              <a:t>meminta penjelsan lanjut (klarifikasi), meminta alasan, meminta kesepakatan pandangan dari mahasiswa, meminta jawaban yang Iebih relevan, meminta contoh, meminta jawaban yang lebih kompleks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id-ID" dirty="0"/>
              <a:t>Peningkatan terjadinya interaksidengan cara meminta mahasiswa lain memberi jawaban atas pertanyaan yang sama.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3432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B9F1-A501-4030-BC52-58AF987A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3018">
            <a:off x="2807110" y="1442799"/>
            <a:ext cx="8610600" cy="1293028"/>
          </a:xfrm>
        </p:spPr>
        <p:txBody>
          <a:bodyPr/>
          <a:lstStyle/>
          <a:p>
            <a:pPr algn="l"/>
            <a:r>
              <a:rPr lang="id-ID" dirty="0"/>
              <a:t>TENTANG APAKAH PERNYATAAN BERIKUT?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04CC-408A-4064-A050-1AE585D9CC1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361053">
            <a:off x="1866966" y="2614508"/>
            <a:ext cx="6909798" cy="3006957"/>
          </a:xfrm>
        </p:spPr>
        <p:txBody>
          <a:bodyPr/>
          <a:lstStyle/>
          <a:p>
            <a:pPr lvl="0"/>
            <a:r>
              <a:rPr lang="id-ID" dirty="0"/>
              <a:t>Mengulangi pertanyaan sendiri atau mengulangi jawaban mahasiswa.</a:t>
            </a:r>
            <a:endParaRPr lang="en-ID" dirty="0"/>
          </a:p>
          <a:p>
            <a:pPr lvl="0"/>
            <a:r>
              <a:rPr lang="id-ID" dirty="0"/>
              <a:t>Menjawab pertanyaan sendiri.</a:t>
            </a:r>
            <a:endParaRPr lang="en-ID" dirty="0"/>
          </a:p>
          <a:p>
            <a:pPr lvl="0"/>
            <a:r>
              <a:rPr lang="id-ID" dirty="0"/>
              <a:t>Menunjuk dulu sebelum bertanya.</a:t>
            </a:r>
            <a:endParaRPr lang="en-ID" dirty="0"/>
          </a:p>
          <a:p>
            <a:pPr lvl="0"/>
            <a:r>
              <a:rPr lang="id-ID" dirty="0"/>
              <a:t>Mengajukan pertanyaan yang mengundang jawaban serempak.</a:t>
            </a:r>
            <a:endParaRPr lang="en-ID" dirty="0"/>
          </a:p>
          <a:p>
            <a:pPr lvl="0"/>
            <a:r>
              <a:rPr lang="id-ID" dirty="0"/>
              <a:t>Mengajukan pertanyaan ganda.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5796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5BDD-F87F-44DE-9DA6-DE62DA1B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Keterampilan dasar 2: memberi penguatan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944A-C250-4B51-A26C-ADA8B300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838926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Penguatan adalah respon terhadap suatu tingkah laku yang dapat meningkatkan kemungkinan berulangnya kembali tingkah laku tersebu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A2448D-1C2D-4418-8250-BD158B91A6C8}"/>
              </a:ext>
            </a:extLst>
          </p:cNvPr>
          <p:cNvSpPr/>
          <p:nvPr/>
        </p:nvSpPr>
        <p:spPr>
          <a:xfrm>
            <a:off x="6858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mempraktikan keterampilan dasar memberikan penguatan dalam praktik presentasi pembelajaran mikro dilakukan dengan: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4866CE-9228-4D27-8154-8082A48DE5FF}"/>
              </a:ext>
            </a:extLst>
          </p:cNvPr>
          <p:cNvSpPr/>
          <p:nvPr/>
        </p:nvSpPr>
        <p:spPr>
          <a:xfrm>
            <a:off x="805542" y="4041184"/>
            <a:ext cx="8019143" cy="263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145" indent="-180975">
              <a:lnSpc>
                <a:spcPct val="150000"/>
              </a:lnSpc>
              <a:spcAft>
                <a:spcPts val="600"/>
              </a:spcAft>
            </a:pP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1) Verbal, yaitu berupa kata-kata/kalimat pujian, seperti bagus, tepat sekali, atau “saya puas akan pekerjaanmu”.</a:t>
            </a:r>
            <a:endParaRPr lang="en-ID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>
              <a:lnSpc>
                <a:spcPct val="150000"/>
              </a:lnSpc>
              <a:spcAft>
                <a:spcPts val="600"/>
              </a:spcAft>
            </a:pPr>
            <a:r>
              <a:rPr lang="id-ID" dirty="0">
                <a:latin typeface="Arial" panose="020B0604020202020204" pitchFamily="34" charset="0"/>
                <a:ea typeface="Times New Roman" panose="02020603050405020304" pitchFamily="18" charset="0"/>
              </a:rPr>
              <a:t>2)  Nonverbal, yaitu berupa: gerak mendekati,  mimik dan gerakan badan, kegiatan yang menyenangkan, serta. token (simbol atau benda kecil lain).</a:t>
            </a:r>
            <a:endParaRPr lang="en-ID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n-ID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9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2323-230E-42D4-8977-B8643931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d-ID" sz="3200" dirty="0"/>
              <a:t>Dalam memberikan penguatan, dosen perlu memperhatikan hal-hal berikut.</a:t>
            </a:r>
            <a:br>
              <a:rPr lang="en-ID" sz="3200" dirty="0"/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5B76-A071-4F22-A5D7-91EAEF35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Penguatan harus diberikan dengan hangat dan antusias sehingga peserta dapat merasakan kehangatan tersebut.</a:t>
            </a:r>
            <a:endParaRPr lang="en-ID" dirty="0"/>
          </a:p>
          <a:p>
            <a:r>
              <a:rPr lang="id-ID" dirty="0"/>
              <a:t>Penguatan yang diberikan harus bermakna, yaitu sesuai dengan perilaku yang diberi penguatan.</a:t>
            </a:r>
            <a:endParaRPr lang="en-ID" dirty="0"/>
          </a:p>
          <a:p>
            <a:r>
              <a:rPr lang="id-ID" dirty="0"/>
              <a:t>Hindarkan respon negatif terhadap jawaban peserta.</a:t>
            </a:r>
            <a:endParaRPr lang="en-ID" dirty="0"/>
          </a:p>
          <a:p>
            <a:r>
              <a:rPr lang="id-ID" dirty="0"/>
              <a:t>Peserta yang diberikan penguatan harus jelas (sebutkan namanya, atau tujukan pandangan kepadanya).</a:t>
            </a:r>
            <a:endParaRPr lang="en-ID" dirty="0"/>
          </a:p>
          <a:p>
            <a:r>
              <a:rPr lang="id-ID" dirty="0"/>
              <a:t>Penguatan dapat juga diberikan kepada kelompok peserta tertentu.</a:t>
            </a:r>
            <a:endParaRPr lang="en-ID" dirty="0"/>
          </a:p>
          <a:p>
            <a:r>
              <a:rPr lang="id-ID" dirty="0"/>
              <a:t>Agar menjadi lebih efktif, penguatan harus segera diberikan setelah perilaku yang baik ditunjukkan</a:t>
            </a:r>
            <a:endParaRPr lang="en-ID" dirty="0"/>
          </a:p>
          <a:p>
            <a:r>
              <a:rPr lang="id-ID" dirty="0"/>
              <a:t>Jenis penguatan yang diberikan hendaknya bervariasi.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9284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E20BD-136C-4076-BA87-6C1C6CA3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571" y="413490"/>
            <a:ext cx="8610600" cy="1293028"/>
          </a:xfrm>
        </p:spPr>
        <p:txBody>
          <a:bodyPr/>
          <a:lstStyle/>
          <a:p>
            <a:r>
              <a:rPr lang="id-ID" b="1" dirty="0">
                <a:solidFill>
                  <a:schemeClr val="accent4">
                    <a:lumMod val="75000"/>
                  </a:schemeClr>
                </a:solidFill>
              </a:rPr>
              <a:t>Keterampilan 3: mengadakan Variasi</a:t>
            </a:r>
            <a:endParaRPr lang="en-ID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9CA3-68F4-44B4-8608-64371486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71" y="1860732"/>
            <a:ext cx="10820400" cy="1071154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Variasi dalam kegiatan pembelajaran adalah perubahan dalam proses kegiatan pembelajaran yang bertujuan untuk meningkatkan motivasi para mahasiswa, serta mengurangi kejenuhan dan kebosanan</a:t>
            </a:r>
            <a:endParaRPr lang="en-ID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D92F2C-4BA3-4EE2-A222-34A56475456A}"/>
              </a:ext>
            </a:extLst>
          </p:cNvPr>
          <p:cNvSpPr txBox="1">
            <a:spLocks/>
          </p:cNvSpPr>
          <p:nvPr/>
        </p:nvSpPr>
        <p:spPr>
          <a:xfrm>
            <a:off x="656771" y="3240314"/>
            <a:ext cx="10820400" cy="3378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dirty="0">
                <a:solidFill>
                  <a:schemeClr val="accent5"/>
                </a:solidFill>
              </a:rPr>
              <a:t>Variasi dalam kegiatan pembelajaran dapat dikelompokkan menjadi 3 bagian.</a:t>
            </a:r>
            <a:endParaRPr lang="en-ID" dirty="0">
              <a:solidFill>
                <a:schemeClr val="accent5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accent3"/>
                </a:solidFill>
              </a:rPr>
              <a:t>Variasi dalam gaya mengajar</a:t>
            </a:r>
            <a:r>
              <a:rPr lang="id-ID" dirty="0"/>
              <a:t>, yang dapat dilakukan dengan berbagai cara seperti: variasi suara: rendah, tinggi, besar, kecil,b. memusatkan perhatian, membuat kesenyapan sejenak, mengadakan kontak pandang, variasi gerakan badan dan mimik, dan mengubah posisi, misalnya dan depan kelas ke tengah atau ke belakang kelas.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accent3"/>
                </a:solidFill>
              </a:rPr>
              <a:t>Variasi dalam penggunaan media dan bahan pembelajaran</a:t>
            </a:r>
            <a:r>
              <a:rPr lang="id-ID" dirty="0"/>
              <a:t>, yang meliputi:: variasi alat dan bahan yang dapat diihat, variasi alat dan bahan yang dapat didengar, serta variasi gaya mengajar, variasi alat dan bahan yang dapat diraba dan dimanipulasi.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>
                <a:solidFill>
                  <a:schemeClr val="accent3"/>
                </a:solidFill>
              </a:rPr>
              <a:t>Variasi dalam Pola Interaksi dan Kegiatan</a:t>
            </a:r>
            <a:r>
              <a:rPr lang="id-ID" dirty="0"/>
              <a:t>. Pola interaksi dapat berbentuk: kiasikal, kelompok, dan perorangan sesuai dengan keperluan, sedangkan variasi kegiatan dapat berupa mendengarkan informasi, menelaah materi, diskusi, latihan, atau demonstrasi.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048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9689-864A-4371-822F-FC3F64B1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Keterampilan dasar 4: Memberikan Penjelasan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3E87-6EB4-47DD-AEC1-C882BC5E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Kegiatan menjelaskan bertujuan untuk: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membimbing mahasiswa memahami berbagai konsep, hukum, prinsip, atau prosedur,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membimbing mahasiswa menjawab pertanyaan mengapa secara bernalar,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melibatkan mahasiswa untuk berfikir,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mendapatkan balikan mengenai pemahaman mahasiswa, serta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menolong mahasiswa menghayati berbagai proses penalaran.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394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F88A-601D-40DB-A311-52ED5653D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Keterampilan menjelaskan terdiri </a:t>
            </a:r>
            <a:endParaRPr lang="en-ID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35EF-5269-49E6-AC06-1E85077B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Komponen merencanakan penjelasan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/>
              <a:t>Isi pesan (pokok-pokok materi) 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/>
              <a:t>Karekteristik peserta belajar</a:t>
            </a:r>
          </a:p>
          <a:p>
            <a:r>
              <a:rPr lang="id-ID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Komponen menyajikan penjelasan</a:t>
            </a:r>
          </a:p>
          <a:p>
            <a:pPr marL="906462" indent="-457200">
              <a:buFont typeface="+mj-lt"/>
              <a:buAutoNum type="arabicPeriod"/>
            </a:pPr>
            <a:r>
              <a:rPr lang="id-ID" dirty="0"/>
              <a:t>Kejelasan, yang dapat dicapai dengan berbagai cara, seperti:(a)  bahasa yang jelas, (b)  berbicara yang lancar, (c)  mendefinisikan istilah-istilah teknis, dan (d)  berhenti sejenak untuk melihat respon mahasiswa terhadap penjelasan dosen.</a:t>
            </a:r>
          </a:p>
          <a:p>
            <a:pPr marL="906462" indent="-457200">
              <a:buFont typeface="+mj-lt"/>
              <a:buAutoNum type="arabicPeriod"/>
            </a:pPr>
            <a:r>
              <a:rPr lang="id-ID" dirty="0"/>
              <a:t>Penggunaan contoh dan ilustrasi</a:t>
            </a:r>
          </a:p>
          <a:p>
            <a:pPr marL="906462" indent="-457200">
              <a:buFont typeface="+mj-lt"/>
              <a:buAutoNum type="arabicPeriod"/>
            </a:pPr>
            <a:r>
              <a:rPr lang="id-ID" dirty="0"/>
              <a:t>Pemberian tekanan pada bagian-bagian yang penting </a:t>
            </a:r>
          </a:p>
          <a:p>
            <a:pPr marL="906462" indent="-457200">
              <a:buFont typeface="+mj-lt"/>
              <a:buAutoNum type="arabicPeriod"/>
            </a:pPr>
            <a:r>
              <a:rPr lang="id-ID" dirty="0"/>
              <a:t>Balikan tentang penjelasan yang disajikan dengan melihat mimik mahasiswa atau mengajukan pertanyaan.</a:t>
            </a:r>
            <a:endParaRPr lang="en-ID" dirty="0"/>
          </a:p>
          <a:p>
            <a:pPr marL="906462" indent="-457200">
              <a:buFont typeface="+mj-lt"/>
              <a:buAutoNum type="arabicPeriod"/>
            </a:pPr>
            <a:endParaRPr lang="id-ID" dirty="0"/>
          </a:p>
          <a:p>
            <a:pPr marL="906462" indent="-457200">
              <a:buFont typeface="+mj-lt"/>
              <a:buAutoNum type="arabicPeriod"/>
            </a:pPr>
            <a:endParaRPr lang="en-ID" dirty="0"/>
          </a:p>
          <a:p>
            <a:pPr marL="457200" indent="-7938">
              <a:buFont typeface="+mj-lt"/>
              <a:buAutoNum type="arabicPeriod"/>
            </a:pPr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665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A3A3-644B-482F-A2ED-EBD543D1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DASAR DASAR KOMUNIKASI PEMBELAJARAN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B267A-9EAD-4858-8EDD-507F54C3943B}"/>
              </a:ext>
            </a:extLst>
          </p:cNvPr>
          <p:cNvSpPr txBox="1"/>
          <p:nvPr/>
        </p:nvSpPr>
        <p:spPr>
          <a:xfrm rot="21269479">
            <a:off x="902313" y="1055594"/>
            <a:ext cx="60373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CAPAIAN PEMBELAJARAN</a:t>
            </a:r>
          </a:p>
          <a:p>
            <a:endParaRPr lang="id-ID" dirty="0"/>
          </a:p>
          <a:p>
            <a:r>
              <a:rPr lang="id-ID" dirty="0"/>
              <a:t>MAMPU MENGKREASIKAN:</a:t>
            </a:r>
          </a:p>
          <a:p>
            <a:endParaRPr lang="id-ID" dirty="0"/>
          </a:p>
          <a:p>
            <a:r>
              <a:rPr lang="en-ID" dirty="0"/>
              <a:t>HAKIKAT KOMUNIKASI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2" action="ppaction://hlinksldjump"/>
              </a:rPr>
              <a:t>PENGERTIAN KOMUNIKASI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3" action="ppaction://hlinksldjump"/>
              </a:rPr>
              <a:t>PROSES KOMUNIKASI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4" action="ppaction://hlinksldjump"/>
              </a:rPr>
              <a:t>SYARAT KEBERHASILAN KOMUNIKASI</a:t>
            </a:r>
            <a:endParaRPr lang="id-ID" dirty="0"/>
          </a:p>
          <a:p>
            <a:endParaRPr lang="id-ID" dirty="0"/>
          </a:p>
          <a:p>
            <a:r>
              <a:rPr lang="en-ID" dirty="0"/>
              <a:t>KOMUNIKASI DALAM PEMBELAJARAN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4" action="ppaction://hlinksldjump"/>
              </a:rPr>
              <a:t>INTERAKSI/ KOMUNIKASI MULTIARAH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5" action="ppaction://hlinksldjump"/>
              </a:rPr>
              <a:t>KOMUNIKASI ANTAR PRIBADI DALAM PEMBELAJARAN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6" action="ppaction://hlinksldjump"/>
              </a:rPr>
              <a:t>K</a:t>
            </a:r>
            <a:r>
              <a:rPr lang="id-ID" dirty="0">
                <a:hlinkClick r:id="rId6" action="ppaction://hlinksldjump"/>
              </a:rPr>
              <a:t>OMUNIKASI PEMBELAJARAN MEREKAYA PERISTIWA BELAJAR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hlinkClick r:id="rId7" action="ppaction://hlinksldjump"/>
              </a:rPr>
              <a:t>KOMUNIKASI </a:t>
            </a:r>
            <a:r>
              <a:rPr lang="id-ID" dirty="0">
                <a:hlinkClick r:id="rId7" action="ppaction://hlinksldjump"/>
              </a:rPr>
              <a:t>LANMGSUNG </a:t>
            </a:r>
            <a:r>
              <a:rPr lang="en-ID" dirty="0">
                <a:hlinkClick r:id="rId7" action="ppaction://hlinksldjump"/>
              </a:rPr>
              <a:t>DOSEN DAN MAHASISWA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A738F-B333-4A80-873F-9A7FA16D3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050" y="2229182"/>
            <a:ext cx="5453100" cy="40782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A45832-2160-46D8-81F8-B4DA22C5F5F6}"/>
              </a:ext>
            </a:extLst>
          </p:cNvPr>
          <p:cNvSpPr/>
          <p:nvPr/>
        </p:nvSpPr>
        <p:spPr>
          <a:xfrm>
            <a:off x="6399336" y="6307386"/>
            <a:ext cx="29113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000" dirty="0"/>
              <a:t>Gambar dari: </a:t>
            </a:r>
            <a:r>
              <a:rPr lang="en-ID" sz="1000" dirty="0"/>
              <a:t>https://skpm.ipb.ac.id/berita/</a:t>
            </a:r>
          </a:p>
        </p:txBody>
      </p:sp>
    </p:spTree>
    <p:extLst>
      <p:ext uri="{BB962C8B-B14F-4D97-AF65-F5344CB8AC3E}">
        <p14:creationId xmlns:p14="http://schemas.microsoft.com/office/powerpoint/2010/main" val="282476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0847-3E8C-4E0D-8D7E-3C1E3287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Keterampilan dasar 5: Membuka dan Menutup Pembelajaran.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2095-B71B-4753-9D2F-6092B2B8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9" y="3007360"/>
            <a:ext cx="6498771" cy="2348411"/>
          </a:xfrm>
        </p:spPr>
        <p:txBody>
          <a:bodyPr/>
          <a:lstStyle/>
          <a:p>
            <a:r>
              <a:rPr lang="id-ID" dirty="0"/>
              <a:t>bukan saja membuka dan menutup pelajaran di awal dan di akhir pertemuan tatap muka</a:t>
            </a:r>
          </a:p>
          <a:p>
            <a:r>
              <a:rPr lang="id-ID" dirty="0"/>
              <a:t>meliputi pula membuka dan menutup pelajaran di setaiap penggalan pembelajaran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A0299-A8C6-499F-8A2F-44D94D57D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884">
            <a:off x="7405998" y="2680264"/>
            <a:ext cx="4582578" cy="32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9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F363-61F2-4251-B88F-3C764907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Tujuan kegiatan membuka dan menutup pembelajaran adalah: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044D-DDBB-4DA9-B618-5ECE9A68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787571" cy="4024125"/>
          </a:xfrm>
        </p:spPr>
        <p:txBody>
          <a:bodyPr/>
          <a:lstStyle/>
          <a:p>
            <a:pPr lvl="0"/>
            <a:r>
              <a:rPr lang="id-ID" dirty="0"/>
              <a:t>membangkitkan motivasi dan perhatian,</a:t>
            </a:r>
            <a:endParaRPr lang="en-ID" dirty="0"/>
          </a:p>
          <a:p>
            <a:pPr lvl="0"/>
            <a:r>
              <a:rPr lang="id-ID" dirty="0"/>
              <a:t>membuat mahasiswa memahami batas tugasnya,</a:t>
            </a:r>
            <a:endParaRPr lang="en-ID" dirty="0"/>
          </a:p>
          <a:p>
            <a:pPr lvl="0"/>
            <a:r>
              <a:rPr lang="id-ID" dirty="0"/>
              <a:t>membantu mahasiswa memahami hubungan berbagai materi yang disajikan, </a:t>
            </a:r>
            <a:endParaRPr lang="en-ID" dirty="0"/>
          </a:p>
          <a:p>
            <a:pPr lvl="0"/>
            <a:r>
              <a:rPr lang="id-ID" dirty="0"/>
              <a:t>membantu mahasiswa mengetahui tingkat keberhasilannya.</a:t>
            </a:r>
            <a:endParaRPr lang="en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2D550-ACD7-4A01-BEEF-FCE5F785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96847"/>
            <a:ext cx="6382893" cy="35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47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5097-2C3B-4A71-A33D-E81D2E4D0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Membuka pembelajaran, mencakup hal-hal berikut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3DBC-0F0E-4739-9061-F38C379C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>
                <a:solidFill>
                  <a:srgbClr val="FFFF00"/>
                </a:solidFill>
              </a:rPr>
              <a:t>Menarik perhatian mahasiswa </a:t>
            </a:r>
            <a:r>
              <a:rPr lang="id-ID" dirty="0"/>
              <a:t>dengan berbagai cara, seperti menyampaikan satu kejadian yang menarik.</a:t>
            </a:r>
          </a:p>
          <a:p>
            <a:r>
              <a:rPr lang="id-ID" dirty="0">
                <a:solidFill>
                  <a:srgbClr val="FFFF00"/>
                </a:solidFill>
              </a:rPr>
              <a:t>Menimbulkan motivasi</a:t>
            </a:r>
            <a:r>
              <a:rPr lang="id-ID" dirty="0"/>
              <a:t> dengan: (a) kehangatan dan keantusiasan, (b) menimbulkan rasa ingin tahu, (c) mengemukakan ide yang bertentangan, dan (d) memperhatikan minat mahasiswa.</a:t>
            </a:r>
          </a:p>
          <a:p>
            <a:r>
              <a:rPr lang="id-ID" dirty="0">
                <a:solidFill>
                  <a:srgbClr val="FFFF00"/>
                </a:solidFill>
              </a:rPr>
              <a:t>Memberikan acuan</a:t>
            </a:r>
            <a:r>
              <a:rPr lang="id-ID" dirty="0"/>
              <a:t> dengan cara: (a) mengemukakan tujuan dan batas-batas tugas,(b) menyarankan langkah-langkah yang akan dilakukan, (c) mengingatkan masalah pokok yang akan dibahas, dan (d) mengajukan pertanyaan.</a:t>
            </a:r>
          </a:p>
          <a:p>
            <a:r>
              <a:rPr lang="id-ID" dirty="0">
                <a:solidFill>
                  <a:srgbClr val="FFFF00"/>
                </a:solidFill>
              </a:rPr>
              <a:t>Membuat kaitan</a:t>
            </a:r>
            <a:r>
              <a:rPr lang="id-ID" dirty="0"/>
              <a:t>, dengan cara: (a) mengajukan pertanyaan appersepsi, atau (b) mengkaji ulang pembelajaran yang lalu.</a:t>
            </a:r>
            <a:endParaRPr lang="en-ID" dirty="0"/>
          </a:p>
          <a:p>
            <a:endParaRPr lang="en-ID" dirty="0"/>
          </a:p>
          <a:p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0709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73930-BF3F-49DD-9D4F-CDB15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Menutup pembelajaran, mencakup hal-hal berikut: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4163F-2988-468F-A532-0D758158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876143" cy="4024125"/>
          </a:xfrm>
        </p:spPr>
        <p:txBody>
          <a:bodyPr>
            <a:normAutofit lnSpcReduction="10000"/>
          </a:bodyPr>
          <a:lstStyle/>
          <a:p>
            <a:r>
              <a:rPr lang="id-ID" dirty="0"/>
              <a:t>Meninjau kembali, dengan cara merangkum .atau membuat ringkasan,</a:t>
            </a:r>
            <a:endParaRPr lang="en-ID" dirty="0"/>
          </a:p>
          <a:p>
            <a:r>
              <a:rPr lang="id-ID" dirty="0"/>
              <a:t>Mengadakan evaluasi penguasaan mahasiswa, dengan meminta mereka: (a) mendemonstrasikan keterampilan, (b) menerapkan ide baru pada situasi lain, (c) mengekspresikan pendapat sendiri, dan (d) memberikan soal-soal tertulis.</a:t>
            </a:r>
            <a:endParaRPr lang="en-ID" dirty="0"/>
          </a:p>
          <a:p>
            <a:r>
              <a:rPr lang="id-ID" dirty="0"/>
              <a:t>Memberikan tindak lanjut, yang dapat berupa pekerjaan rumah, merancang sesuatu, atau berkunjung ke suatu tempat.</a:t>
            </a:r>
          </a:p>
          <a:p>
            <a:r>
              <a:rPr lang="id-ID" dirty="0"/>
              <a:t>Merefleksi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938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A29E-A806-419E-BC34-84833AC3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764373"/>
            <a:ext cx="11364686" cy="1293028"/>
          </a:xfrm>
        </p:spPr>
        <p:txBody>
          <a:bodyPr>
            <a:normAutofit/>
          </a:bodyPr>
          <a:lstStyle/>
          <a:p>
            <a:pPr algn="l"/>
            <a:r>
              <a:rPr lang="id-ID" b="1" dirty="0"/>
              <a:t>Keterampilan dasar 6: Membimbing Diskusi Kelompok kecil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0B29-8909-472F-A200-CB445B7C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838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Ciri-ciri diskusi kelompok kecil adalah:</a:t>
            </a:r>
            <a:endParaRPr lang="en-ID" dirty="0"/>
          </a:p>
          <a:p>
            <a:r>
              <a:rPr lang="id-ID" dirty="0"/>
              <a:t>melibatkan 3 orang peserta (untuk kelas mikro, untuk kelas biasa bisa sampai 9 orang)</a:t>
            </a:r>
            <a:endParaRPr lang="en-ID" dirty="0"/>
          </a:p>
          <a:p>
            <a:r>
              <a:rPr lang="id-ID" dirty="0"/>
              <a:t>berlangsung dalam interaksi tatap muka yang informal, artinya setiap anggota dapat berkomunikasi langsung dengan anggota lainnya,</a:t>
            </a:r>
            <a:endParaRPr lang="en-ID" dirty="0"/>
          </a:p>
          <a:p>
            <a:r>
              <a:rPr lang="id-ID" dirty="0"/>
              <a:t>mempunyai tujuan yang dicapai dengan kerjasama antar anggota lainnya,</a:t>
            </a:r>
            <a:endParaRPr lang="en-ID" dirty="0"/>
          </a:p>
          <a:p>
            <a:r>
              <a:rPr lang="id-ID" dirty="0"/>
              <a:t>berlangsung menurut proses yang sistematis.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4853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AEB6-ECB3-4867-8426-9109CEE45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Keterampilan dasar 7: Mengelola kelas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F9CA-EB29-4503-A8FC-C86E6D4F1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Keterampilan mengelola kelas adalah keterampilan untuk menciptakan dan memepertahankan kondisi kelas yang optimal guna terjadinya proses pembelajaran yang serasi dan efektif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Dosen perlu menguasai keterampilan ini agar dapat: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mendorong mahasiswa mengembangkan tanggung jawab individu maupun kelasikal dalam berperilaku yang sesuai dengan tata tertip serta aktivitas yang sedang berlangsung.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 Menyadari kebutuhan mahasiswa, serta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 Memberikan respon yang efektif terhadap perilaku mahasiswa.</a:t>
            </a: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7582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AE2D-6AA2-48DE-B221-25446ABA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Komponen Keterampilan mengelola kelas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1A78-F685-4B17-B6A5-076C69D5D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610600" cy="4024125"/>
          </a:xfrm>
        </p:spPr>
        <p:txBody>
          <a:bodyPr>
            <a:normAutofit lnSpcReduction="10000"/>
          </a:bodyPr>
          <a:lstStyle/>
          <a:p>
            <a:r>
              <a:rPr lang="id-ID" dirty="0">
                <a:solidFill>
                  <a:srgbClr val="FFFF00"/>
                </a:solidFill>
              </a:rPr>
              <a:t>Keterampilan yang berhubungan dengan penciptaan dan pemeliharaan kondisi belajar yang optimal.  </a:t>
            </a:r>
          </a:p>
          <a:p>
            <a:pPr marL="457200" lvl="1" indent="0">
              <a:buNone/>
            </a:pPr>
            <a:r>
              <a:rPr lang="id-ID" dirty="0"/>
              <a:t>Menunjukkan sikap tanggap. Membagi perhatian. Memusatkan perhatian kelompok . Memberi petunjuk-pelunjuk yang jelas, Menegur secara bijaksana</a:t>
            </a:r>
          </a:p>
          <a:p>
            <a:r>
              <a:rPr lang="id-ID" dirty="0">
                <a:solidFill>
                  <a:srgbClr val="FFFF00"/>
                </a:solidFill>
              </a:rPr>
              <a:t>Keterampilan yang berhubungan dengan pengendalian kondisi belajar yang optimal.</a:t>
            </a:r>
          </a:p>
          <a:p>
            <a:pPr marL="711200" indent="0">
              <a:buNone/>
            </a:pPr>
            <a:r>
              <a:rPr lang="id-ID" dirty="0"/>
              <a:t>Keterampilan ini berkaitan dengan respon dosen terhadap respon negatif mahasiswa yang berkelanjutan. Untuk mengatasi hal ini dosen dapat menggunakan 3 jenis strategi yaitu: modifikasi tingkah laku, pengelolaan (proses) kelompok, serta menemukan dan mengatasi perilaku yang menimbulkan masalah.</a:t>
            </a:r>
            <a:endParaRPr lang="en-ID" dirty="0"/>
          </a:p>
          <a:p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83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970A-FD90-4A98-9AEF-E0B4EB42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>
                <a:solidFill>
                  <a:srgbClr val="FFFF00"/>
                </a:solidFill>
              </a:rPr>
              <a:t>Untuk praktik menerapkan keterampilan mengelola kelas, perlu diingat 6 prinsip berikut: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39B7-770F-4444-AB2D-9282D450B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Tampilkan kehangatan dan keantusiasan dalam mengajar, agar dapat menciptakan iklim kelas yang menyenangkan.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Gunakan kata-kata atau tindakan yang dapat menantang mahasiswa untuk berpikir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Gunakan berbagai variasi yang dapat menghilangkan kebosanan.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Keluwesan dosen dalam pelaksanaan tugas.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Penekanan pada hal-hal yang bersifat positif.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Penanaman disiplin diri sendiri..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31058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EE05-BA7F-4CFE-B51F-08C5A416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>
                <a:solidFill>
                  <a:srgbClr val="FFFF00"/>
                </a:solidFill>
              </a:rPr>
              <a:t>Keterampilan dasar 8: Memebelajarkan kelompok kecil dan individual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2FD9-BC77-4949-9226-3E3F1EAB3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Penguasaan keterampilan mengajar kelompok kecil dan individual </a:t>
            </a:r>
            <a:r>
              <a:rPr lang="id-ID" dirty="0">
                <a:solidFill>
                  <a:srgbClr val="FFFF00"/>
                </a:solidFill>
              </a:rPr>
              <a:t>memungkinkan dosen mengelola kegiatan jenis ini secara efektif dan efisien serta memainkan perannya sebagai:</a:t>
            </a:r>
            <a:endParaRPr lang="en-ID" dirty="0">
              <a:solidFill>
                <a:srgbClr val="FFFF00"/>
              </a:solidFill>
            </a:endParaRPr>
          </a:p>
          <a:p>
            <a:pPr marL="536575"/>
            <a:r>
              <a:rPr lang="id-ID" dirty="0"/>
              <a:t>organisator kegiatan belajar-mengajar,</a:t>
            </a:r>
            <a:endParaRPr lang="en-ID" dirty="0"/>
          </a:p>
          <a:p>
            <a:pPr marL="536575"/>
            <a:r>
              <a:rPr lang="id-ID" dirty="0"/>
              <a:t>sumber informasi bagi mahasiswa,</a:t>
            </a:r>
            <a:endParaRPr lang="en-ID" dirty="0"/>
          </a:p>
          <a:p>
            <a:pPr marL="536575"/>
            <a:r>
              <a:rPr lang="id-ID" dirty="0"/>
              <a:t>pendorong bagi mahasiswa untuk belajar,</a:t>
            </a:r>
            <a:endParaRPr lang="en-ID" dirty="0"/>
          </a:p>
          <a:p>
            <a:pPr marL="536575"/>
            <a:r>
              <a:rPr lang="id-ID" dirty="0"/>
              <a:t>penyedia materi dan kesempatan belajar bagi mahasiswa,</a:t>
            </a:r>
            <a:endParaRPr lang="en-ID" dirty="0"/>
          </a:p>
          <a:p>
            <a:pPr marL="536575"/>
            <a:r>
              <a:rPr lang="id-ID" dirty="0"/>
              <a:t>pendiagnosa dan pemberi bantuan kepada mahasiswa sesuai dengari kebutuhannya, serta</a:t>
            </a:r>
            <a:endParaRPr lang="en-ID" dirty="0"/>
          </a:p>
          <a:p>
            <a:pPr marL="536575"/>
            <a:r>
              <a:rPr lang="id-ID" dirty="0"/>
              <a:t>peserta kegiatan yang punya hak dan kewajiban seperti peserta lainnya.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88309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C416-3E21-4403-9BB3-CFE44C72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/>
              <a:t>Ada 4 kelompok keterampilan yang perlu dikuasai oleh dosen dalam kaitan ini, yaitu sebagai berikut.</a:t>
            </a:r>
            <a:br>
              <a:rPr lang="en-ID" sz="2400" dirty="0"/>
            </a:b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D8FE7-E86F-489F-BEA1-31EF5B3A4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397171" cy="40241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dirty="0"/>
              <a:t>Keterampilan mengadakan pendekatan secara pribadi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Keterampilan mengorganisasikan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Keterampilan membimbing dan memudahkan belajar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/>
              <a:t>Keterampilan merencanakan dan melaksanakan kegiatan pembelajaran</a:t>
            </a:r>
          </a:p>
          <a:p>
            <a:pPr marL="457200" indent="-457200">
              <a:buFont typeface="+mj-lt"/>
              <a:buAutoNum type="arabicPeriod"/>
            </a:pPr>
            <a:endParaRPr lang="id-ID" dirty="0"/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68895-BDFB-4ED2-A043-1F251B17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376" y="1858001"/>
            <a:ext cx="5149624" cy="43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D06BBD-3D4A-4AF9-B09B-FDA44FD4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1755">
            <a:off x="8139038" y="1928648"/>
            <a:ext cx="4144108" cy="438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294032-D70F-48E6-ACE5-D0807EC29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015182">
            <a:off x="-1523587" y="315432"/>
            <a:ext cx="8610600" cy="1293028"/>
          </a:xfrm>
        </p:spPr>
        <p:txBody>
          <a:bodyPr/>
          <a:lstStyle/>
          <a:p>
            <a:r>
              <a:rPr lang="id-ID" dirty="0"/>
              <a:t>PENGERTIAN KOMUNIKASI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0CC7-02A5-4BB3-9ACA-FB0198B9E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59" y="3304631"/>
            <a:ext cx="5058508" cy="2445078"/>
          </a:xfrm>
        </p:spPr>
        <p:txBody>
          <a:bodyPr>
            <a:normAutofit/>
          </a:bodyPr>
          <a:lstStyle/>
          <a:p>
            <a:r>
              <a:rPr lang="en-ID" dirty="0"/>
              <a:t>Proses </a:t>
            </a:r>
            <a:r>
              <a:rPr lang="en-ID" dirty="0" err="1"/>
              <a:t>Penyampaian</a:t>
            </a:r>
            <a:r>
              <a:rPr lang="en-ID" dirty="0"/>
              <a:t> </a:t>
            </a:r>
            <a:r>
              <a:rPr lang="en-ID" dirty="0" err="1"/>
              <a:t>Informasi</a:t>
            </a:r>
            <a:endParaRPr lang="id-ID" dirty="0"/>
          </a:p>
          <a:p>
            <a:endParaRPr lang="id-ID" dirty="0"/>
          </a:p>
          <a:p>
            <a:r>
              <a:rPr lang="en-ID" dirty="0"/>
              <a:t>Proses </a:t>
            </a:r>
            <a:r>
              <a:rPr lang="en-ID" dirty="0" err="1"/>
              <a:t>Penyampaian</a:t>
            </a:r>
            <a:r>
              <a:rPr lang="en-ID" dirty="0"/>
              <a:t> </a:t>
            </a:r>
            <a:r>
              <a:rPr lang="en-ID" dirty="0" err="1"/>
              <a:t>Gagasan</a:t>
            </a:r>
            <a:endParaRPr lang="id-ID" dirty="0"/>
          </a:p>
          <a:p>
            <a:endParaRPr lang="id-ID" dirty="0"/>
          </a:p>
          <a:p>
            <a:r>
              <a:rPr lang="en-ID" dirty="0"/>
              <a:t>Proses </a:t>
            </a:r>
            <a:r>
              <a:rPr lang="en-ID" dirty="0" err="1"/>
              <a:t>Penciptaan</a:t>
            </a:r>
            <a:r>
              <a:rPr lang="en-ID" dirty="0"/>
              <a:t> Arti</a:t>
            </a:r>
            <a:r>
              <a:rPr lang="id-ID" dirty="0"/>
              <a:t> Gagasan/Ide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1EAC9-1912-4D29-8259-286E9ED26C2D}"/>
              </a:ext>
            </a:extLst>
          </p:cNvPr>
          <p:cNvSpPr/>
          <p:nvPr/>
        </p:nvSpPr>
        <p:spPr>
          <a:xfrm>
            <a:off x="218379" y="1657308"/>
            <a:ext cx="61247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36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omunikasi</a:t>
            </a:r>
            <a:r>
              <a:rPr lang="en-US" sz="36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didefinisikan</a:t>
            </a:r>
            <a:r>
              <a:rPr lang="en-US" sz="3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id-ID" sz="36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3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36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spc="-3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endParaRPr lang="en-ID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030D4-9827-4E8E-AE51-F474293F2DA9}"/>
              </a:ext>
            </a:extLst>
          </p:cNvPr>
          <p:cNvSpPr/>
          <p:nvPr/>
        </p:nvSpPr>
        <p:spPr>
          <a:xfrm rot="20906156">
            <a:off x="4534761" y="2178330"/>
            <a:ext cx="6565398" cy="1098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">
              <a:lnSpc>
                <a:spcPts val="2665"/>
              </a:lnSpc>
              <a:spcAft>
                <a:spcPts val="0"/>
              </a:spcAft>
              <a:tabLst>
                <a:tab pos="4285615" algn="l"/>
              </a:tabLs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sangat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tergantung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penguasan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pengaturan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cara</a:t>
            </a:r>
            <a:r>
              <a:rPr lang="id-ID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penyampaiannya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scdangkan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pengirim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dan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penerima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id-ID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890">
              <a:lnSpc>
                <a:spcPts val="2665"/>
              </a:lnSpc>
              <a:spcAft>
                <a:spcPts val="0"/>
              </a:spcAft>
              <a:tabLst>
                <a:tab pos="4285615" algn="l"/>
              </a:tabLs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bukan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komponen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yang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3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menentukan</a:t>
            </a:r>
            <a:r>
              <a:rPr lang="en-US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51FF9-6D9B-4F4D-A8A0-2FBC3868EEEE}"/>
              </a:ext>
            </a:extLst>
          </p:cNvPr>
          <p:cNvSpPr/>
          <p:nvPr/>
        </p:nvSpPr>
        <p:spPr>
          <a:xfrm rot="459206">
            <a:off x="4769459" y="44730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pengirim</a:t>
            </a:r>
            <a:r>
              <a:rPr lang="en-US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penentu</a:t>
            </a:r>
            <a:r>
              <a:rPr lang="en-US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b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keberhasilan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sedangkan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penerima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dianggap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objek</a:t>
            </a:r>
            <a:r>
              <a:rPr lang="en-US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pasif</a:t>
            </a:r>
            <a:endParaRPr lang="en-ID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BAC271-2DEA-412B-BB8C-EEA984E17FFF}"/>
              </a:ext>
            </a:extLst>
          </p:cNvPr>
          <p:cNvSpPr/>
          <p:nvPr/>
        </p:nvSpPr>
        <p:spPr>
          <a:xfrm rot="454951">
            <a:off x="2458136" y="56287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Pengertian</a:t>
            </a:r>
            <a:r>
              <a:rPr lang="en-US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4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b="1" spc="-4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seimbang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pengirim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-2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disampaikan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penerima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pesan</a:t>
            </a:r>
            <a:endParaRPr lang="en-ID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05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4FE1-58E2-4D0C-8D6E-7B0BA7665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4373"/>
            <a:ext cx="10490200" cy="1293028"/>
          </a:xfrm>
        </p:spPr>
        <p:txBody>
          <a:bodyPr>
            <a:noAutofit/>
          </a:bodyPr>
          <a:lstStyle/>
          <a:p>
            <a:pPr algn="l"/>
            <a:r>
              <a:rPr lang="id-ID" sz="3200" b="1" dirty="0"/>
              <a:t>Prinsip penggunaan keterampilan mengajar kelompok kecil dan individual:</a:t>
            </a:r>
            <a:br>
              <a:rPr lang="en-ID" sz="3200" dirty="0"/>
            </a:b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51E61-1572-42D9-B69A-EC32FC96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Variasi pengorganisasian kelas besar, kelompok, individual disesuaikan dengan tujuan yang. hendak dicapai, kemampuan mahamahasiswa, ketersediaan fasilitas, waktu, serta kemampuan dosen.</a:t>
            </a:r>
            <a:endParaRPr lang="en-ID" dirty="0"/>
          </a:p>
          <a:p>
            <a:r>
              <a:rPr lang="id-ID" dirty="0"/>
              <a:t>Tidak semua topik dapat dipelajari secara efektif dalam kelompok kecil dan individual. Informasi umum sebaiknya disampaikan secara kiasikal.</a:t>
            </a:r>
            <a:endParaRPr lang="en-ID" dirty="0"/>
          </a:p>
          <a:p>
            <a:r>
              <a:rPr lang="id-ID" dirty="0"/>
              <a:t>Pengajaran kelompok kecil yang efektif selalu diakhiri dengan suatu kulminasi berupa rangkuman, pemantapan, kesepakatan, laporan, dan sebagainya.</a:t>
            </a:r>
            <a:endParaRPr lang="en-ID" dirty="0"/>
          </a:p>
          <a:p>
            <a:r>
              <a:rPr lang="id-ID" dirty="0"/>
              <a:t>Dosen perlu mengenal mahasiswa secara individual agar dapat mengatur kondisi belajar dengan tepat.</a:t>
            </a:r>
            <a:endParaRPr lang="en-ID" dirty="0"/>
          </a:p>
          <a:p>
            <a:r>
              <a:rPr lang="id-ID" dirty="0"/>
              <a:t>Dalam kegiatan belajar individual, mahasiswa dapat bekerja secara bebas dengan bahan yang disiapkan.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9856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9EEE-CDB7-4CDD-9293-23F2C9E6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Keterampilan dasar 9: Menggunakan teknologi komunikasi dan informasi</a:t>
            </a:r>
            <a:br>
              <a:rPr lang="en-ID" dirty="0"/>
            </a:b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DA507E-4F95-4462-BC18-8DF8CE0D8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298" y="2193925"/>
            <a:ext cx="7249404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7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5FFCA-D702-4CF2-B2BB-43BE7342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764373"/>
            <a:ext cx="10504714" cy="1293028"/>
          </a:xfrm>
        </p:spPr>
        <p:txBody>
          <a:bodyPr>
            <a:noAutofit/>
          </a:bodyPr>
          <a:lstStyle/>
          <a:p>
            <a:r>
              <a:rPr lang="id-ID" sz="2400" dirty="0">
                <a:solidFill>
                  <a:srgbClr val="FFFF00"/>
                </a:solidFill>
              </a:rPr>
              <a:t>Prinsip penggunaan keterampilan dasar menggunakan TKI dalam pembelajaran mikro adalah adanya media berbasis TIK  untuk pembelajaran, agar:</a:t>
            </a:r>
            <a:br>
              <a:rPr lang="en-ID" sz="2400" dirty="0">
                <a:solidFill>
                  <a:srgbClr val="FFFF00"/>
                </a:solidFill>
              </a:rPr>
            </a:br>
            <a:endParaRPr lang="en-ID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C24A-B91E-4D2A-AAE9-A44F3D029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>
                <a:solidFill>
                  <a:srgbClr val="FFFF00"/>
                </a:solidFill>
              </a:rPr>
              <a:t>meningkatkan daya muat isi pesan pembelajaran</a:t>
            </a:r>
            <a:r>
              <a:rPr lang="id-ID" dirty="0"/>
              <a:t>, sehingga lebih sarat, lebih lengkap, mudah diakses, mudah dipilih, serta menarik.</a:t>
            </a:r>
            <a:endParaRPr lang="en-ID" dirty="0"/>
          </a:p>
          <a:p>
            <a:pPr lvl="0"/>
            <a:r>
              <a:rPr lang="id-ID" dirty="0">
                <a:solidFill>
                  <a:srgbClr val="FFFF00"/>
                </a:solidFill>
              </a:rPr>
              <a:t>isi pesan pembelajaran </a:t>
            </a:r>
            <a:r>
              <a:rPr lang="id-ID" dirty="0"/>
              <a:t>(teks, gambar, foto, ilustrasi, flowchart, bagan, efek suara, suara narasi, video klip) </a:t>
            </a:r>
            <a:r>
              <a:rPr lang="id-ID" dirty="0">
                <a:solidFill>
                  <a:srgbClr val="FFFF00"/>
                </a:solidFill>
              </a:rPr>
              <a:t>lebih faktual dan terkini (</a:t>
            </a:r>
            <a:r>
              <a:rPr lang="id-ID" i="1" dirty="0">
                <a:solidFill>
                  <a:srgbClr val="FFFF00"/>
                </a:solidFill>
              </a:rPr>
              <a:t>up to date)</a:t>
            </a:r>
            <a:r>
              <a:rPr lang="id-ID" dirty="0">
                <a:solidFill>
                  <a:srgbClr val="FFFF00"/>
                </a:solidFill>
              </a:rPr>
              <a:t>. </a:t>
            </a:r>
            <a:endParaRPr lang="en-ID" dirty="0">
              <a:solidFill>
                <a:srgbClr val="FFFF00"/>
              </a:solidFill>
            </a:endParaRPr>
          </a:p>
          <a:p>
            <a:pPr lvl="0"/>
            <a:r>
              <a:rPr lang="id-ID" dirty="0">
                <a:solidFill>
                  <a:srgbClr val="FFFF00"/>
                </a:solidFill>
              </a:rPr>
              <a:t>Terjadi multi interaksi dosen - media - mahasiswa</a:t>
            </a:r>
            <a:r>
              <a:rPr lang="id-ID" dirty="0"/>
              <a:t> dalam mendiskusikan isi </a:t>
            </a:r>
            <a:r>
              <a:rPr lang="id-ID" dirty="0">
                <a:solidFill>
                  <a:srgbClr val="FFFF00"/>
                </a:solidFill>
              </a:rPr>
              <a:t>pesan pembelajaran </a:t>
            </a:r>
            <a:r>
              <a:rPr lang="id-ID" dirty="0"/>
              <a:t>secara lebih </a:t>
            </a:r>
            <a:r>
              <a:rPr lang="id-ID" dirty="0">
                <a:solidFill>
                  <a:srgbClr val="FFFF00"/>
                </a:solidFill>
              </a:rPr>
              <a:t>mudah dan menyenangkan</a:t>
            </a:r>
            <a:r>
              <a:rPr lang="id-ID" dirty="0"/>
              <a:t> untuk mahasiswa belajar menguasi kompetensi.</a:t>
            </a:r>
            <a:endParaRPr lang="en-ID" dirty="0"/>
          </a:p>
          <a:p>
            <a:pPr lvl="0"/>
            <a:r>
              <a:rPr lang="id-ID" dirty="0">
                <a:solidFill>
                  <a:srgbClr val="FFFF00"/>
                </a:solidFill>
              </a:rPr>
              <a:t>Mudah melakukan pengulangan belajar </a:t>
            </a:r>
            <a:r>
              <a:rPr lang="id-ID" dirty="0"/>
              <a:t>(memenuhi prinsip pelatihan)</a:t>
            </a:r>
            <a:endParaRPr lang="en-ID" dirty="0"/>
          </a:p>
          <a:p>
            <a:pPr lvl="0"/>
            <a:r>
              <a:rPr lang="id-ID" dirty="0">
                <a:solidFill>
                  <a:srgbClr val="FFFF00"/>
                </a:solidFill>
              </a:rPr>
              <a:t>Mudah memberikan asesmen dan umpan balik</a:t>
            </a:r>
            <a:r>
              <a:rPr lang="id-ID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795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57EB-FB6A-4405-9969-72321703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KOMUNIKASI DALAM PEMBELAJARAN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AEC2BF-8F4D-4E19-99EE-CFB7A2DDF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16003">
            <a:off x="756139" y="2461846"/>
            <a:ext cx="4716692" cy="2823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5490F2-1B1C-484F-B67C-3F2A927B2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6528">
            <a:off x="6045766" y="2426017"/>
            <a:ext cx="5410200" cy="3171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17638C-0D99-43A5-A893-28D2043DBDCB}"/>
              </a:ext>
            </a:extLst>
          </p:cNvPr>
          <p:cNvSpPr txBox="1"/>
          <p:nvPr/>
        </p:nvSpPr>
        <p:spPr>
          <a:xfrm>
            <a:off x="2544988" y="5619997"/>
            <a:ext cx="59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BENARKAH ?  UNTUK KOMUNIIKASI PEMBELAJARAN ?</a:t>
            </a:r>
            <a:endParaRPr lang="en-ID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0EC422B-DAC5-45E2-8CE5-AE472498EFBE}"/>
              </a:ext>
            </a:extLst>
          </p:cNvPr>
          <p:cNvSpPr/>
          <p:nvPr/>
        </p:nvSpPr>
        <p:spPr>
          <a:xfrm>
            <a:off x="6686550" y="3291840"/>
            <a:ext cx="2537460" cy="720090"/>
          </a:xfrm>
          <a:prstGeom prst="wedgeRoundRectCallout">
            <a:avLst>
              <a:gd name="adj1" fmla="val 36555"/>
              <a:gd name="adj2" fmla="val 156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/>
              <a:t>Media komuminkasi on/off line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95600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C5D1-89E0-4369-B03E-313000FA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020" y="769369"/>
            <a:ext cx="8610600" cy="1293028"/>
          </a:xfrm>
        </p:spPr>
        <p:txBody>
          <a:bodyPr/>
          <a:lstStyle/>
          <a:p>
            <a:r>
              <a:rPr lang="id-ID" dirty="0"/>
              <a:t>KONTEKS KOMUNIKASI 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A4E57-D01A-419D-B08A-A03A57FF05F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443180">
            <a:off x="909355" y="3565324"/>
            <a:ext cx="4153934" cy="1509932"/>
          </a:xfrm>
        </p:spPr>
        <p:txBody>
          <a:bodyPr/>
          <a:lstStyle/>
          <a:p>
            <a:r>
              <a:rPr lang="id-ID" dirty="0"/>
              <a:t>BAGAIMANAKAH ARAH KOMUNIKASI UNTUK GAMBAR DI SEBELAH ?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66D43-50FE-4962-89B8-83564004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417" y="2206283"/>
            <a:ext cx="6254629" cy="44944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149DD3-4074-4B1E-BCEF-26B35C61806A}"/>
              </a:ext>
            </a:extLst>
          </p:cNvPr>
          <p:cNvCxnSpPr/>
          <p:nvPr/>
        </p:nvCxnSpPr>
        <p:spPr>
          <a:xfrm>
            <a:off x="6686550" y="2571750"/>
            <a:ext cx="31661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FBCF8B-99BA-448A-A231-12C85B843996}"/>
              </a:ext>
            </a:extLst>
          </p:cNvPr>
          <p:cNvCxnSpPr>
            <a:cxnSpLocks/>
          </p:cNvCxnSpPr>
          <p:nvPr/>
        </p:nvCxnSpPr>
        <p:spPr>
          <a:xfrm flipH="1">
            <a:off x="6686550" y="2743200"/>
            <a:ext cx="3154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51D0C6-077C-4E12-A1AC-04A864CB1117}"/>
              </a:ext>
            </a:extLst>
          </p:cNvPr>
          <p:cNvCxnSpPr>
            <a:cxnSpLocks/>
          </p:cNvCxnSpPr>
          <p:nvPr/>
        </p:nvCxnSpPr>
        <p:spPr>
          <a:xfrm>
            <a:off x="6766560" y="2921872"/>
            <a:ext cx="1188720" cy="415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BAE2C1-BC3B-4617-9996-506F9FA094FD}"/>
              </a:ext>
            </a:extLst>
          </p:cNvPr>
          <p:cNvCxnSpPr>
            <a:cxnSpLocks/>
          </p:cNvCxnSpPr>
          <p:nvPr/>
        </p:nvCxnSpPr>
        <p:spPr>
          <a:xfrm flipH="1" flipV="1">
            <a:off x="6526530" y="2960370"/>
            <a:ext cx="1211580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C9C789-1613-4C6F-8AFE-76D0B36DBD1F}"/>
              </a:ext>
            </a:extLst>
          </p:cNvPr>
          <p:cNvCxnSpPr>
            <a:cxnSpLocks/>
          </p:cNvCxnSpPr>
          <p:nvPr/>
        </p:nvCxnSpPr>
        <p:spPr>
          <a:xfrm flipV="1">
            <a:off x="8415338" y="2979024"/>
            <a:ext cx="1425892" cy="307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6AC24C-6C52-4735-BEDD-32E08D8F2887}"/>
              </a:ext>
            </a:extLst>
          </p:cNvPr>
          <p:cNvCxnSpPr>
            <a:cxnSpLocks/>
          </p:cNvCxnSpPr>
          <p:nvPr/>
        </p:nvCxnSpPr>
        <p:spPr>
          <a:xfrm flipH="1">
            <a:off x="8641080" y="3086100"/>
            <a:ext cx="121158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9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CEC1-0733-4294-BCA5-CF16778D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KOMUNIKASI PEMBELAJARAN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90D9B-29A7-423A-8D0C-7C1FDBAD0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006" y="2648683"/>
            <a:ext cx="8279045" cy="398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1C5CF-7F91-443B-8B39-8BCB370FB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62094">
            <a:off x="341664" y="2898579"/>
            <a:ext cx="3202576" cy="2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8B3C-CCF6-4874-A326-4F4B58C5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40" y="92990"/>
            <a:ext cx="8610600" cy="1293028"/>
          </a:xfrm>
        </p:spPr>
        <p:txBody>
          <a:bodyPr/>
          <a:lstStyle/>
          <a:p>
            <a:r>
              <a:rPr lang="id-ID" dirty="0"/>
              <a:t>KOMUNIKASI ANTAR PRIBADI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476C9-3ED6-45F0-AF38-43498963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515" y="1200486"/>
            <a:ext cx="10820400" cy="44570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beriangsung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id-ID" dirty="0"/>
              <a:t>ivi</a:t>
            </a:r>
            <a:r>
              <a:rPr lang="en-US" dirty="0"/>
              <a:t>du yang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endParaRPr lang="id-ID" dirty="0"/>
          </a:p>
          <a:p>
            <a:pPr marL="0" indent="0" algn="ctr"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mempercayai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E8E3D9-C070-4D7A-8E6D-8D7B0765B62C}"/>
              </a:ext>
            </a:extLst>
          </p:cNvPr>
          <p:cNvSpPr/>
          <p:nvPr/>
        </p:nvSpPr>
        <p:spPr>
          <a:xfrm>
            <a:off x="1424940" y="2864578"/>
            <a:ext cx="3821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Komuniknsi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Pribadi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Keg</a:t>
            </a:r>
            <a:r>
              <a:rPr lang="id-ID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atan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Belajar-Mengajar</a:t>
            </a:r>
            <a:r>
              <a:rPr lang="id-ID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>
                <a:latin typeface="Times New Roman" panose="02020603050405020304" pitchFamily="18" charset="0"/>
              </a:rPr>
              <a:t>Antar pribadi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b="1" dirty="0">
                <a:latin typeface="Times New Roman" panose="02020603050405020304" pitchFamily="18" charset="0"/>
              </a:rPr>
              <a:t>Dosen pengendali kelas (keterampilan dosen)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45B2EB-E74D-4CD7-B9DB-FEE71C05A16C}"/>
              </a:ext>
            </a:extLst>
          </p:cNvPr>
          <p:cNvSpPr/>
          <p:nvPr/>
        </p:nvSpPr>
        <p:spPr>
          <a:xfrm>
            <a:off x="769515" y="1085851"/>
            <a:ext cx="10820400" cy="5072062"/>
          </a:xfrm>
          <a:prstGeom prst="roundRect">
            <a:avLst/>
          </a:prstGeom>
          <a:noFill/>
          <a:ln w="101600">
            <a:solidFill>
              <a:schemeClr val="accent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03C7C49-EEC7-4F20-BA02-BE7CC82D40C3}"/>
              </a:ext>
            </a:extLst>
          </p:cNvPr>
          <p:cNvSpPr/>
          <p:nvPr/>
        </p:nvSpPr>
        <p:spPr>
          <a:xfrm>
            <a:off x="1354770" y="2864578"/>
            <a:ext cx="4518660" cy="2076229"/>
          </a:xfrm>
          <a:prstGeom prst="homePlat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EA55E-354F-4C4D-973D-AB90AE236871}"/>
              </a:ext>
            </a:extLst>
          </p:cNvPr>
          <p:cNvSpPr/>
          <p:nvPr/>
        </p:nvSpPr>
        <p:spPr>
          <a:xfrm>
            <a:off x="5908672" y="2493514"/>
            <a:ext cx="56460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Sokolove</a:t>
            </a:r>
            <a:r>
              <a:rPr lang="en-US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pc="-2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Sadkcr</a:t>
            </a:r>
            <a:r>
              <a:rPr lang="en-US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(1977)</a:t>
            </a:r>
            <a:r>
              <a:rPr lang="id-ID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Kemampuan</a:t>
            </a:r>
            <a:r>
              <a:rPr lang="en-US" dirty="0"/>
              <a:t>  </a:t>
            </a:r>
            <a:r>
              <a:rPr lang="en-US" dirty="0" err="1"/>
              <a:t>Menjelaskan</a:t>
            </a:r>
            <a:r>
              <a:rPr lang="en-US" dirty="0"/>
              <a:t>  </a:t>
            </a:r>
            <a:r>
              <a:rPr lang="en-US" dirty="0" err="1"/>
              <a:t>Perasaan</a:t>
            </a:r>
            <a:r>
              <a:rPr lang="en-US" dirty="0"/>
              <a:t>  yang  </a:t>
            </a:r>
            <a:r>
              <a:rPr lang="en-US" dirty="0" err="1"/>
              <a:t>DiungkapkanMahasiswa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Altematif</a:t>
            </a:r>
            <a:endParaRPr lang="id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dan </a:t>
            </a:r>
            <a:r>
              <a:rPr lang="en-US" dirty="0" err="1"/>
              <a:t>Mahasiswa</a:t>
            </a:r>
            <a:r>
              <a:rPr lang="id-ID" dirty="0"/>
              <a:t>:            (</a:t>
            </a:r>
            <a:r>
              <a:rPr lang="en-US" dirty="0"/>
              <a:t>W.R. Houston </a:t>
            </a:r>
            <a:r>
              <a:rPr lang="en-US" dirty="0" err="1"/>
              <a:t>dkk</a:t>
            </a:r>
            <a:r>
              <a:rPr lang="en-US" dirty="0"/>
              <a:t>. (1990), 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pengkomunikasian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(expectation),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.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71255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C30A-94AF-4414-94AC-E91BBCD7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20" y="419089"/>
            <a:ext cx="8610600" cy="1293028"/>
          </a:xfrm>
        </p:spPr>
        <p:txBody>
          <a:bodyPr>
            <a:normAutofit/>
          </a:bodyPr>
          <a:lstStyle/>
          <a:p>
            <a:r>
              <a:rPr lang="id-ID" sz="3200" dirty="0"/>
              <a:t>KOMUNIKASI PEMBELAJARAN MEREKAYASA PERISTIWA BELAJAR </a:t>
            </a:r>
            <a:endParaRPr lang="en-ID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504380-54B2-4117-96BB-E8B099163F2F}"/>
              </a:ext>
            </a:extLst>
          </p:cNvPr>
          <p:cNvSpPr/>
          <p:nvPr/>
        </p:nvSpPr>
        <p:spPr>
          <a:xfrm>
            <a:off x="1985956" y="2299346"/>
            <a:ext cx="1588770" cy="1245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TIM: DOSEN-DOSEN</a:t>
            </a:r>
            <a:endParaRPr lang="en-ID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2006AEA-8BAF-471B-A1D3-512B672CBABC}"/>
              </a:ext>
            </a:extLst>
          </p:cNvPr>
          <p:cNvSpPr/>
          <p:nvPr/>
        </p:nvSpPr>
        <p:spPr>
          <a:xfrm>
            <a:off x="92386" y="4090046"/>
            <a:ext cx="2327910" cy="151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MAHASISWA-MAHASISWA</a:t>
            </a:r>
            <a:endParaRPr lang="en-ID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8742CA-D5A5-4DA9-8909-5049BAC51E81}"/>
              </a:ext>
            </a:extLst>
          </p:cNvPr>
          <p:cNvSpPr/>
          <p:nvPr/>
        </p:nvSpPr>
        <p:spPr>
          <a:xfrm>
            <a:off x="3399466" y="4093856"/>
            <a:ext cx="2327910" cy="1516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ANEKA SUMBER BELAJAR</a:t>
            </a:r>
            <a:endParaRPr lang="en-ID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89A337-1C56-4501-AFB4-F6506AD296E7}"/>
              </a:ext>
            </a:extLst>
          </p:cNvPr>
          <p:cNvCxnSpPr/>
          <p:nvPr/>
        </p:nvCxnSpPr>
        <p:spPr>
          <a:xfrm>
            <a:off x="2643181" y="4848236"/>
            <a:ext cx="64293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1D73FF-6372-4CE9-9CA7-F9DEB08D132B}"/>
              </a:ext>
            </a:extLst>
          </p:cNvPr>
          <p:cNvCxnSpPr>
            <a:cxnSpLocks/>
          </p:cNvCxnSpPr>
          <p:nvPr/>
        </p:nvCxnSpPr>
        <p:spPr>
          <a:xfrm flipV="1">
            <a:off x="1757356" y="3545216"/>
            <a:ext cx="400050" cy="544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E8B0AD-4C00-4449-8445-A083B99C8114}"/>
              </a:ext>
            </a:extLst>
          </p:cNvPr>
          <p:cNvCxnSpPr>
            <a:cxnSpLocks/>
          </p:cNvCxnSpPr>
          <p:nvPr/>
        </p:nvCxnSpPr>
        <p:spPr>
          <a:xfrm>
            <a:off x="3460422" y="3459488"/>
            <a:ext cx="533400" cy="5448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62623D-692C-4263-932E-A1783C2C3A65}"/>
              </a:ext>
            </a:extLst>
          </p:cNvPr>
          <p:cNvCxnSpPr>
            <a:cxnSpLocks/>
            <a:endCxn id="30" idx="3"/>
          </p:cNvCxnSpPr>
          <p:nvPr/>
        </p:nvCxnSpPr>
        <p:spPr>
          <a:xfrm flipV="1">
            <a:off x="-728681" y="3650974"/>
            <a:ext cx="9003045" cy="1371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9B7177-11CB-4902-AA2B-9AD0EC15A375}"/>
              </a:ext>
            </a:extLst>
          </p:cNvPr>
          <p:cNvCxnSpPr/>
          <p:nvPr/>
        </p:nvCxnSpPr>
        <p:spPr>
          <a:xfrm flipV="1">
            <a:off x="-319097" y="6067453"/>
            <a:ext cx="9315450" cy="10191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B95B6F-0B38-4C3F-84EE-D4D67AC324C4}"/>
              </a:ext>
            </a:extLst>
          </p:cNvPr>
          <p:cNvSpPr txBox="1"/>
          <p:nvPr/>
        </p:nvSpPr>
        <p:spPr>
          <a:xfrm>
            <a:off x="4402419" y="2589144"/>
            <a:ext cx="30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FASILITATOR : MEMFASILITASI BELAJAR</a:t>
            </a:r>
            <a:endParaRPr lang="en-ID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25C355-7508-4EAD-B9CB-F038BE1A210E}"/>
              </a:ext>
            </a:extLst>
          </p:cNvPr>
          <p:cNvSpPr txBox="1"/>
          <p:nvPr/>
        </p:nvSpPr>
        <p:spPr>
          <a:xfrm>
            <a:off x="5727376" y="4143606"/>
            <a:ext cx="3609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PEMBELAJARAN BERPUSAT PADA MAHASISWA:</a:t>
            </a:r>
          </a:p>
          <a:p>
            <a:endParaRPr lang="id-ID" dirty="0"/>
          </a:p>
          <a:p>
            <a:r>
              <a:rPr lang="id-ID" sz="3600" dirty="0"/>
              <a:t>BEBAS</a:t>
            </a:r>
            <a:endParaRPr lang="en-ID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4F5400-050B-4C71-9A86-BBBD024E400A}"/>
              </a:ext>
            </a:extLst>
          </p:cNvPr>
          <p:cNvSpPr txBox="1"/>
          <p:nvPr/>
        </p:nvSpPr>
        <p:spPr>
          <a:xfrm flipH="1">
            <a:off x="8274364" y="3235475"/>
            <a:ext cx="3841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9 KETERAMPILAN DASAR MEMBELAJARKAN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99209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B79B-9911-406B-B434-4E9CC275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KOMUNIKASI LANGSUNG DOSEN-MAHASISWA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1043-23EE-4DC1-ADBC-5B1342EA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W.R. Houston </a:t>
            </a:r>
            <a:r>
              <a:rPr lang="en-US" dirty="0" err="1"/>
              <a:t>dkk</a:t>
            </a:r>
            <a:r>
              <a:rPr lang="en-US" dirty="0"/>
              <a:t>. (1990), </a:t>
            </a:r>
            <a:r>
              <a:rPr lang="en-US" dirty="0" err="1"/>
              <a:t>menyarankan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pengkomunikasian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(expectation),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tercermin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dikenakan</a:t>
            </a:r>
            <a:r>
              <a:rPr lang="en-US" dirty="0"/>
              <a:t> dan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dosen</a:t>
            </a:r>
            <a:r>
              <a:rPr lang="en-US" dirty="0"/>
              <a:t> dan </a:t>
            </a:r>
            <a:r>
              <a:rPr lang="en-US" dirty="0" err="1"/>
              <a:t>mahasiswa</a:t>
            </a:r>
            <a:r>
              <a:rPr lang="en-US" dirty="0"/>
              <a:t>.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id-ID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  <a:endParaRPr lang="en-ID" dirty="0"/>
          </a:p>
          <a:p>
            <a:pPr lvl="1"/>
            <a:r>
              <a:rPr lang="id-ID" dirty="0"/>
              <a:t>T</a:t>
            </a:r>
            <a:r>
              <a:rPr lang="en-US" dirty="0" err="1"/>
              <a:t>ugas-tugas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oleh </a:t>
            </a:r>
            <a:r>
              <a:rPr lang="en-US" dirty="0" err="1"/>
              <a:t>setlap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,</a:t>
            </a:r>
            <a:endParaRPr lang="id-ID" dirty="0"/>
          </a:p>
          <a:p>
            <a:pPr lvl="1"/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id-ID" dirty="0"/>
              <a:t> untuk menyelesaikan tugas</a:t>
            </a:r>
          </a:p>
          <a:p>
            <a:pPr lvl="1"/>
            <a:r>
              <a:rPr lang="en-US" dirty="0" err="1"/>
              <a:t>perilaku</a:t>
            </a:r>
            <a:r>
              <a:rPr lang="en-US" dirty="0"/>
              <a:t>  yang </a:t>
            </a:r>
            <a:r>
              <a:rPr lang="en-US" dirty="0" err="1"/>
              <a:t>semestinya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tugas-tugas</a:t>
            </a:r>
            <a:r>
              <a:rPr lang="en-US" dirty="0"/>
              <a:t>, </a:t>
            </a:r>
            <a:r>
              <a:rPr lang="en-US" dirty="0" err="1"/>
              <a:t>atau</a:t>
            </a:r>
            <a:endParaRPr lang="id-ID" dirty="0"/>
          </a:p>
          <a:p>
            <a:pPr lvl="1"/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balikan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,</a:t>
            </a:r>
            <a:endParaRPr lang="en-ID" dirty="0"/>
          </a:p>
          <a:p>
            <a:pPr marL="457200" lvl="1" indent="0">
              <a:buNone/>
            </a:pPr>
            <a:endParaRPr lang="en-ID" dirty="0"/>
          </a:p>
          <a:p>
            <a:pPr lvl="1"/>
            <a:endParaRPr lang="en-ID" dirty="0"/>
          </a:p>
          <a:p>
            <a:pPr lvl="1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3568154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1436</TotalTime>
  <Words>2063</Words>
  <Application>Microsoft Office PowerPoint</Application>
  <PresentationFormat>Widescreen</PresentationFormat>
  <Paragraphs>208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Century Gothic</vt:lpstr>
      <vt:lpstr>Times New Roman</vt:lpstr>
      <vt:lpstr>Vapor Trail</vt:lpstr>
      <vt:lpstr>DASAR DASAR KOMUNIKASI DAN KETERAMPILAN MEMBELAJARKAN</vt:lpstr>
      <vt:lpstr>DASAR DASAR KOMUNIKASI PEMBELAJARAN</vt:lpstr>
      <vt:lpstr>PENGERTIAN KOMUNIKASI</vt:lpstr>
      <vt:lpstr>PROSES KOMUNIKASI DALAM PEMBELAJARAN</vt:lpstr>
      <vt:lpstr>KONTEKS KOMUNIKASI PEMBELAJARAN</vt:lpstr>
      <vt:lpstr>KOMUNIKASI PEMBELAJARAN</vt:lpstr>
      <vt:lpstr>KOMUNIKASI ANTAR PRIBADI</vt:lpstr>
      <vt:lpstr>KOMUNIKASI PEMBELAJARAN MEREKAYASA PERISTIWA BELAJAR </vt:lpstr>
      <vt:lpstr>KOMUNIKASI LANGSUNG DOSEN-MAHASISWA</vt:lpstr>
      <vt:lpstr>Kemampuan  generik memberikan pembelajaran merupakan pengintegrasian 9 ketrampilan dasar memberikan pembelajaran, meliputi keterampilan: </vt:lpstr>
      <vt:lpstr>Keterampilan dasar 1: bertanya</vt:lpstr>
      <vt:lpstr>Jika menerapkan bertanya tingkat dasar dalam praktik, maka dilakukan dengan: </vt:lpstr>
      <vt:lpstr>JIKA mempraktikkan Keterampilan bertanya lanjut, maka perlu menampilkan komponen-komponen berikut: </vt:lpstr>
      <vt:lpstr>TENTANG APAKAH PERNYATAAN BERIKUT?</vt:lpstr>
      <vt:lpstr>Keterampilan dasar 2: memberi penguatan</vt:lpstr>
      <vt:lpstr>Dalam memberikan penguatan, dosen perlu memperhatikan hal-hal berikut. </vt:lpstr>
      <vt:lpstr>Keterampilan 3: mengadakan Variasi</vt:lpstr>
      <vt:lpstr>Keterampilan dasar 4: Memberikan Penjelasan</vt:lpstr>
      <vt:lpstr>Keterampilan menjelaskan terdiri </vt:lpstr>
      <vt:lpstr>Keterampilan dasar 5: Membuka dan Menutup Pembelajaran.</vt:lpstr>
      <vt:lpstr>Tujuan kegiatan membuka dan menutup pembelajaran adalah: </vt:lpstr>
      <vt:lpstr>Membuka pembelajaran, mencakup hal-hal berikut</vt:lpstr>
      <vt:lpstr>Menutup pembelajaran, mencakup hal-hal berikut: </vt:lpstr>
      <vt:lpstr>Keterampilan dasar 6: Membimbing Diskusi Kelompok kecil</vt:lpstr>
      <vt:lpstr>Keterampilan dasar 7: Mengelola kelas</vt:lpstr>
      <vt:lpstr>Komponen Keterampilan mengelola kelas </vt:lpstr>
      <vt:lpstr>Untuk praktik menerapkan keterampilan mengelola kelas, perlu diingat 6 prinsip berikut:</vt:lpstr>
      <vt:lpstr>Keterampilan dasar 8: Memebelajarkan kelompok kecil dan individual </vt:lpstr>
      <vt:lpstr>Ada 4 kelompok keterampilan yang perlu dikuasai oleh dosen dalam kaitan ini, yaitu sebagai berikut. </vt:lpstr>
      <vt:lpstr>Prinsip penggunaan keterampilan mengajar kelompok kecil dan individual: </vt:lpstr>
      <vt:lpstr>Keterampilan dasar 9: Menggunakan teknologi komunikasi dan informasi </vt:lpstr>
      <vt:lpstr>Prinsip penggunaan keterampilan dasar menggunakan TKI dalam pembelajaran mikro adalah adanya media berbasis TIK  untuk pembelajaran, agar: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 Suyanto</dc:creator>
  <cp:lastModifiedBy>wahyu eko</cp:lastModifiedBy>
  <cp:revision>56</cp:revision>
  <dcterms:created xsi:type="dcterms:W3CDTF">2021-02-27T23:32:27Z</dcterms:created>
  <dcterms:modified xsi:type="dcterms:W3CDTF">2022-08-08T09:12:39Z</dcterms:modified>
</cp:coreProperties>
</file>